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8.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39.xml" ContentType="application/vnd.openxmlformats-officedocument.presentationml.notesSlide+xml"/>
  <Override PartName="/ppt/charts/chart22.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4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3" r:id="rId5"/>
  </p:sldMasterIdLst>
  <p:notesMasterIdLst>
    <p:notesMasterId r:id="rId51"/>
  </p:notesMasterIdLst>
  <p:handoutMasterIdLst>
    <p:handoutMasterId r:id="rId52"/>
  </p:handoutMasterIdLst>
  <p:sldIdLst>
    <p:sldId id="262" r:id="rId6"/>
    <p:sldId id="263" r:id="rId7"/>
    <p:sldId id="31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9" r:id="rId22"/>
    <p:sldId id="282" r:id="rId23"/>
    <p:sldId id="283" r:id="rId24"/>
    <p:sldId id="284" r:id="rId25"/>
    <p:sldId id="285" r:id="rId26"/>
    <p:sldId id="288" r:id="rId27"/>
    <p:sldId id="289" r:id="rId28"/>
    <p:sldId id="290" r:id="rId29"/>
    <p:sldId id="291" r:id="rId30"/>
    <p:sldId id="292" r:id="rId31"/>
    <p:sldId id="293" r:id="rId32"/>
    <p:sldId id="294" r:id="rId33"/>
    <p:sldId id="295" r:id="rId34"/>
    <p:sldId id="296" r:id="rId35"/>
    <p:sldId id="297" r:id="rId36"/>
    <p:sldId id="299" r:id="rId37"/>
    <p:sldId id="300" r:id="rId38"/>
    <p:sldId id="302" r:id="rId39"/>
    <p:sldId id="301" r:id="rId40"/>
    <p:sldId id="303" r:id="rId41"/>
    <p:sldId id="310" r:id="rId42"/>
    <p:sldId id="312" r:id="rId43"/>
    <p:sldId id="315" r:id="rId44"/>
    <p:sldId id="304" r:id="rId45"/>
    <p:sldId id="305" r:id="rId46"/>
    <p:sldId id="308" r:id="rId47"/>
    <p:sldId id="316" r:id="rId48"/>
    <p:sldId id="307" r:id="rId49"/>
    <p:sldId id="306" r:id="rId50"/>
  </p:sldIdLst>
  <p:sldSz cx="9144000" cy="5143500" type="screen16x9"/>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340" userDrawn="1">
          <p15:clr>
            <a:srgbClr val="A4A3A4"/>
          </p15:clr>
        </p15:guide>
        <p15:guide id="3" orient="horz" pos="2686" userDrawn="1">
          <p15:clr>
            <a:srgbClr val="A4A3A4"/>
          </p15:clr>
        </p15:guide>
        <p15:guide id="4" orient="horz" pos="742">
          <p15:clr>
            <a:srgbClr val="A4A3A4"/>
          </p15:clr>
        </p15:guide>
        <p15:guide id="5" orient="horz" pos="2289">
          <p15:clr>
            <a:srgbClr val="A4A3A4"/>
          </p15:clr>
        </p15:guide>
        <p15:guide id="6" orient="horz" pos="562">
          <p15:clr>
            <a:srgbClr val="A4A3A4"/>
          </p15:clr>
        </p15:guide>
        <p15:guide id="7" orient="horz" pos="472">
          <p15:clr>
            <a:srgbClr val="A4A3A4"/>
          </p15:clr>
        </p15:guide>
        <p15:guide id="8" pos="518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 Dean" initials="JD" lastIdx="14" clrIdx="0"/>
  <p:cmAuthor id="2" name="Vicky E Hawkins" initials="V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0BD5C-BA6B-4FA2-8C9E-6123D757E070}" v="15" dt="2021-04-01T08:52:27.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61975" autoAdjust="0"/>
  </p:normalViewPr>
  <p:slideViewPr>
    <p:cSldViewPr snapToGrid="0">
      <p:cViewPr varScale="1">
        <p:scale>
          <a:sx n="93" d="100"/>
          <a:sy n="93" d="100"/>
        </p:scale>
        <p:origin x="2334" y="66"/>
      </p:cViewPr>
      <p:guideLst>
        <p:guide orient="horz" pos="667"/>
        <p:guide pos="340"/>
        <p:guide orient="horz" pos="2686"/>
        <p:guide orient="horz" pos="742"/>
        <p:guide orient="horz" pos="2289"/>
        <p:guide orient="horz" pos="562"/>
        <p:guide orient="horz" pos="472"/>
        <p:guide pos="5189"/>
      </p:guideLst>
    </p:cSldViewPr>
  </p:slideViewPr>
  <p:notesTextViewPr>
    <p:cViewPr>
      <p:scale>
        <a:sx n="125" d="100"/>
        <a:sy n="125" d="100"/>
      </p:scale>
      <p:origin x="0" y="0"/>
    </p:cViewPr>
  </p:notesTextViewPr>
  <p:notesViewPr>
    <p:cSldViewPr snapToGrid="0">
      <p:cViewPr varScale="1">
        <p:scale>
          <a:sx n="87" d="100"/>
          <a:sy n="87" d="100"/>
        </p:scale>
        <p:origin x="3840" y="-15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0B473DE-C559-484B-BF13-A9249C0B1287}"/>
    <pc:docChg chg="modSld">
      <pc:chgData name="" userId="" providerId="" clId="Web-{10B473DE-C559-484B-BF13-A9249C0B1287}" dt="2018-09-28T10:59:06.559" v="29" actId="1076"/>
      <pc:docMkLst>
        <pc:docMk/>
      </pc:docMkLst>
      <pc:sldChg chg="addSp modSp">
        <pc:chgData name="" userId="" providerId="" clId="Web-{10B473DE-C559-484B-BF13-A9249C0B1287}" dt="2018-09-28T10:59:06.559" v="29" actId="1076"/>
        <pc:sldMkLst>
          <pc:docMk/>
          <pc:sldMk cId="2339384189" sldId="314"/>
        </pc:sldMkLst>
        <pc:spChg chg="add mod">
          <ac:chgData name="" userId="" providerId="" clId="Web-{10B473DE-C559-484B-BF13-A9249C0B1287}" dt="2018-09-28T10:59:06.559" v="29" actId="1076"/>
          <ac:spMkLst>
            <pc:docMk/>
            <pc:sldMk cId="2339384189" sldId="314"/>
            <ac:spMk id="5" creationId="{42985C23-A91A-464E-B098-0DC185D70367}"/>
          </ac:spMkLst>
        </pc:spChg>
      </pc:sldChg>
    </pc:docChg>
  </pc:docChgLst>
  <pc:docChgLst>
    <pc:chgData name="Hainzl, Eva" userId="1c639b91-7dee-47ba-95b7-d72b48478e5d" providerId="ADAL" clId="{B2031EB0-E68B-436D-8BFD-1A83EA53EAC9}"/>
    <pc:docChg chg="modSld">
      <pc:chgData name="Hainzl, Eva" userId="1c639b91-7dee-47ba-95b7-d72b48478e5d" providerId="ADAL" clId="{B2031EB0-E68B-436D-8BFD-1A83EA53EAC9}" dt="2018-10-15T12:52:06.701" v="0"/>
      <pc:docMkLst>
        <pc:docMk/>
      </pc:docMkLst>
      <pc:sldChg chg="addSp">
        <pc:chgData name="Hainzl, Eva" userId="1c639b91-7dee-47ba-95b7-d72b48478e5d" providerId="ADAL" clId="{B2031EB0-E68B-436D-8BFD-1A83EA53EAC9}" dt="2018-10-15T12:52:06.701" v="0"/>
        <pc:sldMkLst>
          <pc:docMk/>
          <pc:sldMk cId="53045221" sldId="262"/>
        </pc:sldMkLst>
        <pc:spChg chg="add">
          <ac:chgData name="Hainzl, Eva" userId="1c639b91-7dee-47ba-95b7-d72b48478e5d" providerId="ADAL" clId="{B2031EB0-E68B-436D-8BFD-1A83EA53EAC9}" dt="2018-10-15T12:52:06.701" v="0"/>
          <ac:spMkLst>
            <pc:docMk/>
            <pc:sldMk cId="53045221" sldId="262"/>
            <ac:spMk id="5" creationId="{EDD261B1-25CC-42C2-863E-1FAB16299A3E}"/>
          </ac:spMkLst>
        </pc:spChg>
      </pc:sldChg>
    </pc:docChg>
  </pc:docChgLst>
  <pc:docChgLst>
    <pc:chgData name="Hainzl, Eva" userId="1c639b91-7dee-47ba-95b7-d72b48478e5d" providerId="ADAL" clId="{BBD179A3-04AE-4BDB-BC0C-A74C974E880D}"/>
    <pc:docChg chg="modSld">
      <pc:chgData name="Hainzl, Eva" userId="1c639b91-7dee-47ba-95b7-d72b48478e5d" providerId="ADAL" clId="{BBD179A3-04AE-4BDB-BC0C-A74C974E880D}" dt="2020-11-16T11:43:32.268" v="0" actId="14100"/>
      <pc:docMkLst>
        <pc:docMk/>
      </pc:docMkLst>
      <pc:sldChg chg="modSp">
        <pc:chgData name="Hainzl, Eva" userId="1c639b91-7dee-47ba-95b7-d72b48478e5d" providerId="ADAL" clId="{BBD179A3-04AE-4BDB-BC0C-A74C974E880D}" dt="2020-11-16T11:43:32.268" v="0" actId="14100"/>
        <pc:sldMkLst>
          <pc:docMk/>
          <pc:sldMk cId="2390481114" sldId="279"/>
        </pc:sldMkLst>
        <pc:spChg chg="mod">
          <ac:chgData name="Hainzl, Eva" userId="1c639b91-7dee-47ba-95b7-d72b48478e5d" providerId="ADAL" clId="{BBD179A3-04AE-4BDB-BC0C-A74C974E880D}" dt="2020-11-16T11:43:32.268" v="0" actId="14100"/>
          <ac:spMkLst>
            <pc:docMk/>
            <pc:sldMk cId="2390481114" sldId="279"/>
            <ac:spMk id="6" creationId="{9BAFA1DA-C987-45F5-B57A-48DA1032D239}"/>
          </ac:spMkLst>
        </pc:spChg>
      </pc:sldChg>
    </pc:docChg>
  </pc:docChgLst>
  <pc:docChgLst>
    <pc:chgData name="Svinka, Jasmin" userId="fc00b233-c2fc-4584-be36-8c6a4d19bf9c" providerId="ADAL" clId="{6C30BD5C-BA6B-4FA2-8C9E-6123D757E070}"/>
    <pc:docChg chg="undo custSel delSld modSld">
      <pc:chgData name="Svinka, Jasmin" userId="fc00b233-c2fc-4584-be36-8c6a4d19bf9c" providerId="ADAL" clId="{6C30BD5C-BA6B-4FA2-8C9E-6123D757E070}" dt="2021-04-01T08:52:22.007" v="52" actId="20577"/>
      <pc:docMkLst>
        <pc:docMk/>
      </pc:docMkLst>
      <pc:sldChg chg="modSp mod">
        <pc:chgData name="Svinka, Jasmin" userId="fc00b233-c2fc-4584-be36-8c6a4d19bf9c" providerId="ADAL" clId="{6C30BD5C-BA6B-4FA2-8C9E-6123D757E070}" dt="2021-04-01T08:52:22.007" v="52" actId="20577"/>
        <pc:sldMkLst>
          <pc:docMk/>
          <pc:sldMk cId="53045221" sldId="262"/>
        </pc:sldMkLst>
        <pc:spChg chg="mod">
          <ac:chgData name="Svinka, Jasmin" userId="fc00b233-c2fc-4584-be36-8c6a4d19bf9c" providerId="ADAL" clId="{6C30BD5C-BA6B-4FA2-8C9E-6123D757E070}" dt="2021-04-01T08:52:18.359" v="45" actId="1076"/>
          <ac:spMkLst>
            <pc:docMk/>
            <pc:sldMk cId="53045221" sldId="262"/>
            <ac:spMk id="4" creationId="{A053DB01-05A3-4007-BFCB-F04FD74BBFD0}"/>
          </ac:spMkLst>
        </pc:spChg>
        <pc:spChg chg="mod">
          <ac:chgData name="Svinka, Jasmin" userId="fc00b233-c2fc-4584-be36-8c6a4d19bf9c" providerId="ADAL" clId="{6C30BD5C-BA6B-4FA2-8C9E-6123D757E070}" dt="2021-04-01T08:52:22.007" v="52" actId="20577"/>
          <ac:spMkLst>
            <pc:docMk/>
            <pc:sldMk cId="53045221" sldId="262"/>
            <ac:spMk id="5" creationId="{EDD261B1-25CC-42C2-863E-1FAB16299A3E}"/>
          </ac:spMkLst>
        </pc:spChg>
      </pc:sldChg>
      <pc:sldChg chg="del">
        <pc:chgData name="Svinka, Jasmin" userId="fc00b233-c2fc-4584-be36-8c6a4d19bf9c" providerId="ADAL" clId="{6C30BD5C-BA6B-4FA2-8C9E-6123D757E070}" dt="2021-03-31T12:54:30.303" v="0" actId="47"/>
        <pc:sldMkLst>
          <pc:docMk/>
          <pc:sldMk cId="2339384189" sldId="31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29Jan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11Jan1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P:\Amgen\AMPR%20Denosumab\AMPR068%20Critical%20review%20slide%20deck\Manuscript\AMPR068%20figures_29Jan1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11Jan1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11Jan18.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15Jan18.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29Jan18.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15Jan18.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20Nov17.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29Jan18.xlsx" TargetMode="External"/><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29Jan18.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7Feb18.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oleObject" Target="file:///P:\Amgen\AMPR%20Denosumab\AMPR068%20Critical%20review%20slide%20deck\Manuscript\AMPR068%20figures_29Jan1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P:\Amgen\AMPR%20Denosumab\AMPR068%20Critical%20review%20slide%20deck\Manuscript\AMPR068%20figures_29Jan1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15Jan1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20Nov17.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20Nov17.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29Jan18.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29Jan18.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7Feb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11Jan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11Jan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11Jan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7Feb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K-FS-02\PROJECTS\Amgen\AMPR%20Denosumab\AMPR068%20Critical%20review%20slide%20deck\Manuscript\AMPR068%20figures_29Jan1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15Jan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Sheet10!$A$7:$A$11</c:f>
              <c:strCache>
                <c:ptCount val="5"/>
                <c:pt idx="0">
                  <c:v>Givens 
et al. 2008</c:v>
                </c:pt>
                <c:pt idx="1">
                  <c:v>Holt 
et al. 2008</c:v>
                </c:pt>
                <c:pt idx="2">
                  <c:v>Beaupre 
et al. 2005</c:v>
                </c:pt>
                <c:pt idx="3">
                  <c:v>Autier 
et al. 2000</c:v>
                </c:pt>
                <c:pt idx="4">
                  <c:v>Shah 
et al. 2001</c:v>
                </c:pt>
              </c:strCache>
            </c:strRef>
          </c:cat>
          <c:val>
            <c:numRef>
              <c:f>Sheet10!$B$7:$B$11</c:f>
              <c:numCache>
                <c:formatCode>General</c:formatCode>
                <c:ptCount val="5"/>
                <c:pt idx="0">
                  <c:v>12</c:v>
                </c:pt>
                <c:pt idx="1">
                  <c:v>8</c:v>
                </c:pt>
                <c:pt idx="2">
                  <c:v>18</c:v>
                </c:pt>
                <c:pt idx="3">
                  <c:v>19</c:v>
                </c:pt>
                <c:pt idx="4">
                  <c:v>10</c:v>
                </c:pt>
              </c:numCache>
            </c:numRef>
          </c:val>
          <c:extLst>
            <c:ext xmlns:c16="http://schemas.microsoft.com/office/drawing/2014/chart" uri="{C3380CC4-5D6E-409C-BE32-E72D297353CC}">
              <c16:uniqueId val="{00000000-CB78-46E1-A2DE-DCA1BD78A783}"/>
            </c:ext>
          </c:extLst>
        </c:ser>
        <c:dLbls>
          <c:showLegendKey val="0"/>
          <c:showVal val="0"/>
          <c:showCatName val="0"/>
          <c:showSerName val="0"/>
          <c:showPercent val="0"/>
          <c:showBubbleSize val="0"/>
        </c:dLbls>
        <c:gapWidth val="54"/>
        <c:overlap val="-27"/>
        <c:axId val="586466152"/>
        <c:axId val="586466544"/>
      </c:barChart>
      <c:catAx>
        <c:axId val="586466152"/>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86466544"/>
        <c:crosses val="autoZero"/>
        <c:auto val="1"/>
        <c:lblAlgn val="ctr"/>
        <c:lblOffset val="100"/>
        <c:noMultiLvlLbl val="0"/>
      </c:catAx>
      <c:valAx>
        <c:axId val="586466544"/>
        <c:scaling>
          <c:orientation val="minMax"/>
          <c:max val="2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sz="1000" b="1">
                    <a:solidFill>
                      <a:schemeClr val="tx1"/>
                    </a:solidFill>
                  </a:rPr>
                  <a:t>Proportion of patients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86466152"/>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Sheet7!$A$48</c:f>
              <c:strCache>
                <c:ptCount val="1"/>
                <c:pt idx="0">
                  <c:v>Hip fracture cohort</c:v>
                </c:pt>
              </c:strCache>
            </c:strRef>
          </c:tx>
          <c:spPr>
            <a:solidFill>
              <a:schemeClr val="accent1"/>
            </a:solidFill>
            <a:ln>
              <a:noFill/>
            </a:ln>
            <a:effectLst/>
          </c:spPr>
          <c:invertIfNegative val="0"/>
          <c:cat>
            <c:strRef>
              <c:f>Sheet7!$B$47:$C$47</c:f>
              <c:strCache>
                <c:ptCount val="2"/>
                <c:pt idx="0">
                  <c:v>&lt; 80 years old</c:v>
                </c:pt>
                <c:pt idx="1">
                  <c:v>&gt; 80 years old</c:v>
                </c:pt>
              </c:strCache>
            </c:strRef>
          </c:cat>
          <c:val>
            <c:numRef>
              <c:f>Sheet7!$B$48:$C$48</c:f>
              <c:numCache>
                <c:formatCode>General</c:formatCode>
                <c:ptCount val="2"/>
                <c:pt idx="0">
                  <c:v>70</c:v>
                </c:pt>
                <c:pt idx="1">
                  <c:v>44</c:v>
                </c:pt>
              </c:numCache>
            </c:numRef>
          </c:val>
          <c:extLst>
            <c:ext xmlns:c16="http://schemas.microsoft.com/office/drawing/2014/chart" uri="{C3380CC4-5D6E-409C-BE32-E72D297353CC}">
              <c16:uniqueId val="{00000000-AE03-47DB-B8F3-F1C45ED35188}"/>
            </c:ext>
          </c:extLst>
        </c:ser>
        <c:ser>
          <c:idx val="1"/>
          <c:order val="1"/>
          <c:tx>
            <c:strRef>
              <c:f>Sheet7!$A$49</c:f>
              <c:strCache>
                <c:ptCount val="1"/>
                <c:pt idx="0">
                  <c:v>Control cohort</c:v>
                </c:pt>
              </c:strCache>
            </c:strRef>
          </c:tx>
          <c:spPr>
            <a:solidFill>
              <a:schemeClr val="accent2"/>
            </a:solidFill>
            <a:ln>
              <a:noFill/>
            </a:ln>
            <a:effectLst/>
          </c:spPr>
          <c:invertIfNegative val="0"/>
          <c:cat>
            <c:strRef>
              <c:f>Sheet7!$B$47:$C$47</c:f>
              <c:strCache>
                <c:ptCount val="2"/>
                <c:pt idx="0">
                  <c:v>&lt; 80 years old</c:v>
                </c:pt>
                <c:pt idx="1">
                  <c:v>&gt; 80 years old</c:v>
                </c:pt>
              </c:strCache>
            </c:strRef>
          </c:cat>
          <c:val>
            <c:numRef>
              <c:f>Sheet7!$B$49:$C$49</c:f>
              <c:numCache>
                <c:formatCode>General</c:formatCode>
                <c:ptCount val="2"/>
                <c:pt idx="0">
                  <c:v>93</c:v>
                </c:pt>
                <c:pt idx="1">
                  <c:v>85</c:v>
                </c:pt>
              </c:numCache>
            </c:numRef>
          </c:val>
          <c:extLst>
            <c:ext xmlns:c16="http://schemas.microsoft.com/office/drawing/2014/chart" uri="{C3380CC4-5D6E-409C-BE32-E72D297353CC}">
              <c16:uniqueId val="{00000001-AE03-47DB-B8F3-F1C45ED35188}"/>
            </c:ext>
          </c:extLst>
        </c:ser>
        <c:dLbls>
          <c:showLegendKey val="0"/>
          <c:showVal val="0"/>
          <c:showCatName val="0"/>
          <c:showSerName val="0"/>
          <c:showPercent val="0"/>
          <c:showBubbleSize val="0"/>
        </c:dLbls>
        <c:gapWidth val="219"/>
        <c:overlap val="-27"/>
        <c:axId val="665158584"/>
        <c:axId val="665158976"/>
      </c:barChart>
      <c:catAx>
        <c:axId val="665158584"/>
        <c:scaling>
          <c:orientation val="minMax"/>
        </c:scaling>
        <c:delete val="0"/>
        <c:axPos val="b"/>
        <c:title>
          <c:tx>
            <c:rich>
              <a:bodyPr rot="0" vert="horz"/>
              <a:lstStyle/>
              <a:p>
                <a:pPr>
                  <a:defRPr/>
                </a:pPr>
                <a:r>
                  <a:rPr lang="en-GB" dirty="0"/>
                  <a:t>Age at time of fracture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de-DE"/>
          </a:p>
        </c:txPr>
        <c:crossAx val="665158976"/>
        <c:crosses val="autoZero"/>
        <c:auto val="1"/>
        <c:lblAlgn val="ctr"/>
        <c:lblOffset val="100"/>
        <c:noMultiLvlLbl val="0"/>
      </c:catAx>
      <c:valAx>
        <c:axId val="665158976"/>
        <c:scaling>
          <c:orientation val="minMax"/>
        </c:scaling>
        <c:delete val="0"/>
        <c:axPos val="l"/>
        <c:title>
          <c:tx>
            <c:rich>
              <a:bodyPr rot="-5400000" vert="horz"/>
              <a:lstStyle/>
              <a:p>
                <a:pPr>
                  <a:defRPr/>
                </a:pPr>
                <a:r>
                  <a:rPr lang="en-GB"/>
                  <a:t>Proportion of patients</a:t>
                </a:r>
              </a:p>
              <a:p>
                <a:pPr>
                  <a:defRPr/>
                </a:pPr>
                <a:r>
                  <a:rPr lang="en-GB"/>
                  <a:t>able to walk independently (%)</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5158584"/>
        <c:crosses val="autoZero"/>
        <c:crossBetween val="between"/>
        <c:majorUnit val="20"/>
      </c:valAx>
      <c:spPr>
        <a:noFill/>
        <a:ln>
          <a:noFill/>
        </a:ln>
        <a:effectLst/>
      </c:spPr>
    </c:plotArea>
    <c:legend>
      <c:legendPos val="r"/>
      <c:overlay val="0"/>
      <c:spPr>
        <a:noFill/>
        <a:ln>
          <a:noFill/>
        </a:ln>
        <a:effectLst/>
      </c:spPr>
      <c:txPr>
        <a:bodyPr rot="0" vert="horz"/>
        <a:lstStyle/>
        <a:p>
          <a:pPr>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Sheet7!$G$3</c:f>
              <c:strCache>
                <c:ptCount val="1"/>
                <c:pt idx="0">
                  <c:v>MBI (mean) (Doshi et al. 2014)</c:v>
                </c:pt>
              </c:strCache>
            </c:strRef>
          </c:tx>
          <c:spPr>
            <a:solidFill>
              <a:schemeClr val="accent1"/>
            </a:solidFill>
            <a:ln>
              <a:noFill/>
            </a:ln>
            <a:effectLst/>
          </c:spPr>
          <c:invertIfNegative val="0"/>
          <c:cat>
            <c:strRef>
              <c:f>Sheet7!$H$2:$J$2</c:f>
              <c:strCache>
                <c:ptCount val="3"/>
                <c:pt idx="0">
                  <c:v>&lt; 6 </c:v>
                </c:pt>
                <c:pt idx="1">
                  <c:v>6–12</c:v>
                </c:pt>
                <c:pt idx="2">
                  <c:v>&gt; 12</c:v>
                </c:pt>
              </c:strCache>
            </c:strRef>
          </c:cat>
          <c:val>
            <c:numRef>
              <c:f>Sheet7!$H$3:$J$3</c:f>
              <c:numCache>
                <c:formatCode>0</c:formatCode>
                <c:ptCount val="3"/>
                <c:pt idx="1">
                  <c:v>-4.6052631578947398</c:v>
                </c:pt>
              </c:numCache>
            </c:numRef>
          </c:val>
          <c:extLst>
            <c:ext xmlns:c16="http://schemas.microsoft.com/office/drawing/2014/chart" uri="{C3380CC4-5D6E-409C-BE32-E72D297353CC}">
              <c16:uniqueId val="{00000000-B5E8-4C7D-9C7A-D73FDEC601E8}"/>
            </c:ext>
          </c:extLst>
        </c:ser>
        <c:ser>
          <c:idx val="2"/>
          <c:order val="1"/>
          <c:tx>
            <c:strRef>
              <c:f>Sheet7!$G$5</c:f>
              <c:strCache>
                <c:ptCount val="1"/>
                <c:pt idx="0">
                  <c:v>ADL independent (%) (Samuelsson et al. 2009)</c:v>
                </c:pt>
              </c:strCache>
            </c:strRef>
          </c:tx>
          <c:spPr>
            <a:solidFill>
              <a:schemeClr val="accent2"/>
            </a:solidFill>
            <a:ln>
              <a:noFill/>
            </a:ln>
            <a:effectLst/>
          </c:spPr>
          <c:invertIfNegative val="0"/>
          <c:cat>
            <c:strRef>
              <c:f>Sheet7!$H$2:$J$2</c:f>
              <c:strCache>
                <c:ptCount val="3"/>
                <c:pt idx="0">
                  <c:v>&lt; 6 </c:v>
                </c:pt>
                <c:pt idx="1">
                  <c:v>6–12</c:v>
                </c:pt>
                <c:pt idx="2">
                  <c:v>&gt; 12</c:v>
                </c:pt>
              </c:strCache>
            </c:strRef>
          </c:cat>
          <c:val>
            <c:numRef>
              <c:f>Sheet7!$H$5:$J$5</c:f>
              <c:numCache>
                <c:formatCode>General</c:formatCode>
                <c:ptCount val="3"/>
                <c:pt idx="0" formatCode="0">
                  <c:v>-21.621621621621621</c:v>
                </c:pt>
                <c:pt idx="2" formatCode="0">
                  <c:v>-20.27027027027027</c:v>
                </c:pt>
              </c:numCache>
            </c:numRef>
          </c:val>
          <c:extLst>
            <c:ext xmlns:c16="http://schemas.microsoft.com/office/drawing/2014/chart" uri="{C3380CC4-5D6E-409C-BE32-E72D297353CC}">
              <c16:uniqueId val="{00000002-B5E8-4C7D-9C7A-D73FDEC601E8}"/>
            </c:ext>
          </c:extLst>
        </c:ser>
        <c:ser>
          <c:idx val="3"/>
          <c:order val="2"/>
          <c:tx>
            <c:strRef>
              <c:f>Sheet7!$G$6</c:f>
              <c:strCache>
                <c:ptCount val="1"/>
                <c:pt idx="0">
                  <c:v>ADL independent (%) (Norton et al. 2000)</c:v>
                </c:pt>
              </c:strCache>
            </c:strRef>
          </c:tx>
          <c:spPr>
            <a:solidFill>
              <a:schemeClr val="accent3"/>
            </a:solidFill>
            <a:ln>
              <a:noFill/>
            </a:ln>
            <a:effectLst/>
          </c:spPr>
          <c:invertIfNegative val="0"/>
          <c:cat>
            <c:strRef>
              <c:f>Sheet7!$H$2:$J$2</c:f>
              <c:strCache>
                <c:ptCount val="3"/>
                <c:pt idx="0">
                  <c:v>&lt; 6 </c:v>
                </c:pt>
                <c:pt idx="1">
                  <c:v>6–12</c:v>
                </c:pt>
                <c:pt idx="2">
                  <c:v>&gt; 12</c:v>
                </c:pt>
              </c:strCache>
            </c:strRef>
          </c:cat>
          <c:val>
            <c:numRef>
              <c:f>Sheet7!$H$6:$J$6</c:f>
              <c:numCache>
                <c:formatCode>General</c:formatCode>
                <c:ptCount val="3"/>
                <c:pt idx="2" formatCode="0">
                  <c:v>-29.032258064516132</c:v>
                </c:pt>
              </c:numCache>
            </c:numRef>
          </c:val>
          <c:extLst>
            <c:ext xmlns:c16="http://schemas.microsoft.com/office/drawing/2014/chart" uri="{C3380CC4-5D6E-409C-BE32-E72D297353CC}">
              <c16:uniqueId val="{00000003-B5E8-4C7D-9C7A-D73FDEC601E8}"/>
            </c:ext>
          </c:extLst>
        </c:ser>
        <c:dLbls>
          <c:showLegendKey val="0"/>
          <c:showVal val="0"/>
          <c:showCatName val="0"/>
          <c:showSerName val="0"/>
          <c:showPercent val="0"/>
          <c:showBubbleSize val="0"/>
        </c:dLbls>
        <c:gapWidth val="219"/>
        <c:overlap val="-27"/>
        <c:axId val="665337888"/>
        <c:axId val="665338280"/>
      </c:barChart>
      <c:catAx>
        <c:axId val="665337888"/>
        <c:scaling>
          <c:orientation val="minMax"/>
        </c:scaling>
        <c:delete val="1"/>
        <c:axPos val="b"/>
        <c:numFmt formatCode="General" sourceLinked="1"/>
        <c:majorTickMark val="none"/>
        <c:minorTickMark val="none"/>
        <c:tickLblPos val="nextTo"/>
        <c:crossAx val="665338280"/>
        <c:crosses val="autoZero"/>
        <c:auto val="1"/>
        <c:lblAlgn val="ctr"/>
        <c:lblOffset val="100"/>
        <c:noMultiLvlLbl val="0"/>
      </c:catAx>
      <c:valAx>
        <c:axId val="665338280"/>
        <c:scaling>
          <c:orientation val="minMax"/>
          <c:max val="0"/>
          <c:min val="-30"/>
        </c:scaling>
        <c:delete val="0"/>
        <c:axPos val="l"/>
        <c:title>
          <c:tx>
            <c:rich>
              <a:bodyPr rot="-5400000" vert="horz"/>
              <a:lstStyle/>
              <a:p>
                <a:pPr>
                  <a:defRPr/>
                </a:pPr>
                <a:r>
                  <a:rPr lang="en-GB" dirty="0"/>
                  <a:t>Change from pre-fracture</a:t>
                </a:r>
                <a:r>
                  <a:rPr lang="en-GB" baseline="0" dirty="0"/>
                  <a:t> </a:t>
                </a:r>
                <a:r>
                  <a:rPr lang="en-GB" dirty="0"/>
                  <a:t>(%)</a:t>
                </a:r>
              </a:p>
            </c:rich>
          </c:tx>
          <c:layout>
            <c:manualLayout>
              <c:xMode val="edge"/>
              <c:yMode val="edge"/>
              <c:x val="1.6289531239879168E-2"/>
              <c:y val="0.18197530864197531"/>
            </c:manualLayout>
          </c:layout>
          <c:overlay val="0"/>
          <c:spPr>
            <a:noFill/>
            <a:ln>
              <a:noFill/>
            </a:ln>
            <a:effectLst/>
          </c:spPr>
        </c:title>
        <c:numFmt formatCode="0"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533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1386806460715"/>
          <c:y val="0.12467222569372996"/>
          <c:w val="0.80195658007801385"/>
          <c:h val="0.65373818455038524"/>
        </c:manualLayout>
      </c:layout>
      <c:barChart>
        <c:barDir val="col"/>
        <c:grouping val="clustered"/>
        <c:varyColors val="0"/>
        <c:ser>
          <c:idx val="0"/>
          <c:order val="0"/>
          <c:tx>
            <c:strRef>
              <c:f>Sheet2!$F$8</c:f>
              <c:strCache>
                <c:ptCount val="1"/>
                <c:pt idx="0">
                  <c:v>Baseline</c:v>
                </c:pt>
              </c:strCache>
            </c:strRef>
          </c:tx>
          <c:spPr>
            <a:solidFill>
              <a:schemeClr val="accent1"/>
            </a:solidFill>
            <a:ln>
              <a:noFill/>
            </a:ln>
            <a:effectLst/>
          </c:spPr>
          <c:invertIfNegative val="0"/>
          <c:cat>
            <c:strRef>
              <c:f>Sheet2!$E$9:$E$13</c:f>
              <c:strCache>
                <c:ptCount val="5"/>
                <c:pt idx="0">
                  <c:v>Taking a shower/bath </c:v>
                </c:pt>
                <c:pt idx="1">
                  <c:v>Getting on/off toilet</c:v>
                </c:pt>
                <c:pt idx="2">
                  <c:v>Putting on socks/shoes</c:v>
                </c:pt>
                <c:pt idx="3">
                  <c:v>Getting in/out of bath</c:v>
                </c:pt>
                <c:pt idx="4">
                  <c:v>Putting on trousers</c:v>
                </c:pt>
              </c:strCache>
            </c:strRef>
          </c:cat>
          <c:val>
            <c:numRef>
              <c:f>Sheet2!$F$9:$F$13</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14E6-448D-A885-46448C1F979E}"/>
            </c:ext>
          </c:extLst>
        </c:ser>
        <c:ser>
          <c:idx val="1"/>
          <c:order val="1"/>
          <c:tx>
            <c:strRef>
              <c:f>Sheet2!$G$8</c:f>
              <c:strCache>
                <c:ptCount val="1"/>
                <c:pt idx="0">
                  <c:v>6–12 months post-fracture</c:v>
                </c:pt>
              </c:strCache>
            </c:strRef>
          </c:tx>
          <c:spPr>
            <a:solidFill>
              <a:schemeClr val="accent2"/>
            </a:solidFill>
            <a:ln>
              <a:noFill/>
            </a:ln>
            <a:effectLst/>
          </c:spPr>
          <c:invertIfNegative val="0"/>
          <c:cat>
            <c:strRef>
              <c:f>Sheet2!$E$9:$E$13</c:f>
              <c:strCache>
                <c:ptCount val="5"/>
                <c:pt idx="0">
                  <c:v>Taking a shower/bath </c:v>
                </c:pt>
                <c:pt idx="1">
                  <c:v>Getting on/off toilet</c:v>
                </c:pt>
                <c:pt idx="2">
                  <c:v>Putting on socks/shoes</c:v>
                </c:pt>
                <c:pt idx="3">
                  <c:v>Getting in/out of bath</c:v>
                </c:pt>
                <c:pt idx="4">
                  <c:v>Putting on trousers</c:v>
                </c:pt>
              </c:strCache>
            </c:strRef>
          </c:cat>
          <c:val>
            <c:numRef>
              <c:f>Sheet2!$G$9:$G$13</c:f>
              <c:numCache>
                <c:formatCode>General</c:formatCode>
                <c:ptCount val="5"/>
                <c:pt idx="0">
                  <c:v>61.7</c:v>
                </c:pt>
                <c:pt idx="1">
                  <c:v>33.799999999999997</c:v>
                </c:pt>
                <c:pt idx="2">
                  <c:v>67.099999999999994</c:v>
                </c:pt>
                <c:pt idx="3">
                  <c:v>69</c:v>
                </c:pt>
                <c:pt idx="4">
                  <c:v>79.7</c:v>
                </c:pt>
              </c:numCache>
            </c:numRef>
          </c:val>
          <c:extLst>
            <c:ext xmlns:c16="http://schemas.microsoft.com/office/drawing/2014/chart" uri="{C3380CC4-5D6E-409C-BE32-E72D297353CC}">
              <c16:uniqueId val="{00000001-14E6-448D-A885-46448C1F979E}"/>
            </c:ext>
          </c:extLst>
        </c:ser>
        <c:ser>
          <c:idx val="2"/>
          <c:order val="2"/>
          <c:tx>
            <c:strRef>
              <c:f>Sheet2!$H$8</c:f>
              <c:strCache>
                <c:ptCount val="1"/>
                <c:pt idx="0">
                  <c:v>&gt; 12 months months post-fracture</c:v>
                </c:pt>
              </c:strCache>
            </c:strRef>
          </c:tx>
          <c:spPr>
            <a:solidFill>
              <a:schemeClr val="accent3"/>
            </a:solidFill>
            <a:ln>
              <a:noFill/>
            </a:ln>
            <a:effectLst/>
          </c:spPr>
          <c:invertIfNegative val="0"/>
          <c:cat>
            <c:strRef>
              <c:f>Sheet2!$E$9:$E$13</c:f>
              <c:strCache>
                <c:ptCount val="5"/>
                <c:pt idx="0">
                  <c:v>Taking a shower/bath </c:v>
                </c:pt>
                <c:pt idx="1">
                  <c:v>Getting on/off toilet</c:v>
                </c:pt>
                <c:pt idx="2">
                  <c:v>Putting on socks/shoes</c:v>
                </c:pt>
                <c:pt idx="3">
                  <c:v>Getting in/out of bath</c:v>
                </c:pt>
                <c:pt idx="4">
                  <c:v>Putting on trousers</c:v>
                </c:pt>
              </c:strCache>
            </c:strRef>
          </c:cat>
          <c:val>
            <c:numRef>
              <c:f>Sheet2!$H$9:$H$13</c:f>
              <c:numCache>
                <c:formatCode>General</c:formatCode>
                <c:ptCount val="5"/>
                <c:pt idx="0">
                  <c:v>56.3</c:v>
                </c:pt>
                <c:pt idx="1">
                  <c:v>36.700000000000003</c:v>
                </c:pt>
                <c:pt idx="2">
                  <c:v>66.8</c:v>
                </c:pt>
                <c:pt idx="3">
                  <c:v>66.599999999999994</c:v>
                </c:pt>
                <c:pt idx="4">
                  <c:v>79.599999999999994</c:v>
                </c:pt>
              </c:numCache>
            </c:numRef>
          </c:val>
          <c:extLst>
            <c:ext xmlns:c16="http://schemas.microsoft.com/office/drawing/2014/chart" uri="{C3380CC4-5D6E-409C-BE32-E72D297353CC}">
              <c16:uniqueId val="{00000002-14E6-448D-A885-46448C1F979E}"/>
            </c:ext>
          </c:extLst>
        </c:ser>
        <c:dLbls>
          <c:showLegendKey val="0"/>
          <c:showVal val="0"/>
          <c:showCatName val="0"/>
          <c:showSerName val="0"/>
          <c:showPercent val="0"/>
          <c:showBubbleSize val="0"/>
        </c:dLbls>
        <c:gapWidth val="219"/>
        <c:overlap val="-27"/>
        <c:axId val="665344872"/>
        <c:axId val="665345264"/>
      </c:barChart>
      <c:catAx>
        <c:axId val="665344872"/>
        <c:scaling>
          <c:orientation val="minMax"/>
        </c:scaling>
        <c:delete val="0"/>
        <c:axPos val="b"/>
        <c:numFmt formatCode="General" sourceLinked="1"/>
        <c:majorTickMark val="none"/>
        <c:minorTickMark val="none"/>
        <c:tickLblPos val="nextTo"/>
        <c:txPr>
          <a:bodyPr/>
          <a:lstStyle/>
          <a:p>
            <a:pPr>
              <a:defRPr>
                <a:solidFill>
                  <a:schemeClr val="bg1"/>
                </a:solidFill>
              </a:defRPr>
            </a:pPr>
            <a:endParaRPr lang="de-DE"/>
          </a:p>
        </c:txPr>
        <c:crossAx val="665345264"/>
        <c:crosses val="autoZero"/>
        <c:auto val="1"/>
        <c:lblAlgn val="ctr"/>
        <c:lblOffset val="100"/>
        <c:noMultiLvlLbl val="0"/>
      </c:catAx>
      <c:valAx>
        <c:axId val="665345264"/>
        <c:scaling>
          <c:orientation val="minMax"/>
          <c:max val="100"/>
        </c:scaling>
        <c:delete val="0"/>
        <c:axPos val="l"/>
        <c:title>
          <c:tx>
            <c:rich>
              <a:bodyPr rot="-5400000" vert="horz"/>
              <a:lstStyle/>
              <a:p>
                <a:pPr>
                  <a:defRPr/>
                </a:pPr>
                <a:r>
                  <a:rPr lang="en-GB" dirty="0"/>
                  <a:t>Proportion of patients </a:t>
                </a:r>
              </a:p>
              <a:p>
                <a:pPr>
                  <a:defRPr/>
                </a:pPr>
                <a:r>
                  <a:rPr lang="en-GB" dirty="0"/>
                  <a:t>independent in </a:t>
                </a:r>
                <a:br>
                  <a:rPr lang="en-GB" dirty="0"/>
                </a:br>
                <a:r>
                  <a:rPr lang="en-GB" dirty="0"/>
                  <a:t>self-care ADLs (%)</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534487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5560191394664"/>
          <c:y val="4.5146420473788577E-2"/>
          <c:w val="0.80612704261826429"/>
          <c:h val="0.69952261780727354"/>
        </c:manualLayout>
      </c:layout>
      <c:barChart>
        <c:barDir val="col"/>
        <c:grouping val="clustered"/>
        <c:varyColors val="0"/>
        <c:ser>
          <c:idx val="0"/>
          <c:order val="0"/>
          <c:tx>
            <c:strRef>
              <c:f>Sheet2!$F$16</c:f>
              <c:strCache>
                <c:ptCount val="1"/>
                <c:pt idx="0">
                  <c:v>Baseline</c:v>
                </c:pt>
              </c:strCache>
            </c:strRef>
          </c:tx>
          <c:spPr>
            <a:solidFill>
              <a:schemeClr val="accent1"/>
            </a:solidFill>
            <a:ln>
              <a:noFill/>
            </a:ln>
            <a:effectLst/>
          </c:spPr>
          <c:invertIfNegative val="0"/>
          <c:cat>
            <c:strRef>
              <c:f>Sheet2!$E$17:$E$20</c:f>
              <c:strCache>
                <c:ptCount val="4"/>
                <c:pt idx="0">
                  <c:v>House cleaning</c:v>
                </c:pt>
                <c:pt idx="1">
                  <c:v>Getting to places </c:v>
                </c:pt>
                <c:pt idx="2">
                  <c:v>Shopping</c:v>
                </c:pt>
                <c:pt idx="3">
                  <c:v>Cooking</c:v>
                </c:pt>
              </c:strCache>
            </c:strRef>
          </c:cat>
          <c:val>
            <c:numRef>
              <c:f>Sheet2!$F$17:$F$20</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A3F5-412D-B108-62F1747DFB6D}"/>
            </c:ext>
          </c:extLst>
        </c:ser>
        <c:ser>
          <c:idx val="1"/>
          <c:order val="1"/>
          <c:tx>
            <c:strRef>
              <c:f>Sheet2!$G$16</c:f>
              <c:strCache>
                <c:ptCount val="1"/>
                <c:pt idx="0">
                  <c:v>6–12 months post-fracture</c:v>
                </c:pt>
              </c:strCache>
            </c:strRef>
          </c:tx>
          <c:spPr>
            <a:solidFill>
              <a:schemeClr val="accent2"/>
            </a:solidFill>
            <a:ln>
              <a:noFill/>
            </a:ln>
            <a:effectLst/>
          </c:spPr>
          <c:invertIfNegative val="0"/>
          <c:cat>
            <c:strRef>
              <c:f>Sheet2!$E$17:$E$20</c:f>
              <c:strCache>
                <c:ptCount val="4"/>
                <c:pt idx="0">
                  <c:v>House cleaning</c:v>
                </c:pt>
                <c:pt idx="1">
                  <c:v>Getting to places </c:v>
                </c:pt>
                <c:pt idx="2">
                  <c:v>Shopping</c:v>
                </c:pt>
                <c:pt idx="3">
                  <c:v>Cooking</c:v>
                </c:pt>
              </c:strCache>
            </c:strRef>
          </c:cat>
          <c:val>
            <c:numRef>
              <c:f>Sheet2!$G$17:$G$20</c:f>
              <c:numCache>
                <c:formatCode>General</c:formatCode>
                <c:ptCount val="4"/>
                <c:pt idx="0">
                  <c:v>38.200000000000003</c:v>
                </c:pt>
                <c:pt idx="1">
                  <c:v>46.7</c:v>
                </c:pt>
                <c:pt idx="2">
                  <c:v>57.7</c:v>
                </c:pt>
                <c:pt idx="3">
                  <c:v>76.400000000000006</c:v>
                </c:pt>
              </c:numCache>
            </c:numRef>
          </c:val>
          <c:extLst>
            <c:ext xmlns:c16="http://schemas.microsoft.com/office/drawing/2014/chart" uri="{C3380CC4-5D6E-409C-BE32-E72D297353CC}">
              <c16:uniqueId val="{00000001-A3F5-412D-B108-62F1747DFB6D}"/>
            </c:ext>
          </c:extLst>
        </c:ser>
        <c:ser>
          <c:idx val="2"/>
          <c:order val="2"/>
          <c:tx>
            <c:strRef>
              <c:f>Sheet2!$H$16</c:f>
              <c:strCache>
                <c:ptCount val="1"/>
                <c:pt idx="0">
                  <c:v>&gt; 12 months months post-fracture</c:v>
                </c:pt>
              </c:strCache>
            </c:strRef>
          </c:tx>
          <c:spPr>
            <a:solidFill>
              <a:schemeClr val="accent3"/>
            </a:solidFill>
            <a:ln>
              <a:noFill/>
            </a:ln>
            <a:effectLst/>
          </c:spPr>
          <c:invertIfNegative val="0"/>
          <c:cat>
            <c:strRef>
              <c:f>Sheet2!$E$17:$E$20</c:f>
              <c:strCache>
                <c:ptCount val="4"/>
                <c:pt idx="0">
                  <c:v>House cleaning</c:v>
                </c:pt>
                <c:pt idx="1">
                  <c:v>Getting to places </c:v>
                </c:pt>
                <c:pt idx="2">
                  <c:v>Shopping</c:v>
                </c:pt>
                <c:pt idx="3">
                  <c:v>Cooking</c:v>
                </c:pt>
              </c:strCache>
            </c:strRef>
          </c:cat>
          <c:val>
            <c:numRef>
              <c:f>Sheet2!$H$17:$H$20</c:f>
              <c:numCache>
                <c:formatCode>General</c:formatCode>
                <c:ptCount val="4"/>
                <c:pt idx="0">
                  <c:v>56.9</c:v>
                </c:pt>
                <c:pt idx="1">
                  <c:v>47.4</c:v>
                </c:pt>
                <c:pt idx="2">
                  <c:v>59</c:v>
                </c:pt>
                <c:pt idx="3">
                  <c:v>77</c:v>
                </c:pt>
              </c:numCache>
            </c:numRef>
          </c:val>
          <c:extLst>
            <c:ext xmlns:c16="http://schemas.microsoft.com/office/drawing/2014/chart" uri="{C3380CC4-5D6E-409C-BE32-E72D297353CC}">
              <c16:uniqueId val="{00000002-A3F5-412D-B108-62F1747DFB6D}"/>
            </c:ext>
          </c:extLst>
        </c:ser>
        <c:dLbls>
          <c:showLegendKey val="0"/>
          <c:showVal val="0"/>
          <c:showCatName val="0"/>
          <c:showSerName val="0"/>
          <c:showPercent val="0"/>
          <c:showBubbleSize val="0"/>
        </c:dLbls>
        <c:gapWidth val="219"/>
        <c:overlap val="-27"/>
        <c:axId val="665926984"/>
        <c:axId val="665927376"/>
      </c:barChart>
      <c:catAx>
        <c:axId val="665926984"/>
        <c:scaling>
          <c:orientation val="minMax"/>
        </c:scaling>
        <c:delete val="0"/>
        <c:axPos val="b"/>
        <c:numFmt formatCode="General" sourceLinked="1"/>
        <c:majorTickMark val="none"/>
        <c:minorTickMark val="none"/>
        <c:tickLblPos val="nextTo"/>
        <c:txPr>
          <a:bodyPr/>
          <a:lstStyle/>
          <a:p>
            <a:pPr>
              <a:defRPr>
                <a:solidFill>
                  <a:schemeClr val="bg1"/>
                </a:solidFill>
              </a:defRPr>
            </a:pPr>
            <a:endParaRPr lang="de-DE"/>
          </a:p>
        </c:txPr>
        <c:crossAx val="665927376"/>
        <c:crosses val="autoZero"/>
        <c:auto val="1"/>
        <c:lblAlgn val="ctr"/>
        <c:lblOffset val="100"/>
        <c:noMultiLvlLbl val="0"/>
      </c:catAx>
      <c:valAx>
        <c:axId val="665927376"/>
        <c:scaling>
          <c:orientation val="minMax"/>
          <c:max val="100"/>
        </c:scaling>
        <c:delete val="0"/>
        <c:axPos val="l"/>
        <c:title>
          <c:tx>
            <c:rich>
              <a:bodyPr rot="-5400000" vert="horz"/>
              <a:lstStyle/>
              <a:p>
                <a:pPr>
                  <a:defRPr/>
                </a:pPr>
                <a:r>
                  <a:rPr lang="en-GB"/>
                  <a:t>Proportion of patients </a:t>
                </a:r>
              </a:p>
              <a:p>
                <a:pPr>
                  <a:defRPr/>
                </a:pPr>
                <a:r>
                  <a:rPr lang="en-GB"/>
                  <a:t>independent in IADLs (%)</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592698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Sheet2!$B$26</c:f>
              <c:strCache>
                <c:ptCount val="1"/>
                <c:pt idx="0">
                  <c:v>Time to recovery (months)</c:v>
                </c:pt>
              </c:strCache>
            </c:strRef>
          </c:tx>
          <c:spPr>
            <a:solidFill>
              <a:schemeClr val="accent1"/>
            </a:solidFill>
            <a:ln>
              <a:noFill/>
            </a:ln>
            <a:effectLst/>
          </c:spPr>
          <c:invertIfNegative val="0"/>
          <c:cat>
            <c:strRef>
              <c:f>Sheet2!$A$27:$A$29</c:f>
              <c:strCache>
                <c:ptCount val="3"/>
                <c:pt idx="0">
                  <c:v>Lower limb ADL</c:v>
                </c:pt>
                <c:pt idx="1">
                  <c:v>Upper limb ADL</c:v>
                </c:pt>
                <c:pt idx="2">
                  <c:v>IADL</c:v>
                </c:pt>
              </c:strCache>
            </c:strRef>
          </c:cat>
          <c:val>
            <c:numRef>
              <c:f>Sheet2!$B$27:$B$29</c:f>
              <c:numCache>
                <c:formatCode>General</c:formatCode>
                <c:ptCount val="3"/>
                <c:pt idx="0">
                  <c:v>11.2</c:v>
                </c:pt>
                <c:pt idx="1">
                  <c:v>4.3</c:v>
                </c:pt>
                <c:pt idx="2">
                  <c:v>11</c:v>
                </c:pt>
              </c:numCache>
            </c:numRef>
          </c:val>
          <c:extLst>
            <c:ext xmlns:c16="http://schemas.microsoft.com/office/drawing/2014/chart" uri="{C3380CC4-5D6E-409C-BE32-E72D297353CC}">
              <c16:uniqueId val="{00000000-5B0D-4A97-9579-DAA7623ECBBE}"/>
            </c:ext>
          </c:extLst>
        </c:ser>
        <c:dLbls>
          <c:showLegendKey val="0"/>
          <c:showVal val="0"/>
          <c:showCatName val="0"/>
          <c:showSerName val="0"/>
          <c:showPercent val="0"/>
          <c:showBubbleSize val="0"/>
        </c:dLbls>
        <c:gapWidth val="45"/>
        <c:axId val="662363432"/>
        <c:axId val="662363824"/>
      </c:barChart>
      <c:catAx>
        <c:axId val="662363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e-DE"/>
          </a:p>
        </c:txPr>
        <c:crossAx val="662363824"/>
        <c:crosses val="autoZero"/>
        <c:auto val="1"/>
        <c:lblAlgn val="ctr"/>
        <c:lblOffset val="100"/>
        <c:noMultiLvlLbl val="0"/>
      </c:catAx>
      <c:valAx>
        <c:axId val="662363824"/>
        <c:scaling>
          <c:orientation val="minMax"/>
        </c:scaling>
        <c:delete val="0"/>
        <c:axPos val="b"/>
        <c:title>
          <c:tx>
            <c:rich>
              <a:bodyPr rot="0" vert="horz"/>
              <a:lstStyle/>
              <a:p>
                <a:pPr>
                  <a:defRPr/>
                </a:pPr>
                <a:r>
                  <a:rPr lang="en-GB" dirty="0"/>
                  <a:t>Time to recovery post-fracture (months)</a:t>
                </a:r>
                <a:r>
                  <a:rPr lang="en-GB" baseline="30000" dirty="0"/>
                  <a:t>a</a:t>
                </a:r>
              </a:p>
            </c:rich>
          </c:tx>
          <c:overlay val="0"/>
          <c:spPr>
            <a:noFill/>
            <a:ln>
              <a:noFill/>
            </a:ln>
            <a:effectLst/>
          </c:spPr>
        </c:title>
        <c:numFmt formatCode="General" sourceLinked="1"/>
        <c:majorTickMark val="out"/>
        <c:minorTickMark val="none"/>
        <c:tickLblPos val="nextTo"/>
        <c:spPr>
          <a:noFill/>
          <a:ln>
            <a:solidFill>
              <a:schemeClr val="tx1">
                <a:lumMod val="25000"/>
                <a:lumOff val="75000"/>
              </a:schemeClr>
            </a:solidFill>
          </a:ln>
          <a:effectLst/>
        </c:spPr>
        <c:txPr>
          <a:bodyPr rot="-60000000" vert="horz"/>
          <a:lstStyle/>
          <a:p>
            <a:pPr>
              <a:defRPr/>
            </a:pPr>
            <a:endParaRPr lang="de-DE"/>
          </a:p>
        </c:txPr>
        <c:crossAx val="662363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Sheet8!$A$6</c:f>
              <c:strCache>
                <c:ptCount val="1"/>
                <c:pt idx="0">
                  <c:v>No assistance required grooming (Magaziner et al. 2003)</c:v>
                </c:pt>
              </c:strCache>
            </c:strRef>
          </c:tx>
          <c:spPr>
            <a:solidFill>
              <a:schemeClr val="accent1"/>
            </a:solidFill>
            <a:ln>
              <a:noFill/>
            </a:ln>
            <a:effectLst/>
          </c:spPr>
          <c:invertIfNegative val="0"/>
          <c:cat>
            <c:multiLvlStrRef>
              <c:f>Sheet8!$B$3:$C$5</c:f>
              <c:multiLvlStrCache>
                <c:ptCount val="2"/>
                <c:lvl>
                  <c:pt idx="0">
                    <c:v>Hip fracture </c:v>
                  </c:pt>
                  <c:pt idx="1">
                    <c:v>Control </c:v>
                  </c:pt>
                </c:lvl>
                <c:lvl>
                  <c:pt idx="0">
                    <c:v>cohort</c:v>
                  </c:pt>
                </c:lvl>
              </c:multiLvlStrCache>
            </c:multiLvlStrRef>
          </c:cat>
          <c:val>
            <c:numRef>
              <c:f>Sheet8!$B$6:$C$6</c:f>
              <c:numCache>
                <c:formatCode>General</c:formatCode>
                <c:ptCount val="2"/>
                <c:pt idx="0">
                  <c:v>82</c:v>
                </c:pt>
                <c:pt idx="1">
                  <c:v>90</c:v>
                </c:pt>
              </c:numCache>
            </c:numRef>
          </c:val>
          <c:extLst>
            <c:ext xmlns:c16="http://schemas.microsoft.com/office/drawing/2014/chart" uri="{C3380CC4-5D6E-409C-BE32-E72D297353CC}">
              <c16:uniqueId val="{00000000-7CFC-4503-BCB2-9F9208689BD5}"/>
            </c:ext>
          </c:extLst>
        </c:ser>
        <c:ser>
          <c:idx val="1"/>
          <c:order val="1"/>
          <c:tx>
            <c:strRef>
              <c:f>Sheet8!$A$7</c:f>
              <c:strCache>
                <c:ptCount val="1"/>
                <c:pt idx="0">
                  <c:v>No difficulty putting on socks (Tosteson et al. 2001)</c:v>
                </c:pt>
              </c:strCache>
            </c:strRef>
          </c:tx>
          <c:spPr>
            <a:solidFill>
              <a:schemeClr val="accent2"/>
            </a:solidFill>
            <a:ln>
              <a:noFill/>
            </a:ln>
            <a:effectLst/>
          </c:spPr>
          <c:invertIfNegative val="0"/>
          <c:cat>
            <c:multiLvlStrRef>
              <c:f>Sheet8!$B$3:$C$5</c:f>
              <c:multiLvlStrCache>
                <c:ptCount val="2"/>
                <c:lvl>
                  <c:pt idx="0">
                    <c:v>Hip fracture </c:v>
                  </c:pt>
                  <c:pt idx="1">
                    <c:v>Control </c:v>
                  </c:pt>
                </c:lvl>
                <c:lvl>
                  <c:pt idx="0">
                    <c:v>cohort</c:v>
                  </c:pt>
                </c:lvl>
              </c:multiLvlStrCache>
            </c:multiLvlStrRef>
          </c:cat>
          <c:val>
            <c:numRef>
              <c:f>Sheet8!$B$7:$C$7</c:f>
              <c:numCache>
                <c:formatCode>General</c:formatCode>
                <c:ptCount val="2"/>
                <c:pt idx="0">
                  <c:v>57</c:v>
                </c:pt>
                <c:pt idx="1">
                  <c:v>87</c:v>
                </c:pt>
              </c:numCache>
            </c:numRef>
          </c:val>
          <c:extLst>
            <c:ext xmlns:c16="http://schemas.microsoft.com/office/drawing/2014/chart" uri="{C3380CC4-5D6E-409C-BE32-E72D297353CC}">
              <c16:uniqueId val="{00000001-7CFC-4503-BCB2-9F9208689BD5}"/>
            </c:ext>
          </c:extLst>
        </c:ser>
        <c:ser>
          <c:idx val="2"/>
          <c:order val="2"/>
          <c:tx>
            <c:strRef>
              <c:f>Sheet8!$A$8</c:f>
              <c:strCache>
                <c:ptCount val="1"/>
                <c:pt idx="0">
                  <c:v>Daily activities not limited (Tosteson et al. 2001)</c:v>
                </c:pt>
              </c:strCache>
            </c:strRef>
          </c:tx>
          <c:spPr>
            <a:solidFill>
              <a:schemeClr val="accent3"/>
            </a:solidFill>
            <a:ln>
              <a:noFill/>
            </a:ln>
            <a:effectLst/>
          </c:spPr>
          <c:invertIfNegative val="0"/>
          <c:cat>
            <c:multiLvlStrRef>
              <c:f>Sheet8!$B$3:$C$5</c:f>
              <c:multiLvlStrCache>
                <c:ptCount val="2"/>
                <c:lvl>
                  <c:pt idx="0">
                    <c:v>Hip fracture </c:v>
                  </c:pt>
                  <c:pt idx="1">
                    <c:v>Control </c:v>
                  </c:pt>
                </c:lvl>
                <c:lvl>
                  <c:pt idx="0">
                    <c:v>cohort</c:v>
                  </c:pt>
                </c:lvl>
              </c:multiLvlStrCache>
            </c:multiLvlStrRef>
          </c:cat>
          <c:val>
            <c:numRef>
              <c:f>Sheet8!$B$8:$C$8</c:f>
              <c:numCache>
                <c:formatCode>General</c:formatCode>
                <c:ptCount val="2"/>
                <c:pt idx="0">
                  <c:v>41</c:v>
                </c:pt>
                <c:pt idx="1">
                  <c:v>87</c:v>
                </c:pt>
              </c:numCache>
            </c:numRef>
          </c:val>
          <c:extLst>
            <c:ext xmlns:c16="http://schemas.microsoft.com/office/drawing/2014/chart" uri="{C3380CC4-5D6E-409C-BE32-E72D297353CC}">
              <c16:uniqueId val="{00000002-7CFC-4503-BCB2-9F9208689BD5}"/>
            </c:ext>
          </c:extLst>
        </c:ser>
        <c:ser>
          <c:idx val="3"/>
          <c:order val="3"/>
          <c:tx>
            <c:strRef>
              <c:f>Sheet8!$A$9</c:f>
              <c:strCache>
                <c:ptCount val="1"/>
                <c:pt idx="0">
                  <c:v>Retain functional independence (Norton et al. 2000)</c:v>
                </c:pt>
              </c:strCache>
            </c:strRef>
          </c:tx>
          <c:spPr>
            <a:solidFill>
              <a:schemeClr val="accent4"/>
            </a:solidFill>
            <a:ln>
              <a:noFill/>
            </a:ln>
            <a:effectLst/>
          </c:spPr>
          <c:invertIfNegative val="0"/>
          <c:cat>
            <c:multiLvlStrRef>
              <c:f>Sheet8!$B$3:$C$5</c:f>
              <c:multiLvlStrCache>
                <c:ptCount val="2"/>
                <c:lvl>
                  <c:pt idx="0">
                    <c:v>Hip fracture </c:v>
                  </c:pt>
                  <c:pt idx="1">
                    <c:v>Control </c:v>
                  </c:pt>
                </c:lvl>
                <c:lvl>
                  <c:pt idx="0">
                    <c:v>cohort</c:v>
                  </c:pt>
                </c:lvl>
              </c:multiLvlStrCache>
            </c:multiLvlStrRef>
          </c:cat>
          <c:val>
            <c:numRef>
              <c:f>Sheet8!$B$9:$C$9</c:f>
              <c:numCache>
                <c:formatCode>General</c:formatCode>
                <c:ptCount val="2"/>
                <c:pt idx="0">
                  <c:v>72</c:v>
                </c:pt>
                <c:pt idx="1">
                  <c:v>94</c:v>
                </c:pt>
              </c:numCache>
            </c:numRef>
          </c:val>
          <c:extLst>
            <c:ext xmlns:c16="http://schemas.microsoft.com/office/drawing/2014/chart" uri="{C3380CC4-5D6E-409C-BE32-E72D297353CC}">
              <c16:uniqueId val="{00000003-7CFC-4503-BCB2-9F9208689BD5}"/>
            </c:ext>
          </c:extLst>
        </c:ser>
        <c:dLbls>
          <c:showLegendKey val="0"/>
          <c:showVal val="0"/>
          <c:showCatName val="0"/>
          <c:showSerName val="0"/>
          <c:showPercent val="0"/>
          <c:showBubbleSize val="0"/>
        </c:dLbls>
        <c:gapWidth val="219"/>
        <c:overlap val="-27"/>
        <c:axId val="662365392"/>
        <c:axId val="662365784"/>
      </c:barChart>
      <c:catAx>
        <c:axId val="662365392"/>
        <c:scaling>
          <c:orientation val="minMax"/>
        </c:scaling>
        <c:delete val="0"/>
        <c:axPos val="b"/>
        <c:title>
          <c:tx>
            <c:rich>
              <a:bodyPr rot="0" vert="horz"/>
              <a:lstStyle/>
              <a:p>
                <a:pPr>
                  <a:defRPr/>
                </a:pPr>
                <a:r>
                  <a:rPr lang="en-GB"/>
                  <a:t>Time post-fracture (months)</a:t>
                </a:r>
              </a:p>
            </c:rich>
          </c:tx>
          <c:layout>
            <c:manualLayout>
              <c:xMode val="edge"/>
              <c:yMode val="edge"/>
              <c:x val="0.34813085764809903"/>
              <c:y val="0.88290563516385556"/>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de-DE"/>
          </a:p>
        </c:txPr>
        <c:crossAx val="662365784"/>
        <c:crosses val="autoZero"/>
        <c:auto val="1"/>
        <c:lblAlgn val="ctr"/>
        <c:lblOffset val="100"/>
        <c:noMultiLvlLbl val="0"/>
      </c:catAx>
      <c:valAx>
        <c:axId val="662365784"/>
        <c:scaling>
          <c:orientation val="minMax"/>
        </c:scaling>
        <c:delete val="0"/>
        <c:axPos val="l"/>
        <c:title>
          <c:tx>
            <c:rich>
              <a:bodyPr rot="-5400000" vert="horz"/>
              <a:lstStyle/>
              <a:p>
                <a:pPr>
                  <a:defRPr/>
                </a:pPr>
                <a:r>
                  <a:rPr lang="en-GB"/>
                  <a:t>Proportion of patients (%)</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236539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solidFill>
            <a:ln>
              <a:noFill/>
            </a:ln>
            <a:effectLst/>
          </c:spPr>
          <c:invertIfNegative val="0"/>
          <c:dPt>
            <c:idx val="0"/>
            <c:invertIfNegative val="0"/>
            <c:bubble3D val="0"/>
            <c:extLst>
              <c:ext xmlns:c16="http://schemas.microsoft.com/office/drawing/2014/chart" uri="{C3380CC4-5D6E-409C-BE32-E72D297353CC}">
                <c16:uniqueId val="{00000001-420E-4CD4-A952-7D8466F7C834}"/>
              </c:ext>
            </c:extLst>
          </c:dPt>
          <c:dLbls>
            <c:delete val="1"/>
          </c:dLbls>
          <c:cat>
            <c:strRef>
              <c:f>Sheet10!$A$37:$A$41</c:f>
              <c:strCache>
                <c:ptCount val="5"/>
                <c:pt idx="0">
                  <c:v>Hip fracture</c:v>
                </c:pt>
                <c:pt idx="1">
                  <c:v>Diabetes-related visual loss</c:v>
                </c:pt>
                <c:pt idx="2">
                  <c:v>Diabetes-related amputations</c:v>
                </c:pt>
                <c:pt idx="3">
                  <c:v>Multiple sclerosis</c:v>
                </c:pt>
                <c:pt idx="4">
                  <c:v>Parkinson disease</c:v>
                </c:pt>
              </c:strCache>
            </c:strRef>
          </c:cat>
          <c:val>
            <c:numRef>
              <c:f>Sheet10!$B$37:$B$41</c:f>
              <c:numCache>
                <c:formatCode>General</c:formatCode>
                <c:ptCount val="5"/>
                <c:pt idx="0">
                  <c:v>-0.2</c:v>
                </c:pt>
                <c:pt idx="1">
                  <c:v>-0.28999999999999998</c:v>
                </c:pt>
                <c:pt idx="2">
                  <c:v>-0.28000000000000003</c:v>
                </c:pt>
                <c:pt idx="3">
                  <c:v>-0.23</c:v>
                </c:pt>
                <c:pt idx="4">
                  <c:v>-0.21</c:v>
                </c:pt>
              </c:numCache>
            </c:numRef>
          </c:val>
          <c:extLst>
            <c:ext xmlns:c16="http://schemas.microsoft.com/office/drawing/2014/chart" uri="{C3380CC4-5D6E-409C-BE32-E72D297353CC}">
              <c16:uniqueId val="{00000000-420E-4CD4-A952-7D8466F7C834}"/>
            </c:ext>
          </c:extLst>
        </c:ser>
        <c:dLbls>
          <c:showLegendKey val="0"/>
          <c:showVal val="1"/>
          <c:showCatName val="0"/>
          <c:showSerName val="0"/>
          <c:showPercent val="0"/>
          <c:showBubbleSize val="0"/>
        </c:dLbls>
        <c:gapWidth val="20"/>
        <c:overlap val="-27"/>
        <c:axId val="662366568"/>
        <c:axId val="662366960"/>
      </c:barChart>
      <c:catAx>
        <c:axId val="662366568"/>
        <c:scaling>
          <c:orientation val="minMax"/>
        </c:scaling>
        <c:delete val="1"/>
        <c:axPos val="b"/>
        <c:numFmt formatCode="General" sourceLinked="1"/>
        <c:majorTickMark val="none"/>
        <c:minorTickMark val="none"/>
        <c:tickLblPos val="nextTo"/>
        <c:crossAx val="662366960"/>
        <c:crosses val="autoZero"/>
        <c:auto val="1"/>
        <c:lblAlgn val="ctr"/>
        <c:lblOffset val="100"/>
        <c:noMultiLvlLbl val="0"/>
      </c:catAx>
      <c:valAx>
        <c:axId val="662366960"/>
        <c:scaling>
          <c:orientation val="minMax"/>
          <c:min val="-0.4"/>
        </c:scaling>
        <c:delete val="0"/>
        <c:axPos val="l"/>
        <c:title>
          <c:tx>
            <c:rich>
              <a:bodyPr rot="-5400000" vert="horz"/>
              <a:lstStyle/>
              <a:p>
                <a:pPr>
                  <a:defRPr/>
                </a:pPr>
                <a:r>
                  <a:rPr lang="en-GB" dirty="0"/>
                  <a:t>Mean change in </a:t>
                </a:r>
              </a:p>
              <a:p>
                <a:pPr>
                  <a:defRPr/>
                </a:pPr>
                <a:r>
                  <a:rPr lang="en-GB" dirty="0"/>
                  <a:t>EQ-5D index</a:t>
                </a:r>
              </a:p>
            </c:rich>
          </c:tx>
          <c:layout>
            <c:manualLayout>
              <c:xMode val="edge"/>
              <c:yMode val="edge"/>
              <c:x val="1.3940856879777573E-2"/>
              <c:y val="0.20180543355124658"/>
            </c:manualLayout>
          </c:layout>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2366568"/>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050"/>
            </a:pPr>
            <a:r>
              <a:rPr lang="en-GB" sz="1050"/>
              <a:t>Walking 3 m</a:t>
            </a:r>
          </a:p>
        </c:rich>
      </c:tx>
      <c:layout>
        <c:manualLayout>
          <c:xMode val="edge"/>
          <c:yMode val="edge"/>
          <c:x val="0.44975907117172192"/>
          <c:y val="6.4102462182942979E-2"/>
        </c:manualLayout>
      </c:layout>
      <c:overlay val="0"/>
      <c:spPr>
        <a:noFill/>
        <a:ln>
          <a:noFill/>
        </a:ln>
        <a:effectLst/>
      </c:spPr>
    </c:title>
    <c:autoTitleDeleted val="0"/>
    <c:plotArea>
      <c:layout/>
      <c:barChart>
        <c:barDir val="col"/>
        <c:grouping val="clustered"/>
        <c:varyColors val="0"/>
        <c:ser>
          <c:idx val="0"/>
          <c:order val="0"/>
          <c:tx>
            <c:strRef>
              <c:f>Sheet6!$B$2</c:f>
              <c:strCache>
                <c:ptCount val="1"/>
                <c:pt idx="0">
                  <c:v>Hip fracture cohort (Baltimore)</c:v>
                </c:pt>
              </c:strCache>
            </c:strRef>
          </c:tx>
          <c:spPr>
            <a:solidFill>
              <a:schemeClr val="accent1"/>
            </a:solidFill>
            <a:ln>
              <a:noFill/>
            </a:ln>
            <a:effectLst/>
          </c:spPr>
          <c:invertIfNegative val="0"/>
          <c:errBars>
            <c:errBarType val="both"/>
            <c:errValType val="cust"/>
            <c:noEndCap val="0"/>
            <c:plus>
              <c:numRef>
                <c:f>Sheet6!$H$3:$H$5</c:f>
                <c:numCache>
                  <c:formatCode>General</c:formatCode>
                  <c:ptCount val="3"/>
                  <c:pt idx="0">
                    <c:v>1.8</c:v>
                  </c:pt>
                  <c:pt idx="1">
                    <c:v>2.4</c:v>
                  </c:pt>
                  <c:pt idx="2">
                    <c:v>2.5</c:v>
                  </c:pt>
                </c:numCache>
              </c:numRef>
            </c:plus>
            <c:minus>
              <c:numRef>
                <c:f>Sheet6!$H$3:$H$5</c:f>
                <c:numCache>
                  <c:formatCode>General</c:formatCode>
                  <c:ptCount val="3"/>
                  <c:pt idx="0">
                    <c:v>1.8</c:v>
                  </c:pt>
                  <c:pt idx="1">
                    <c:v>2.4</c:v>
                  </c:pt>
                  <c:pt idx="2">
                    <c:v>2.5</c:v>
                  </c:pt>
                </c:numCache>
              </c:numRef>
            </c:minus>
            <c:spPr>
              <a:noFill/>
              <a:ln w="9525" cap="flat" cmpd="sng" algn="ctr">
                <a:solidFill>
                  <a:schemeClr val="tx1">
                    <a:lumMod val="65000"/>
                    <a:lumOff val="35000"/>
                  </a:schemeClr>
                </a:solidFill>
                <a:round/>
              </a:ln>
              <a:effectLst/>
            </c:spPr>
          </c:errBars>
          <c:cat>
            <c:strRef>
              <c:f>Sheet6!$A$3:$A$5</c:f>
              <c:strCache>
                <c:ptCount val="3"/>
                <c:pt idx="0">
                  <c:v>Baseline</c:v>
                </c:pt>
                <c:pt idx="1">
                  <c:v>12 months</c:v>
                </c:pt>
                <c:pt idx="2">
                  <c:v>24 months</c:v>
                </c:pt>
              </c:strCache>
            </c:strRef>
          </c:cat>
          <c:val>
            <c:numRef>
              <c:f>Sheet6!$B$3:$B$5</c:f>
              <c:numCache>
                <c:formatCode>General</c:formatCode>
                <c:ptCount val="3"/>
                <c:pt idx="0">
                  <c:v>26.1</c:v>
                </c:pt>
                <c:pt idx="1">
                  <c:v>54.4</c:v>
                </c:pt>
                <c:pt idx="2">
                  <c:v>52.8</c:v>
                </c:pt>
              </c:numCache>
            </c:numRef>
          </c:val>
          <c:extLst>
            <c:ext xmlns:c16="http://schemas.microsoft.com/office/drawing/2014/chart" uri="{C3380CC4-5D6E-409C-BE32-E72D297353CC}">
              <c16:uniqueId val="{00000000-EEA1-4D22-91EC-BCC234DC8591}"/>
            </c:ext>
          </c:extLst>
        </c:ser>
        <c:ser>
          <c:idx val="1"/>
          <c:order val="1"/>
          <c:tx>
            <c:strRef>
              <c:f>Sheet6!$C$2</c:f>
              <c:strCache>
                <c:ptCount val="1"/>
                <c:pt idx="0">
                  <c:v>East Boston</c:v>
                </c:pt>
              </c:strCache>
            </c:strRef>
          </c:tx>
          <c:spPr>
            <a:solidFill>
              <a:schemeClr val="accent2"/>
            </a:solidFill>
            <a:ln>
              <a:noFill/>
            </a:ln>
            <a:effectLst/>
          </c:spPr>
          <c:invertIfNegative val="0"/>
          <c:errBars>
            <c:errBarType val="both"/>
            <c:errValType val="cust"/>
            <c:noEndCap val="0"/>
            <c:plus>
              <c:numRef>
                <c:f>Sheet6!$I$3:$I$5</c:f>
                <c:numCache>
                  <c:formatCode>General</c:formatCode>
                  <c:ptCount val="3"/>
                  <c:pt idx="0">
                    <c:v>1.8</c:v>
                  </c:pt>
                  <c:pt idx="1">
                    <c:v>1.8</c:v>
                  </c:pt>
                  <c:pt idx="2">
                    <c:v>1.9</c:v>
                  </c:pt>
                </c:numCache>
              </c:numRef>
            </c:plus>
            <c:minus>
              <c:numRef>
                <c:f>Sheet6!$I$3:$I$5</c:f>
                <c:numCache>
                  <c:formatCode>General</c:formatCode>
                  <c:ptCount val="3"/>
                  <c:pt idx="0">
                    <c:v>1.8</c:v>
                  </c:pt>
                  <c:pt idx="1">
                    <c:v>1.8</c:v>
                  </c:pt>
                  <c:pt idx="2">
                    <c:v>1.9</c:v>
                  </c:pt>
                </c:numCache>
              </c:numRef>
            </c:minus>
            <c:spPr>
              <a:noFill/>
              <a:ln w="9525" cap="flat" cmpd="sng" algn="ctr">
                <a:solidFill>
                  <a:schemeClr val="tx1">
                    <a:lumMod val="65000"/>
                    <a:lumOff val="35000"/>
                  </a:schemeClr>
                </a:solidFill>
                <a:round/>
              </a:ln>
              <a:effectLst/>
            </c:spPr>
          </c:errBars>
          <c:cat>
            <c:strRef>
              <c:f>Sheet6!$A$3:$A$5</c:f>
              <c:strCache>
                <c:ptCount val="3"/>
                <c:pt idx="0">
                  <c:v>Baseline</c:v>
                </c:pt>
                <c:pt idx="1">
                  <c:v>12 months</c:v>
                </c:pt>
                <c:pt idx="2">
                  <c:v>24 months</c:v>
                </c:pt>
              </c:strCache>
            </c:strRef>
          </c:cat>
          <c:val>
            <c:numRef>
              <c:f>Sheet6!$C$3:$C$5</c:f>
              <c:numCache>
                <c:formatCode>General</c:formatCode>
                <c:ptCount val="3"/>
                <c:pt idx="0">
                  <c:v>26.1</c:v>
                </c:pt>
                <c:pt idx="1">
                  <c:v>21.9</c:v>
                </c:pt>
                <c:pt idx="2">
                  <c:v>25.9</c:v>
                </c:pt>
              </c:numCache>
            </c:numRef>
          </c:val>
          <c:extLst>
            <c:ext xmlns:c16="http://schemas.microsoft.com/office/drawing/2014/chart" uri="{C3380CC4-5D6E-409C-BE32-E72D297353CC}">
              <c16:uniqueId val="{00000001-EEA1-4D22-91EC-BCC234DC8591}"/>
            </c:ext>
          </c:extLst>
        </c:ser>
        <c:ser>
          <c:idx val="2"/>
          <c:order val="2"/>
          <c:tx>
            <c:strRef>
              <c:f>Sheet6!$D$2</c:f>
              <c:strCache>
                <c:ptCount val="1"/>
                <c:pt idx="0">
                  <c:v>Iowa</c:v>
                </c:pt>
              </c:strCache>
            </c:strRef>
          </c:tx>
          <c:spPr>
            <a:solidFill>
              <a:schemeClr val="accent3"/>
            </a:solidFill>
            <a:ln>
              <a:noFill/>
            </a:ln>
            <a:effectLst/>
          </c:spPr>
          <c:invertIfNegative val="0"/>
          <c:errBars>
            <c:errBarType val="both"/>
            <c:errValType val="cust"/>
            <c:noEndCap val="0"/>
            <c:plus>
              <c:numRef>
                <c:f>Sheet6!$J$3:$J$5</c:f>
                <c:numCache>
                  <c:formatCode>General</c:formatCode>
                  <c:ptCount val="3"/>
                  <c:pt idx="0">
                    <c:v>1.8</c:v>
                  </c:pt>
                  <c:pt idx="1">
                    <c:v>1.7</c:v>
                  </c:pt>
                  <c:pt idx="2">
                    <c:v>1.8</c:v>
                  </c:pt>
                </c:numCache>
              </c:numRef>
            </c:plus>
            <c:minus>
              <c:numRef>
                <c:f>Sheet6!$J$3:$J$5</c:f>
                <c:numCache>
                  <c:formatCode>General</c:formatCode>
                  <c:ptCount val="3"/>
                  <c:pt idx="0">
                    <c:v>1.8</c:v>
                  </c:pt>
                  <c:pt idx="1">
                    <c:v>1.7</c:v>
                  </c:pt>
                  <c:pt idx="2">
                    <c:v>1.8</c:v>
                  </c:pt>
                </c:numCache>
              </c:numRef>
            </c:minus>
            <c:spPr>
              <a:noFill/>
              <a:ln w="9525" cap="flat" cmpd="sng" algn="ctr">
                <a:solidFill>
                  <a:schemeClr val="tx1">
                    <a:lumMod val="65000"/>
                    <a:lumOff val="35000"/>
                  </a:schemeClr>
                </a:solidFill>
                <a:round/>
              </a:ln>
              <a:effectLst/>
            </c:spPr>
          </c:errBars>
          <c:cat>
            <c:strRef>
              <c:f>Sheet6!$A$3:$A$5</c:f>
              <c:strCache>
                <c:ptCount val="3"/>
                <c:pt idx="0">
                  <c:v>Baseline</c:v>
                </c:pt>
                <c:pt idx="1">
                  <c:v>12 months</c:v>
                </c:pt>
                <c:pt idx="2">
                  <c:v>24 months</c:v>
                </c:pt>
              </c:strCache>
            </c:strRef>
          </c:cat>
          <c:val>
            <c:numRef>
              <c:f>Sheet6!$D$3:$D$5</c:f>
              <c:numCache>
                <c:formatCode>General</c:formatCode>
                <c:ptCount val="3"/>
                <c:pt idx="0">
                  <c:v>26.1</c:v>
                </c:pt>
                <c:pt idx="1">
                  <c:v>21.4</c:v>
                </c:pt>
                <c:pt idx="2">
                  <c:v>24.8</c:v>
                </c:pt>
              </c:numCache>
            </c:numRef>
          </c:val>
          <c:extLst>
            <c:ext xmlns:c16="http://schemas.microsoft.com/office/drawing/2014/chart" uri="{C3380CC4-5D6E-409C-BE32-E72D297353CC}">
              <c16:uniqueId val="{00000002-EEA1-4D22-91EC-BCC234DC8591}"/>
            </c:ext>
          </c:extLst>
        </c:ser>
        <c:ser>
          <c:idx val="3"/>
          <c:order val="3"/>
          <c:tx>
            <c:strRef>
              <c:f>Sheet6!$E$2</c:f>
              <c:strCache>
                <c:ptCount val="1"/>
                <c:pt idx="0">
                  <c:v>New Haven</c:v>
                </c:pt>
              </c:strCache>
            </c:strRef>
          </c:tx>
          <c:spPr>
            <a:solidFill>
              <a:schemeClr val="accent4"/>
            </a:solidFill>
            <a:ln>
              <a:noFill/>
            </a:ln>
            <a:effectLst/>
          </c:spPr>
          <c:invertIfNegative val="0"/>
          <c:errBars>
            <c:errBarType val="both"/>
            <c:errValType val="cust"/>
            <c:noEndCap val="0"/>
            <c:plus>
              <c:numRef>
                <c:f>Sheet6!$K$3:$K$5</c:f>
                <c:numCache>
                  <c:formatCode>General</c:formatCode>
                  <c:ptCount val="3"/>
                  <c:pt idx="0">
                    <c:v>1.8</c:v>
                  </c:pt>
                  <c:pt idx="1">
                    <c:v>1.8</c:v>
                  </c:pt>
                  <c:pt idx="2">
                    <c:v>2</c:v>
                  </c:pt>
                </c:numCache>
              </c:numRef>
            </c:plus>
            <c:minus>
              <c:numRef>
                <c:f>Sheet6!$K$3:$K$5</c:f>
                <c:numCache>
                  <c:formatCode>General</c:formatCode>
                  <c:ptCount val="3"/>
                  <c:pt idx="0">
                    <c:v>1.8</c:v>
                  </c:pt>
                  <c:pt idx="1">
                    <c:v>1.8</c:v>
                  </c:pt>
                  <c:pt idx="2">
                    <c:v>2</c:v>
                  </c:pt>
                </c:numCache>
              </c:numRef>
            </c:minus>
            <c:spPr>
              <a:noFill/>
              <a:ln w="9525" cap="flat" cmpd="sng" algn="ctr">
                <a:solidFill>
                  <a:schemeClr val="tx1">
                    <a:lumMod val="65000"/>
                    <a:lumOff val="35000"/>
                  </a:schemeClr>
                </a:solidFill>
                <a:round/>
              </a:ln>
              <a:effectLst/>
            </c:spPr>
          </c:errBars>
          <c:cat>
            <c:strRef>
              <c:f>Sheet6!$A$3:$A$5</c:f>
              <c:strCache>
                <c:ptCount val="3"/>
                <c:pt idx="0">
                  <c:v>Baseline</c:v>
                </c:pt>
                <c:pt idx="1">
                  <c:v>12 months</c:v>
                </c:pt>
                <c:pt idx="2">
                  <c:v>24 months</c:v>
                </c:pt>
              </c:strCache>
            </c:strRef>
          </c:cat>
          <c:val>
            <c:numRef>
              <c:f>Sheet6!$E$3:$E$5</c:f>
              <c:numCache>
                <c:formatCode>General</c:formatCode>
                <c:ptCount val="3"/>
                <c:pt idx="0">
                  <c:v>26.1</c:v>
                </c:pt>
                <c:pt idx="1">
                  <c:v>21.6</c:v>
                </c:pt>
                <c:pt idx="2">
                  <c:v>28.9</c:v>
                </c:pt>
              </c:numCache>
            </c:numRef>
          </c:val>
          <c:extLst>
            <c:ext xmlns:c16="http://schemas.microsoft.com/office/drawing/2014/chart" uri="{C3380CC4-5D6E-409C-BE32-E72D297353CC}">
              <c16:uniqueId val="{00000003-EEA1-4D22-91EC-BCC234DC8591}"/>
            </c:ext>
          </c:extLst>
        </c:ser>
        <c:dLbls>
          <c:showLegendKey val="0"/>
          <c:showVal val="0"/>
          <c:showCatName val="0"/>
          <c:showSerName val="0"/>
          <c:showPercent val="0"/>
          <c:showBubbleSize val="0"/>
        </c:dLbls>
        <c:gapWidth val="219"/>
        <c:overlap val="-27"/>
        <c:axId val="666657312"/>
        <c:axId val="666657704"/>
      </c:barChart>
      <c:catAx>
        <c:axId val="666657312"/>
        <c:scaling>
          <c:orientation val="minMax"/>
        </c:scaling>
        <c:delete val="0"/>
        <c:axPos val="b"/>
        <c:title>
          <c:tx>
            <c:rich>
              <a:bodyPr rot="0" vert="horz"/>
              <a:lstStyle/>
              <a:p>
                <a:pPr>
                  <a:defRPr/>
                </a:pPr>
                <a:r>
                  <a:rPr lang="en-GB"/>
                  <a:t>Time post-fracture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pPr>
            <a:endParaRPr lang="de-DE"/>
          </a:p>
        </c:txPr>
        <c:crossAx val="666657704"/>
        <c:crosses val="autoZero"/>
        <c:auto val="1"/>
        <c:lblAlgn val="ctr"/>
        <c:lblOffset val="100"/>
        <c:noMultiLvlLbl val="0"/>
      </c:catAx>
      <c:valAx>
        <c:axId val="666657704"/>
        <c:scaling>
          <c:orientation val="minMax"/>
        </c:scaling>
        <c:delete val="0"/>
        <c:axPos val="l"/>
        <c:title>
          <c:tx>
            <c:rich>
              <a:bodyPr rot="-5400000" vert="horz"/>
              <a:lstStyle/>
              <a:p>
                <a:pPr>
                  <a:defRPr/>
                </a:pPr>
                <a:r>
                  <a:rPr lang="en-GB"/>
                  <a:t>Proportion of </a:t>
                </a:r>
              </a:p>
              <a:p>
                <a:pPr>
                  <a:defRPr/>
                </a:pPr>
                <a:r>
                  <a:rPr lang="en-GB"/>
                  <a:t>patients dependent (%)</a:t>
                </a:r>
              </a:p>
            </c:rich>
          </c:tx>
          <c:overlay val="0"/>
          <c:spPr>
            <a:noFill/>
            <a:ln>
              <a:noFill/>
            </a:ln>
            <a:effectLst/>
          </c:spPr>
        </c:title>
        <c:numFmt formatCode="General" sourceLinked="1"/>
        <c:majorTickMark val="out"/>
        <c:minorTickMark val="none"/>
        <c:tickLblPos val="nextTo"/>
        <c:spPr>
          <a:noFill/>
          <a:ln>
            <a:solidFill>
              <a:schemeClr val="tx1">
                <a:lumMod val="50000"/>
                <a:lumOff val="50000"/>
              </a:schemeClr>
            </a:solidFill>
          </a:ln>
          <a:effectLst/>
        </c:spPr>
        <c:txPr>
          <a:bodyPr rot="-60000000" vert="horz"/>
          <a:lstStyle/>
          <a:p>
            <a:pPr>
              <a:defRPr/>
            </a:pPr>
            <a:endParaRPr lang="de-DE"/>
          </a:p>
        </c:txPr>
        <c:crossAx val="666657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Sheet1!$G$3</c:f>
              <c:strCache>
                <c:ptCount val="1"/>
                <c:pt idx="0">
                  <c:v>Lower limb ADLs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Sheet1!$F$4:$F$7</c:f>
              <c:strCache>
                <c:ptCount val="4"/>
                <c:pt idx="0">
                  <c:v>Pre-fracture</c:v>
                </c:pt>
                <c:pt idx="1">
                  <c:v>&lt; 6</c:v>
                </c:pt>
                <c:pt idx="2">
                  <c:v>6–12</c:v>
                </c:pt>
                <c:pt idx="3">
                  <c:v>&gt; 12</c:v>
                </c:pt>
              </c:strCache>
            </c:strRef>
          </c:cat>
          <c:val>
            <c:numRef>
              <c:f>Sheet1!$G$4:$G$7</c:f>
              <c:numCache>
                <c:formatCode>General</c:formatCode>
                <c:ptCount val="4"/>
                <c:pt idx="0">
                  <c:v>3.3</c:v>
                </c:pt>
                <c:pt idx="1">
                  <c:v>9</c:v>
                </c:pt>
                <c:pt idx="2">
                  <c:v>6.6</c:v>
                </c:pt>
                <c:pt idx="3">
                  <c:v>6.8</c:v>
                </c:pt>
              </c:numCache>
            </c:numRef>
          </c:val>
          <c:smooth val="0"/>
          <c:extLst>
            <c:ext xmlns:c16="http://schemas.microsoft.com/office/drawing/2014/chart" uri="{C3380CC4-5D6E-409C-BE32-E72D297353CC}">
              <c16:uniqueId val="{00000000-6666-43A8-B081-43BB38FD624B}"/>
            </c:ext>
          </c:extLst>
        </c:ser>
        <c:ser>
          <c:idx val="1"/>
          <c:order val="1"/>
          <c:tx>
            <c:strRef>
              <c:f>Sheet1!$H$3</c:f>
              <c:strCache>
                <c:ptCount val="1"/>
                <c:pt idx="0">
                  <c:v>Upper limb ADLs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Sheet1!$F$4:$F$7</c:f>
              <c:strCache>
                <c:ptCount val="4"/>
                <c:pt idx="0">
                  <c:v>Pre-fracture</c:v>
                </c:pt>
                <c:pt idx="1">
                  <c:v>&lt; 6</c:v>
                </c:pt>
                <c:pt idx="2">
                  <c:v>6–12</c:v>
                </c:pt>
                <c:pt idx="3">
                  <c:v>&gt; 12</c:v>
                </c:pt>
              </c:strCache>
            </c:strRef>
          </c:cat>
          <c:val>
            <c:numRef>
              <c:f>Sheet1!$H$4:$H$7</c:f>
              <c:numCache>
                <c:formatCode>General</c:formatCode>
                <c:ptCount val="4"/>
                <c:pt idx="0">
                  <c:v>0.25</c:v>
                </c:pt>
                <c:pt idx="1">
                  <c:v>0.75</c:v>
                </c:pt>
                <c:pt idx="2">
                  <c:v>0.5</c:v>
                </c:pt>
                <c:pt idx="3">
                  <c:v>0.75</c:v>
                </c:pt>
              </c:numCache>
            </c:numRef>
          </c:val>
          <c:smooth val="0"/>
          <c:extLst>
            <c:ext xmlns:c16="http://schemas.microsoft.com/office/drawing/2014/chart" uri="{C3380CC4-5D6E-409C-BE32-E72D297353CC}">
              <c16:uniqueId val="{00000001-6666-43A8-B081-43BB38FD624B}"/>
            </c:ext>
          </c:extLst>
        </c:ser>
        <c:ser>
          <c:idx val="2"/>
          <c:order val="2"/>
          <c:tx>
            <c:strRef>
              <c:f>Sheet1!$I$3</c:f>
              <c:strCache>
                <c:ptCount val="1"/>
                <c:pt idx="0">
                  <c:v>IADLs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Sheet1!$F$4:$F$7</c:f>
              <c:strCache>
                <c:ptCount val="4"/>
                <c:pt idx="0">
                  <c:v>Pre-fracture</c:v>
                </c:pt>
                <c:pt idx="1">
                  <c:v>&lt; 6</c:v>
                </c:pt>
                <c:pt idx="2">
                  <c:v>6–12</c:v>
                </c:pt>
                <c:pt idx="3">
                  <c:v>&gt; 12</c:v>
                </c:pt>
              </c:strCache>
            </c:strRef>
          </c:cat>
          <c:val>
            <c:numRef>
              <c:f>Sheet1!$I$4:$I$7</c:f>
              <c:numCache>
                <c:formatCode>General</c:formatCode>
                <c:ptCount val="4"/>
                <c:pt idx="0">
                  <c:v>2.7</c:v>
                </c:pt>
                <c:pt idx="1">
                  <c:v>4.5999999999999996</c:v>
                </c:pt>
                <c:pt idx="2">
                  <c:v>3.4</c:v>
                </c:pt>
                <c:pt idx="3">
                  <c:v>3.2</c:v>
                </c:pt>
              </c:numCache>
            </c:numRef>
          </c:val>
          <c:smooth val="0"/>
          <c:extLst>
            <c:ext xmlns:c16="http://schemas.microsoft.com/office/drawing/2014/chart" uri="{C3380CC4-5D6E-409C-BE32-E72D297353CC}">
              <c16:uniqueId val="{00000002-6666-43A8-B081-43BB38FD624B}"/>
            </c:ext>
          </c:extLst>
        </c:ser>
        <c:dLbls>
          <c:showLegendKey val="0"/>
          <c:showVal val="0"/>
          <c:showCatName val="0"/>
          <c:showSerName val="0"/>
          <c:showPercent val="0"/>
          <c:showBubbleSize val="0"/>
        </c:dLbls>
        <c:marker val="1"/>
        <c:smooth val="0"/>
        <c:axId val="666658880"/>
        <c:axId val="666659272"/>
      </c:lineChart>
      <c:catAx>
        <c:axId val="66665888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sz="1000" b="1">
                    <a:solidFill>
                      <a:schemeClr val="tx1"/>
                    </a:solidFill>
                  </a:rPr>
                  <a:t>Time post-fracture</a:t>
                </a:r>
                <a:r>
                  <a:rPr lang="en-GB" sz="1000" b="1" baseline="0">
                    <a:solidFill>
                      <a:schemeClr val="tx1"/>
                    </a:solidFill>
                  </a:rPr>
                  <a:t> (months)</a:t>
                </a:r>
                <a:endParaRPr lang="en-GB"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6659272"/>
        <c:crosses val="autoZero"/>
        <c:auto val="1"/>
        <c:lblAlgn val="ctr"/>
        <c:lblOffset val="100"/>
        <c:noMultiLvlLbl val="0"/>
      </c:catAx>
      <c:valAx>
        <c:axId val="666659272"/>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00" b="1" baseline="0" dirty="0">
                    <a:solidFill>
                      <a:schemeClr val="tx1"/>
                    </a:solidFill>
                  </a:rPr>
                  <a:t>Mean number of ADLs</a:t>
                </a:r>
                <a:endParaRPr lang="en-GB" sz="1000" b="1" dirty="0">
                  <a:solidFill>
                    <a:schemeClr val="tx1"/>
                  </a:solidFill>
                </a:endParaRP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6658880"/>
        <c:crosses val="autoZero"/>
        <c:crossBetween val="between"/>
        <c:majorUnit val="2"/>
      </c:valAx>
      <c:spPr>
        <a:noFill/>
        <a:ln>
          <a:noFill/>
        </a:ln>
        <a:effectLst/>
      </c:spPr>
    </c:plotArea>
    <c:legend>
      <c:legendPos val="b"/>
      <c:layout>
        <c:manualLayout>
          <c:xMode val="edge"/>
          <c:yMode val="edge"/>
          <c:x val="7.9584324201061998E-2"/>
          <c:y val="0.91666938137277254"/>
          <c:w val="0.83456649168853891"/>
          <c:h val="7.899642752989209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Sheet1!$B$13</c:f>
              <c:strCache>
                <c:ptCount val="1"/>
                <c:pt idx="0">
                  <c:v>Walking 3 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Sheet1!$A$14:$A$16</c:f>
              <c:strCache>
                <c:ptCount val="3"/>
                <c:pt idx="0">
                  <c:v>Pre-fracture</c:v>
                </c:pt>
                <c:pt idx="1">
                  <c:v>6–12</c:v>
                </c:pt>
                <c:pt idx="2">
                  <c:v>&gt; 12 </c:v>
                </c:pt>
              </c:strCache>
            </c:strRef>
          </c:cat>
          <c:val>
            <c:numRef>
              <c:f>Sheet1!$B$14:$B$16</c:f>
              <c:numCache>
                <c:formatCode>General</c:formatCode>
                <c:ptCount val="3"/>
                <c:pt idx="0">
                  <c:v>26.1</c:v>
                </c:pt>
                <c:pt idx="1">
                  <c:v>54.4</c:v>
                </c:pt>
                <c:pt idx="2">
                  <c:v>52.8</c:v>
                </c:pt>
              </c:numCache>
            </c:numRef>
          </c:val>
          <c:smooth val="0"/>
          <c:extLst>
            <c:ext xmlns:c16="http://schemas.microsoft.com/office/drawing/2014/chart" uri="{C3380CC4-5D6E-409C-BE32-E72D297353CC}">
              <c16:uniqueId val="{00000000-34BC-4961-BDDA-A3E422C1CE3C}"/>
            </c:ext>
          </c:extLst>
        </c:ser>
        <c:ser>
          <c:idx val="1"/>
          <c:order val="1"/>
          <c:tx>
            <c:strRef>
              <c:f>Sheet1!$C$13</c:f>
              <c:strCache>
                <c:ptCount val="1"/>
                <c:pt idx="0">
                  <c:v>Transferring in/out of bed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Sheet1!$A$14:$A$16</c:f>
              <c:strCache>
                <c:ptCount val="3"/>
                <c:pt idx="0">
                  <c:v>Pre-fracture</c:v>
                </c:pt>
                <c:pt idx="1">
                  <c:v>6–12</c:v>
                </c:pt>
                <c:pt idx="2">
                  <c:v>&gt; 12 </c:v>
                </c:pt>
              </c:strCache>
            </c:strRef>
          </c:cat>
          <c:val>
            <c:numRef>
              <c:f>Sheet1!$C$14:$C$16</c:f>
              <c:numCache>
                <c:formatCode>General</c:formatCode>
                <c:ptCount val="3"/>
                <c:pt idx="0">
                  <c:v>13.1</c:v>
                </c:pt>
                <c:pt idx="1">
                  <c:v>37.9</c:v>
                </c:pt>
                <c:pt idx="2">
                  <c:v>38.799999999999997</c:v>
                </c:pt>
              </c:numCache>
            </c:numRef>
          </c:val>
          <c:smooth val="0"/>
          <c:extLst>
            <c:ext xmlns:c16="http://schemas.microsoft.com/office/drawing/2014/chart" uri="{C3380CC4-5D6E-409C-BE32-E72D297353CC}">
              <c16:uniqueId val="{00000001-34BC-4961-BDDA-A3E422C1CE3C}"/>
            </c:ext>
          </c:extLst>
        </c:ser>
        <c:ser>
          <c:idx val="2"/>
          <c:order val="2"/>
          <c:tx>
            <c:strRef>
              <c:f>Sheet1!$D$13</c:f>
              <c:strCache>
                <c:ptCount val="1"/>
                <c:pt idx="0">
                  <c:v>Grooming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Sheet1!$A$14:$A$16</c:f>
              <c:strCache>
                <c:ptCount val="3"/>
                <c:pt idx="0">
                  <c:v>Pre-fracture</c:v>
                </c:pt>
                <c:pt idx="1">
                  <c:v>6–12</c:v>
                </c:pt>
                <c:pt idx="2">
                  <c:v>&gt; 12 </c:v>
                </c:pt>
              </c:strCache>
            </c:strRef>
          </c:cat>
          <c:val>
            <c:numRef>
              <c:f>Sheet1!$D$14:$D$16</c:f>
              <c:numCache>
                <c:formatCode>General</c:formatCode>
                <c:ptCount val="3"/>
                <c:pt idx="0">
                  <c:v>7.9</c:v>
                </c:pt>
                <c:pt idx="1">
                  <c:v>17.399999999999999</c:v>
                </c:pt>
                <c:pt idx="2">
                  <c:v>18.3</c:v>
                </c:pt>
              </c:numCache>
            </c:numRef>
          </c:val>
          <c:smooth val="0"/>
          <c:extLst>
            <c:ext xmlns:c16="http://schemas.microsoft.com/office/drawing/2014/chart" uri="{C3380CC4-5D6E-409C-BE32-E72D297353CC}">
              <c16:uniqueId val="{00000002-34BC-4961-BDDA-A3E422C1CE3C}"/>
            </c:ext>
          </c:extLst>
        </c:ser>
        <c:dLbls>
          <c:showLegendKey val="0"/>
          <c:showVal val="0"/>
          <c:showCatName val="0"/>
          <c:showSerName val="0"/>
          <c:showPercent val="0"/>
          <c:showBubbleSize val="0"/>
        </c:dLbls>
        <c:marker val="1"/>
        <c:smooth val="0"/>
        <c:axId val="666660056"/>
        <c:axId val="667056464"/>
      </c:lineChart>
      <c:catAx>
        <c:axId val="666660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rPr>
                  <a:t>Time</a:t>
                </a:r>
                <a:r>
                  <a:rPr lang="en-GB" b="1" baseline="0" dirty="0">
                    <a:solidFill>
                      <a:schemeClr val="tx1"/>
                    </a:solidFill>
                  </a:rPr>
                  <a:t> post-fracture (months)</a:t>
                </a:r>
                <a:endParaRPr lang="en-GB" b="1"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7056464"/>
        <c:crosses val="autoZero"/>
        <c:auto val="1"/>
        <c:lblAlgn val="ctr"/>
        <c:lblOffset val="100"/>
        <c:noMultiLvlLbl val="0"/>
      </c:catAx>
      <c:valAx>
        <c:axId val="667056464"/>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rPr>
                  <a:t>Proportion of patients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6660056"/>
        <c:crosses val="autoZero"/>
        <c:crossBetween val="between"/>
        <c:majorUnit val="20"/>
      </c:valAx>
      <c:spPr>
        <a:noFill/>
        <a:ln>
          <a:noFill/>
        </a:ln>
        <a:effectLst/>
      </c:spPr>
    </c:plotArea>
    <c:legend>
      <c:legendPos val="b"/>
      <c:layout>
        <c:manualLayout>
          <c:xMode val="edge"/>
          <c:yMode val="edge"/>
          <c:x val="5.5187849162011172E-2"/>
          <c:y val="0.91660304158907513"/>
          <c:w val="0.89999999999999991"/>
          <c:h val="8.33969584109248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Sheet10!$G$16</c:f>
              <c:strCache>
                <c:ptCount val="1"/>
                <c:pt idx="0">
                  <c:v>Own/sheltered home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Sheet10!$H$15:$K$15</c:f>
              <c:strCache>
                <c:ptCount val="4"/>
                <c:pt idx="0">
                  <c:v>Pre-fracture</c:v>
                </c:pt>
                <c:pt idx="1">
                  <c:v>1</c:v>
                </c:pt>
                <c:pt idx="2">
                  <c:v>4</c:v>
                </c:pt>
                <c:pt idx="3">
                  <c:v>12</c:v>
                </c:pt>
              </c:strCache>
            </c:strRef>
          </c:cat>
          <c:val>
            <c:numRef>
              <c:f>Sheet10!$H$16:$K$16</c:f>
              <c:numCache>
                <c:formatCode>General</c:formatCode>
                <c:ptCount val="4"/>
                <c:pt idx="0">
                  <c:v>85</c:v>
                </c:pt>
                <c:pt idx="1">
                  <c:v>59</c:v>
                </c:pt>
                <c:pt idx="2">
                  <c:v>74</c:v>
                </c:pt>
                <c:pt idx="3">
                  <c:v>70</c:v>
                </c:pt>
              </c:numCache>
            </c:numRef>
          </c:val>
          <c:extLst>
            <c:ext xmlns:c16="http://schemas.microsoft.com/office/drawing/2014/chart" uri="{C3380CC4-5D6E-409C-BE32-E72D297353CC}">
              <c16:uniqueId val="{00000000-81E6-4145-8DD2-23BCFA7ED48C}"/>
            </c:ext>
          </c:extLst>
        </c:ser>
        <c:ser>
          <c:idx val="1"/>
          <c:order val="1"/>
          <c:tx>
            <c:strRef>
              <c:f>Sheet10!$G$17</c:f>
              <c:strCache>
                <c:ptCount val="1"/>
                <c:pt idx="0">
                  <c:v>Residential/nursing home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Sheet10!$H$15:$K$15</c:f>
              <c:strCache>
                <c:ptCount val="4"/>
                <c:pt idx="0">
                  <c:v>Pre-fracture</c:v>
                </c:pt>
                <c:pt idx="1">
                  <c:v>1</c:v>
                </c:pt>
                <c:pt idx="2">
                  <c:v>4</c:v>
                </c:pt>
                <c:pt idx="3">
                  <c:v>12</c:v>
                </c:pt>
              </c:strCache>
            </c:strRef>
          </c:cat>
          <c:val>
            <c:numRef>
              <c:f>Sheet10!$H$17:$K$17</c:f>
              <c:numCache>
                <c:formatCode>General</c:formatCode>
                <c:ptCount val="4"/>
                <c:pt idx="0">
                  <c:v>7</c:v>
                </c:pt>
                <c:pt idx="1">
                  <c:v>10</c:v>
                </c:pt>
                <c:pt idx="2">
                  <c:v>13</c:v>
                </c:pt>
                <c:pt idx="3">
                  <c:v>17</c:v>
                </c:pt>
              </c:numCache>
            </c:numRef>
          </c:val>
          <c:extLst>
            <c:ext xmlns:c16="http://schemas.microsoft.com/office/drawing/2014/chart" uri="{C3380CC4-5D6E-409C-BE32-E72D297353CC}">
              <c16:uniqueId val="{00000001-81E6-4145-8DD2-23BCFA7ED48C}"/>
            </c:ext>
          </c:extLst>
        </c:ser>
        <c:ser>
          <c:idx val="2"/>
          <c:order val="2"/>
          <c:tx>
            <c:strRef>
              <c:f>Sheet10!$G$18</c:f>
              <c:strCache>
                <c:ptCount val="1"/>
                <c:pt idx="0">
                  <c:v>Rehabilitation unit/hospital</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0-E080-4470-893D-1BC74A2DFBEE}"/>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1-E080-4470-893D-1BC74A2DFBEE}"/>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E080-4470-893D-1BC74A2DFBEE}"/>
                </c:ext>
              </c:extLst>
            </c:dLbl>
            <c:dLbl>
              <c:idx val="3"/>
              <c:delete val="1"/>
              <c:extLst>
                <c:ext xmlns:c15="http://schemas.microsoft.com/office/drawing/2012/chart" uri="{CE6537A1-D6FC-4f65-9D91-7224C49458BB}"/>
                <c:ext xmlns:c16="http://schemas.microsoft.com/office/drawing/2014/chart" uri="{C3380CC4-5D6E-409C-BE32-E72D297353CC}">
                  <c16:uniqueId val="{00000002-81E6-4145-8DD2-23BCFA7ED4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Sheet10!$H$15:$K$15</c:f>
              <c:strCache>
                <c:ptCount val="4"/>
                <c:pt idx="0">
                  <c:v>Pre-fracture</c:v>
                </c:pt>
                <c:pt idx="1">
                  <c:v>1</c:v>
                </c:pt>
                <c:pt idx="2">
                  <c:v>4</c:v>
                </c:pt>
                <c:pt idx="3">
                  <c:v>12</c:v>
                </c:pt>
              </c:strCache>
            </c:strRef>
          </c:cat>
          <c:val>
            <c:numRef>
              <c:f>Sheet10!$H$18:$K$18</c:f>
              <c:numCache>
                <c:formatCode>General</c:formatCode>
                <c:ptCount val="4"/>
                <c:pt idx="0">
                  <c:v>8</c:v>
                </c:pt>
                <c:pt idx="1">
                  <c:v>29</c:v>
                </c:pt>
                <c:pt idx="2">
                  <c:v>6</c:v>
                </c:pt>
                <c:pt idx="3">
                  <c:v>1</c:v>
                </c:pt>
              </c:numCache>
            </c:numRef>
          </c:val>
          <c:extLst>
            <c:ext xmlns:c16="http://schemas.microsoft.com/office/drawing/2014/chart" uri="{C3380CC4-5D6E-409C-BE32-E72D297353CC}">
              <c16:uniqueId val="{00000003-81E6-4145-8DD2-23BCFA7ED48C}"/>
            </c:ext>
          </c:extLst>
        </c:ser>
        <c:ser>
          <c:idx val="3"/>
          <c:order val="3"/>
          <c:tx>
            <c:strRef>
              <c:f>Sheet10!$G$19</c:f>
              <c:strCache>
                <c:ptCount val="1"/>
                <c:pt idx="0">
                  <c:v>Dead</c:v>
                </c:pt>
              </c:strCache>
            </c:strRef>
          </c:tx>
          <c:spPr>
            <a:solidFill>
              <a:schemeClr val="tx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81E6-4145-8DD2-23BCFA7ED48C}"/>
                </c:ext>
              </c:extLst>
            </c:dLbl>
            <c:dLbl>
              <c:idx val="1"/>
              <c:delete val="1"/>
              <c:extLst>
                <c:ext xmlns:c15="http://schemas.microsoft.com/office/drawing/2012/chart" uri="{CE6537A1-D6FC-4f65-9D91-7224C49458BB}"/>
                <c:ext xmlns:c16="http://schemas.microsoft.com/office/drawing/2014/chart" uri="{C3380CC4-5D6E-409C-BE32-E72D297353CC}">
                  <c16:uniqueId val="{00000005-81E6-4145-8DD2-23BCFA7ED4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Sheet10!$H$15:$K$15</c:f>
              <c:strCache>
                <c:ptCount val="4"/>
                <c:pt idx="0">
                  <c:v>Pre-fracture</c:v>
                </c:pt>
                <c:pt idx="1">
                  <c:v>1</c:v>
                </c:pt>
                <c:pt idx="2">
                  <c:v>4</c:v>
                </c:pt>
                <c:pt idx="3">
                  <c:v>12</c:v>
                </c:pt>
              </c:strCache>
            </c:strRef>
          </c:cat>
          <c:val>
            <c:numRef>
              <c:f>Sheet10!$H$19:$K$19</c:f>
              <c:numCache>
                <c:formatCode>General</c:formatCode>
                <c:ptCount val="4"/>
                <c:pt idx="0">
                  <c:v>0</c:v>
                </c:pt>
                <c:pt idx="1">
                  <c:v>2</c:v>
                </c:pt>
                <c:pt idx="2">
                  <c:v>7</c:v>
                </c:pt>
                <c:pt idx="3">
                  <c:v>12</c:v>
                </c:pt>
              </c:numCache>
            </c:numRef>
          </c:val>
          <c:extLst>
            <c:ext xmlns:c16="http://schemas.microsoft.com/office/drawing/2014/chart" uri="{C3380CC4-5D6E-409C-BE32-E72D297353CC}">
              <c16:uniqueId val="{00000006-81E6-4145-8DD2-23BCFA7ED48C}"/>
            </c:ext>
          </c:extLst>
        </c:ser>
        <c:dLbls>
          <c:dLblPos val="ctr"/>
          <c:showLegendKey val="0"/>
          <c:showVal val="1"/>
          <c:showCatName val="0"/>
          <c:showSerName val="0"/>
          <c:showPercent val="0"/>
          <c:showBubbleSize val="0"/>
        </c:dLbls>
        <c:gapWidth val="150"/>
        <c:overlap val="100"/>
        <c:axId val="586467328"/>
        <c:axId val="664669160"/>
      </c:barChart>
      <c:catAx>
        <c:axId val="58646732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sz="1000" b="1">
                    <a:solidFill>
                      <a:schemeClr val="tx1"/>
                    </a:solidFill>
                  </a:rPr>
                  <a:t>Time post-fracture (months)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4669160"/>
        <c:crosses val="autoZero"/>
        <c:auto val="1"/>
        <c:lblAlgn val="ctr"/>
        <c:lblOffset val="100"/>
        <c:noMultiLvlLbl val="0"/>
      </c:catAx>
      <c:valAx>
        <c:axId val="664669160"/>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sz="1000" b="1">
                    <a:solidFill>
                      <a:schemeClr val="tx1"/>
                    </a:solidFill>
                  </a:rPr>
                  <a:t>Proportion of patients </a:t>
                </a:r>
              </a:p>
              <a:p>
                <a:pPr>
                  <a:defRPr b="1">
                    <a:solidFill>
                      <a:schemeClr val="tx1"/>
                    </a:solidFill>
                  </a:defRPr>
                </a:pPr>
                <a:r>
                  <a:rPr lang="en-GB" sz="1000" b="1">
                    <a:solidFill>
                      <a:schemeClr val="tx1"/>
                    </a:solidFill>
                  </a:rPr>
                  <a:t>≤ 80 years old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58646732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Sheet11!$B$4</c:f>
              <c:strCache>
                <c:ptCount val="1"/>
                <c:pt idx="0">
                  <c:v>Baseline</c:v>
                </c:pt>
              </c:strCache>
            </c:strRef>
          </c:tx>
          <c:spPr>
            <a:solidFill>
              <a:schemeClr val="accent1"/>
            </a:solidFill>
            <a:ln>
              <a:noFill/>
            </a:ln>
            <a:effectLst/>
          </c:spPr>
          <c:invertIfNegative val="0"/>
          <c:cat>
            <c:strRef>
              <c:f>Sheet11!$A$5:$A$14</c:f>
              <c:strCache>
                <c:ptCount val="10"/>
                <c:pt idx="0">
                  <c:v>Walking</c:v>
                </c:pt>
                <c:pt idx="1">
                  <c:v>Chair transfer</c:v>
                </c:pt>
                <c:pt idx="2">
                  <c:v>Toilet transfer</c:v>
                </c:pt>
                <c:pt idx="3">
                  <c:v>Stair climbing</c:v>
                </c:pt>
                <c:pt idx="4">
                  <c:v>Person hygiene</c:v>
                </c:pt>
                <c:pt idx="5">
                  <c:v>Dressing</c:v>
                </c:pt>
                <c:pt idx="6">
                  <c:v>Bathing</c:v>
                </c:pt>
                <c:pt idx="7">
                  <c:v>Feeding</c:v>
                </c:pt>
                <c:pt idx="8">
                  <c:v>Bowel continence</c:v>
                </c:pt>
                <c:pt idx="9">
                  <c:v>Bladder continence</c:v>
                </c:pt>
              </c:strCache>
            </c:strRef>
          </c:cat>
          <c:val>
            <c:numRef>
              <c:f>Sheet11!$B$5:$B$14</c:f>
              <c:numCache>
                <c:formatCode>General</c:formatCode>
                <c:ptCount val="10"/>
                <c:pt idx="0">
                  <c:v>97</c:v>
                </c:pt>
                <c:pt idx="1">
                  <c:v>97</c:v>
                </c:pt>
                <c:pt idx="2">
                  <c:v>96</c:v>
                </c:pt>
                <c:pt idx="3">
                  <c:v>92</c:v>
                </c:pt>
                <c:pt idx="4">
                  <c:v>94</c:v>
                </c:pt>
                <c:pt idx="5">
                  <c:v>88</c:v>
                </c:pt>
                <c:pt idx="6">
                  <c:v>71</c:v>
                </c:pt>
                <c:pt idx="7">
                  <c:v>94</c:v>
                </c:pt>
                <c:pt idx="8">
                  <c:v>88</c:v>
                </c:pt>
                <c:pt idx="9">
                  <c:v>74</c:v>
                </c:pt>
              </c:numCache>
            </c:numRef>
          </c:val>
          <c:extLst>
            <c:ext xmlns:c16="http://schemas.microsoft.com/office/drawing/2014/chart" uri="{C3380CC4-5D6E-409C-BE32-E72D297353CC}">
              <c16:uniqueId val="{00000000-EE06-4142-8007-0AE87E71EA45}"/>
            </c:ext>
          </c:extLst>
        </c:ser>
        <c:ser>
          <c:idx val="1"/>
          <c:order val="1"/>
          <c:tx>
            <c:strRef>
              <c:f>Sheet11!$C$4</c:f>
              <c:strCache>
                <c:ptCount val="1"/>
                <c:pt idx="0">
                  <c:v>6 months post-fracture</c:v>
                </c:pt>
              </c:strCache>
            </c:strRef>
          </c:tx>
          <c:spPr>
            <a:solidFill>
              <a:schemeClr val="accent2"/>
            </a:solidFill>
            <a:ln>
              <a:noFill/>
            </a:ln>
            <a:effectLst/>
          </c:spPr>
          <c:invertIfNegative val="0"/>
          <c:cat>
            <c:strRef>
              <c:f>Sheet11!$A$5:$A$14</c:f>
              <c:strCache>
                <c:ptCount val="10"/>
                <c:pt idx="0">
                  <c:v>Walking</c:v>
                </c:pt>
                <c:pt idx="1">
                  <c:v>Chair transfer</c:v>
                </c:pt>
                <c:pt idx="2">
                  <c:v>Toilet transfer</c:v>
                </c:pt>
                <c:pt idx="3">
                  <c:v>Stair climbing</c:v>
                </c:pt>
                <c:pt idx="4">
                  <c:v>Person hygiene</c:v>
                </c:pt>
                <c:pt idx="5">
                  <c:v>Dressing</c:v>
                </c:pt>
                <c:pt idx="6">
                  <c:v>Bathing</c:v>
                </c:pt>
                <c:pt idx="7">
                  <c:v>Feeding</c:v>
                </c:pt>
                <c:pt idx="8">
                  <c:v>Bowel continence</c:v>
                </c:pt>
                <c:pt idx="9">
                  <c:v>Bladder continence</c:v>
                </c:pt>
              </c:strCache>
            </c:strRef>
          </c:cat>
          <c:val>
            <c:numRef>
              <c:f>Sheet11!$C$5:$C$14</c:f>
              <c:numCache>
                <c:formatCode>General</c:formatCode>
                <c:ptCount val="10"/>
                <c:pt idx="0">
                  <c:v>89</c:v>
                </c:pt>
                <c:pt idx="1">
                  <c:v>92</c:v>
                </c:pt>
                <c:pt idx="2">
                  <c:v>88</c:v>
                </c:pt>
                <c:pt idx="3">
                  <c:v>77</c:v>
                </c:pt>
                <c:pt idx="4">
                  <c:v>90</c:v>
                </c:pt>
                <c:pt idx="5">
                  <c:v>73</c:v>
                </c:pt>
                <c:pt idx="6">
                  <c:v>48</c:v>
                </c:pt>
                <c:pt idx="7">
                  <c:v>89</c:v>
                </c:pt>
                <c:pt idx="8">
                  <c:v>85</c:v>
                </c:pt>
                <c:pt idx="9">
                  <c:v>75</c:v>
                </c:pt>
              </c:numCache>
            </c:numRef>
          </c:val>
          <c:extLst>
            <c:ext xmlns:c16="http://schemas.microsoft.com/office/drawing/2014/chart" uri="{C3380CC4-5D6E-409C-BE32-E72D297353CC}">
              <c16:uniqueId val="{00000001-EE06-4142-8007-0AE87E71EA45}"/>
            </c:ext>
          </c:extLst>
        </c:ser>
        <c:dLbls>
          <c:showLegendKey val="0"/>
          <c:showVal val="0"/>
          <c:showCatName val="0"/>
          <c:showSerName val="0"/>
          <c:showPercent val="0"/>
          <c:showBubbleSize val="0"/>
        </c:dLbls>
        <c:gapWidth val="219"/>
        <c:overlap val="-27"/>
        <c:axId val="667057640"/>
        <c:axId val="667058032"/>
      </c:barChart>
      <c:catAx>
        <c:axId val="667057640"/>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de-DE"/>
          </a:p>
        </c:txPr>
        <c:crossAx val="667058032"/>
        <c:crosses val="autoZero"/>
        <c:auto val="1"/>
        <c:lblAlgn val="ctr"/>
        <c:lblOffset val="100"/>
        <c:noMultiLvlLbl val="0"/>
      </c:catAx>
      <c:valAx>
        <c:axId val="667058032"/>
        <c:scaling>
          <c:orientation val="minMax"/>
          <c:max val="100"/>
        </c:scaling>
        <c:delete val="0"/>
        <c:axPos val="l"/>
        <c:title>
          <c:tx>
            <c:rich>
              <a:bodyPr rot="-5400000" vert="horz"/>
              <a:lstStyle/>
              <a:p>
                <a:pPr>
                  <a:defRPr/>
                </a:pPr>
                <a:r>
                  <a:rPr lang="en-GB"/>
                  <a:t>Proportion of patients </a:t>
                </a:r>
              </a:p>
              <a:p>
                <a:pPr>
                  <a:defRPr/>
                </a:pPr>
                <a:r>
                  <a:rPr lang="en-GB"/>
                  <a:t>independent (%)</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705764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0336700336701"/>
          <c:y val="5.6621079334765137E-2"/>
          <c:w val="0.74416700336700337"/>
          <c:h val="0.54720159333419527"/>
        </c:manualLayout>
      </c:layout>
      <c:barChart>
        <c:barDir val="col"/>
        <c:grouping val="clustered"/>
        <c:varyColors val="0"/>
        <c:ser>
          <c:idx val="0"/>
          <c:order val="0"/>
          <c:tx>
            <c:strRef>
              <c:f>Sheet11!$D$4</c:f>
              <c:strCache>
                <c:ptCount val="1"/>
                <c:pt idx="0">
                  <c:v>Baseline</c:v>
                </c:pt>
              </c:strCache>
            </c:strRef>
          </c:tx>
          <c:spPr>
            <a:solidFill>
              <a:schemeClr val="accent1"/>
            </a:solidFill>
            <a:ln>
              <a:noFill/>
            </a:ln>
            <a:effectLst/>
          </c:spPr>
          <c:invertIfNegative val="0"/>
          <c:cat>
            <c:strRef>
              <c:f>Sheet11!$A$5:$A$14</c:f>
              <c:strCache>
                <c:ptCount val="10"/>
                <c:pt idx="0">
                  <c:v>Walking</c:v>
                </c:pt>
                <c:pt idx="1">
                  <c:v>Chair transfer</c:v>
                </c:pt>
                <c:pt idx="2">
                  <c:v>Toilet transfer</c:v>
                </c:pt>
                <c:pt idx="3">
                  <c:v>Stair climbing</c:v>
                </c:pt>
                <c:pt idx="4">
                  <c:v>Person hygiene</c:v>
                </c:pt>
                <c:pt idx="5">
                  <c:v>Dressing</c:v>
                </c:pt>
                <c:pt idx="6">
                  <c:v>Bathing</c:v>
                </c:pt>
                <c:pt idx="7">
                  <c:v>Feeding</c:v>
                </c:pt>
                <c:pt idx="8">
                  <c:v>Bowel continence</c:v>
                </c:pt>
                <c:pt idx="9">
                  <c:v>Bladder continence</c:v>
                </c:pt>
              </c:strCache>
            </c:strRef>
          </c:cat>
          <c:val>
            <c:numRef>
              <c:f>Sheet11!$D$5:$D$14</c:f>
              <c:numCache>
                <c:formatCode>General</c:formatCode>
                <c:ptCount val="10"/>
                <c:pt idx="0">
                  <c:v>79</c:v>
                </c:pt>
                <c:pt idx="1">
                  <c:v>80</c:v>
                </c:pt>
                <c:pt idx="2">
                  <c:v>44</c:v>
                </c:pt>
                <c:pt idx="3">
                  <c:v>56</c:v>
                </c:pt>
                <c:pt idx="4">
                  <c:v>51</c:v>
                </c:pt>
                <c:pt idx="5">
                  <c:v>35</c:v>
                </c:pt>
                <c:pt idx="6">
                  <c:v>9</c:v>
                </c:pt>
                <c:pt idx="7">
                  <c:v>59</c:v>
                </c:pt>
                <c:pt idx="8">
                  <c:v>52</c:v>
                </c:pt>
                <c:pt idx="9">
                  <c:v>36</c:v>
                </c:pt>
              </c:numCache>
            </c:numRef>
          </c:val>
          <c:extLst>
            <c:ext xmlns:c16="http://schemas.microsoft.com/office/drawing/2014/chart" uri="{C3380CC4-5D6E-409C-BE32-E72D297353CC}">
              <c16:uniqueId val="{00000000-91A6-4DB5-8090-4CB8DD962612}"/>
            </c:ext>
          </c:extLst>
        </c:ser>
        <c:ser>
          <c:idx val="1"/>
          <c:order val="1"/>
          <c:tx>
            <c:strRef>
              <c:f>Sheet11!$E$4</c:f>
              <c:strCache>
                <c:ptCount val="1"/>
                <c:pt idx="0">
                  <c:v>6 months post-fracture</c:v>
                </c:pt>
              </c:strCache>
            </c:strRef>
          </c:tx>
          <c:spPr>
            <a:solidFill>
              <a:schemeClr val="accent2"/>
            </a:solidFill>
            <a:ln>
              <a:noFill/>
            </a:ln>
            <a:effectLst/>
          </c:spPr>
          <c:invertIfNegative val="0"/>
          <c:cat>
            <c:strRef>
              <c:f>Sheet11!$A$5:$A$14</c:f>
              <c:strCache>
                <c:ptCount val="10"/>
                <c:pt idx="0">
                  <c:v>Walking</c:v>
                </c:pt>
                <c:pt idx="1">
                  <c:v>Chair transfer</c:v>
                </c:pt>
                <c:pt idx="2">
                  <c:v>Toilet transfer</c:v>
                </c:pt>
                <c:pt idx="3">
                  <c:v>Stair climbing</c:v>
                </c:pt>
                <c:pt idx="4">
                  <c:v>Person hygiene</c:v>
                </c:pt>
                <c:pt idx="5">
                  <c:v>Dressing</c:v>
                </c:pt>
                <c:pt idx="6">
                  <c:v>Bathing</c:v>
                </c:pt>
                <c:pt idx="7">
                  <c:v>Feeding</c:v>
                </c:pt>
                <c:pt idx="8">
                  <c:v>Bowel continence</c:v>
                </c:pt>
                <c:pt idx="9">
                  <c:v>Bladder continence</c:v>
                </c:pt>
              </c:strCache>
            </c:strRef>
          </c:cat>
          <c:val>
            <c:numRef>
              <c:f>Sheet11!$E$5:$E$14</c:f>
              <c:numCache>
                <c:formatCode>General</c:formatCode>
                <c:ptCount val="10"/>
                <c:pt idx="0">
                  <c:v>45</c:v>
                </c:pt>
                <c:pt idx="1">
                  <c:v>47</c:v>
                </c:pt>
                <c:pt idx="2">
                  <c:v>15</c:v>
                </c:pt>
                <c:pt idx="3">
                  <c:v>15</c:v>
                </c:pt>
                <c:pt idx="4">
                  <c:v>22</c:v>
                </c:pt>
                <c:pt idx="5">
                  <c:v>9</c:v>
                </c:pt>
                <c:pt idx="6">
                  <c:v>1</c:v>
                </c:pt>
                <c:pt idx="7">
                  <c:v>43</c:v>
                </c:pt>
                <c:pt idx="8">
                  <c:v>25</c:v>
                </c:pt>
                <c:pt idx="9">
                  <c:v>15</c:v>
                </c:pt>
              </c:numCache>
            </c:numRef>
          </c:val>
          <c:extLst>
            <c:ext xmlns:c16="http://schemas.microsoft.com/office/drawing/2014/chart" uri="{C3380CC4-5D6E-409C-BE32-E72D297353CC}">
              <c16:uniqueId val="{00000001-91A6-4DB5-8090-4CB8DD962612}"/>
            </c:ext>
          </c:extLst>
        </c:ser>
        <c:dLbls>
          <c:showLegendKey val="0"/>
          <c:showVal val="0"/>
          <c:showCatName val="0"/>
          <c:showSerName val="0"/>
          <c:showPercent val="0"/>
          <c:showBubbleSize val="0"/>
        </c:dLbls>
        <c:gapWidth val="219"/>
        <c:overlap val="-27"/>
        <c:axId val="667058816"/>
        <c:axId val="667059208"/>
      </c:barChart>
      <c:catAx>
        <c:axId val="667058816"/>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de-DE"/>
          </a:p>
        </c:txPr>
        <c:crossAx val="667059208"/>
        <c:crosses val="autoZero"/>
        <c:auto val="1"/>
        <c:lblAlgn val="ctr"/>
        <c:lblOffset val="100"/>
        <c:noMultiLvlLbl val="0"/>
      </c:catAx>
      <c:valAx>
        <c:axId val="667059208"/>
        <c:scaling>
          <c:orientation val="minMax"/>
          <c:max val="100"/>
        </c:scaling>
        <c:delete val="0"/>
        <c:axPos val="l"/>
        <c:title>
          <c:tx>
            <c:rich>
              <a:bodyPr rot="-5400000" vert="horz"/>
              <a:lstStyle/>
              <a:p>
                <a:pPr>
                  <a:defRPr/>
                </a:pPr>
                <a:r>
                  <a:rPr lang="en-GB"/>
                  <a:t>Proportion of patients </a:t>
                </a:r>
              </a:p>
              <a:p>
                <a:pPr>
                  <a:defRPr/>
                </a:pPr>
                <a:r>
                  <a:rPr lang="en-GB"/>
                  <a:t>independent (%)</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70588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49056151528185"/>
          <c:y val="5.8070705760680519E-2"/>
          <c:w val="0.40621563400778932"/>
          <c:h val="0.77796858429214599"/>
        </c:manualLayout>
      </c:layout>
      <c:barChart>
        <c:barDir val="col"/>
        <c:grouping val="clustered"/>
        <c:varyColors val="0"/>
        <c:ser>
          <c:idx val="0"/>
          <c:order val="0"/>
          <c:tx>
            <c:strRef>
              <c:f>Sheet7!$A$28</c:f>
              <c:strCache>
                <c:ptCount val="1"/>
                <c:pt idx="0">
                  <c:v>Independent ADLs (Tang et al. 2017)</c:v>
                </c:pt>
              </c:strCache>
            </c:strRef>
          </c:tx>
          <c:spPr>
            <a:solidFill>
              <a:schemeClr val="accent1"/>
            </a:solidFill>
            <a:ln>
              <a:noFill/>
            </a:ln>
            <a:effectLst/>
          </c:spPr>
          <c:invertIfNegative val="0"/>
          <c:cat>
            <c:strRef>
              <c:f>Sheet7!$B$27:$D$27</c:f>
              <c:strCache>
                <c:ptCount val="3"/>
                <c:pt idx="0">
                  <c:v>&lt; 6 </c:v>
                </c:pt>
                <c:pt idx="1">
                  <c:v>6–12</c:v>
                </c:pt>
                <c:pt idx="2">
                  <c:v>&gt; 12</c:v>
                </c:pt>
              </c:strCache>
            </c:strRef>
          </c:cat>
          <c:val>
            <c:numRef>
              <c:f>Sheet7!$B$28:$D$28</c:f>
              <c:numCache>
                <c:formatCode>General</c:formatCode>
                <c:ptCount val="3"/>
                <c:pt idx="1">
                  <c:v>36</c:v>
                </c:pt>
              </c:numCache>
            </c:numRef>
          </c:val>
          <c:extLst>
            <c:ext xmlns:c16="http://schemas.microsoft.com/office/drawing/2014/chart" uri="{C3380CC4-5D6E-409C-BE32-E72D297353CC}">
              <c16:uniqueId val="{00000000-6FA0-433C-89B8-52E1F7F8F3DF}"/>
            </c:ext>
          </c:extLst>
        </c:ser>
        <c:ser>
          <c:idx val="1"/>
          <c:order val="1"/>
          <c:tx>
            <c:strRef>
              <c:f>Sheet7!$A$29</c:f>
              <c:strCache>
                <c:ptCount val="1"/>
                <c:pt idx="0">
                  <c:v>ADL level (MBI) (Vergara et al. 2014)</c:v>
                </c:pt>
              </c:strCache>
            </c:strRef>
          </c:tx>
          <c:spPr>
            <a:solidFill>
              <a:schemeClr val="accent2"/>
            </a:solidFill>
            <a:ln>
              <a:noFill/>
            </a:ln>
            <a:effectLst/>
          </c:spPr>
          <c:invertIfNegative val="0"/>
          <c:cat>
            <c:strRef>
              <c:f>Sheet7!$B$27:$D$27</c:f>
              <c:strCache>
                <c:ptCount val="3"/>
                <c:pt idx="0">
                  <c:v>&lt; 6 </c:v>
                </c:pt>
                <c:pt idx="1">
                  <c:v>6–12</c:v>
                </c:pt>
                <c:pt idx="2">
                  <c:v>&gt; 12</c:v>
                </c:pt>
              </c:strCache>
            </c:strRef>
          </c:cat>
          <c:val>
            <c:numRef>
              <c:f>Sheet7!$B$29:$D$29</c:f>
              <c:numCache>
                <c:formatCode>General</c:formatCode>
                <c:ptCount val="3"/>
                <c:pt idx="0">
                  <c:v>29</c:v>
                </c:pt>
              </c:numCache>
            </c:numRef>
          </c:val>
          <c:extLst>
            <c:ext xmlns:c16="http://schemas.microsoft.com/office/drawing/2014/chart" uri="{C3380CC4-5D6E-409C-BE32-E72D297353CC}">
              <c16:uniqueId val="{00000001-6FA0-433C-89B8-52E1F7F8F3DF}"/>
            </c:ext>
          </c:extLst>
        </c:ser>
        <c:ser>
          <c:idx val="2"/>
          <c:order val="2"/>
          <c:tx>
            <c:strRef>
              <c:f>Sheet7!$A$30</c:f>
              <c:strCache>
                <c:ptCount val="1"/>
                <c:pt idx="0">
                  <c:v>No decline ADLs (Givens et al. 2008)</c:v>
                </c:pt>
              </c:strCache>
            </c:strRef>
          </c:tx>
          <c:spPr>
            <a:solidFill>
              <a:schemeClr val="accent3"/>
            </a:solidFill>
            <a:ln>
              <a:noFill/>
            </a:ln>
            <a:effectLst/>
          </c:spPr>
          <c:invertIfNegative val="0"/>
          <c:cat>
            <c:strRef>
              <c:f>Sheet7!$B$27:$D$27</c:f>
              <c:strCache>
                <c:ptCount val="3"/>
                <c:pt idx="0">
                  <c:v>&lt; 6 </c:v>
                </c:pt>
                <c:pt idx="1">
                  <c:v>6–12</c:v>
                </c:pt>
                <c:pt idx="2">
                  <c:v>&gt; 12</c:v>
                </c:pt>
              </c:strCache>
            </c:strRef>
          </c:cat>
          <c:val>
            <c:numRef>
              <c:f>Sheet7!$B$30:$D$30</c:f>
              <c:numCache>
                <c:formatCode>General</c:formatCode>
                <c:ptCount val="3"/>
                <c:pt idx="1">
                  <c:v>71</c:v>
                </c:pt>
              </c:numCache>
            </c:numRef>
          </c:val>
          <c:extLst>
            <c:ext xmlns:c16="http://schemas.microsoft.com/office/drawing/2014/chart" uri="{C3380CC4-5D6E-409C-BE32-E72D297353CC}">
              <c16:uniqueId val="{00000002-6FA0-433C-89B8-52E1F7F8F3DF}"/>
            </c:ext>
          </c:extLst>
        </c:ser>
        <c:ser>
          <c:idx val="3"/>
          <c:order val="3"/>
          <c:tx>
            <c:strRef>
              <c:f>Sheet7!$A$31</c:f>
              <c:strCache>
                <c:ptCount val="1"/>
                <c:pt idx="0">
                  <c:v>ADL level (MBI) (Beaupre et al. 2005)</c:v>
                </c:pt>
              </c:strCache>
            </c:strRef>
          </c:tx>
          <c:spPr>
            <a:solidFill>
              <a:schemeClr val="accent4"/>
            </a:solidFill>
            <a:ln>
              <a:noFill/>
            </a:ln>
            <a:effectLst/>
          </c:spPr>
          <c:invertIfNegative val="0"/>
          <c:cat>
            <c:strRef>
              <c:f>Sheet7!$B$27:$D$27</c:f>
              <c:strCache>
                <c:ptCount val="3"/>
                <c:pt idx="0">
                  <c:v>&lt; 6 </c:v>
                </c:pt>
                <c:pt idx="1">
                  <c:v>6–12</c:v>
                </c:pt>
                <c:pt idx="2">
                  <c:v>&gt; 12</c:v>
                </c:pt>
              </c:strCache>
            </c:strRef>
          </c:cat>
          <c:val>
            <c:numRef>
              <c:f>Sheet7!$B$31:$D$31</c:f>
              <c:numCache>
                <c:formatCode>General</c:formatCode>
                <c:ptCount val="3"/>
                <c:pt idx="0">
                  <c:v>34</c:v>
                </c:pt>
                <c:pt idx="1">
                  <c:v>42</c:v>
                </c:pt>
              </c:numCache>
            </c:numRef>
          </c:val>
          <c:extLst>
            <c:ext xmlns:c16="http://schemas.microsoft.com/office/drawing/2014/chart" uri="{C3380CC4-5D6E-409C-BE32-E72D297353CC}">
              <c16:uniqueId val="{00000003-6FA0-433C-89B8-52E1F7F8F3DF}"/>
            </c:ext>
          </c:extLst>
        </c:ser>
        <c:ser>
          <c:idx val="4"/>
          <c:order val="4"/>
          <c:tx>
            <c:strRef>
              <c:f>Sheet7!$A$32</c:f>
              <c:strCache>
                <c:ptCount val="1"/>
                <c:pt idx="0">
                  <c:v>Same assistance required at home (Osnes et al. 2004)</c:v>
                </c:pt>
              </c:strCache>
            </c:strRef>
          </c:tx>
          <c:spPr>
            <a:solidFill>
              <a:schemeClr val="accent5"/>
            </a:solidFill>
            <a:ln>
              <a:noFill/>
            </a:ln>
            <a:effectLst/>
          </c:spPr>
          <c:invertIfNegative val="0"/>
          <c:cat>
            <c:strRef>
              <c:f>Sheet7!$B$27:$D$27</c:f>
              <c:strCache>
                <c:ptCount val="3"/>
                <c:pt idx="0">
                  <c:v>&lt; 6 </c:v>
                </c:pt>
                <c:pt idx="1">
                  <c:v>6–12</c:v>
                </c:pt>
                <c:pt idx="2">
                  <c:v>&gt; 12</c:v>
                </c:pt>
              </c:strCache>
            </c:strRef>
          </c:cat>
          <c:val>
            <c:numRef>
              <c:f>Sheet7!$B$32:$D$32</c:f>
              <c:numCache>
                <c:formatCode>General</c:formatCode>
                <c:ptCount val="3"/>
                <c:pt idx="1">
                  <c:v>49</c:v>
                </c:pt>
              </c:numCache>
            </c:numRef>
          </c:val>
          <c:extLst>
            <c:ext xmlns:c16="http://schemas.microsoft.com/office/drawing/2014/chart" uri="{C3380CC4-5D6E-409C-BE32-E72D297353CC}">
              <c16:uniqueId val="{00000004-6FA0-433C-89B8-52E1F7F8F3DF}"/>
            </c:ext>
          </c:extLst>
        </c:ser>
        <c:ser>
          <c:idx val="5"/>
          <c:order val="5"/>
          <c:tx>
            <c:strRef>
              <c:f>Sheet7!$A$33</c:f>
              <c:strCache>
                <c:ptCount val="1"/>
                <c:pt idx="0">
                  <c:v>No assistance required at home (Osnes et al. 2004)</c:v>
                </c:pt>
              </c:strCache>
            </c:strRef>
          </c:tx>
          <c:spPr>
            <a:solidFill>
              <a:schemeClr val="accent6"/>
            </a:solidFill>
            <a:ln>
              <a:noFill/>
            </a:ln>
            <a:effectLst/>
          </c:spPr>
          <c:invertIfNegative val="0"/>
          <c:cat>
            <c:strRef>
              <c:f>Sheet7!$B$27:$D$27</c:f>
              <c:strCache>
                <c:ptCount val="3"/>
                <c:pt idx="0">
                  <c:v>&lt; 6 </c:v>
                </c:pt>
                <c:pt idx="1">
                  <c:v>6–12</c:v>
                </c:pt>
                <c:pt idx="2">
                  <c:v>&gt; 12</c:v>
                </c:pt>
              </c:strCache>
            </c:strRef>
          </c:cat>
          <c:val>
            <c:numRef>
              <c:f>Sheet7!$B$33:$D$33</c:f>
              <c:numCache>
                <c:formatCode>General</c:formatCode>
                <c:ptCount val="3"/>
                <c:pt idx="1">
                  <c:v>45</c:v>
                </c:pt>
              </c:numCache>
            </c:numRef>
          </c:val>
          <c:extLst>
            <c:ext xmlns:c16="http://schemas.microsoft.com/office/drawing/2014/chart" uri="{C3380CC4-5D6E-409C-BE32-E72D297353CC}">
              <c16:uniqueId val="{00000005-6FA0-433C-89B8-52E1F7F8F3DF}"/>
            </c:ext>
          </c:extLst>
        </c:ser>
        <c:ser>
          <c:idx val="6"/>
          <c:order val="6"/>
          <c:tx>
            <c:strRef>
              <c:f>Sheet7!$A$34</c:f>
              <c:strCache>
                <c:ptCount val="1"/>
                <c:pt idx="0">
                  <c:v>Functional independence (Norton et al. 2000)</c:v>
                </c:pt>
              </c:strCache>
            </c:strRef>
          </c:tx>
          <c:spPr>
            <a:solidFill>
              <a:schemeClr val="accent1">
                <a:lumMod val="60000"/>
              </a:schemeClr>
            </a:solidFill>
            <a:ln>
              <a:noFill/>
            </a:ln>
            <a:effectLst/>
          </c:spPr>
          <c:invertIfNegative val="0"/>
          <c:cat>
            <c:strRef>
              <c:f>Sheet7!$B$27:$D$27</c:f>
              <c:strCache>
                <c:ptCount val="3"/>
                <c:pt idx="0">
                  <c:v>&lt; 6 </c:v>
                </c:pt>
                <c:pt idx="1">
                  <c:v>6–12</c:v>
                </c:pt>
                <c:pt idx="2">
                  <c:v>&gt; 12</c:v>
                </c:pt>
              </c:strCache>
            </c:strRef>
          </c:cat>
          <c:val>
            <c:numRef>
              <c:f>Sheet7!$B$34:$D$34</c:f>
              <c:numCache>
                <c:formatCode>General</c:formatCode>
                <c:ptCount val="3"/>
                <c:pt idx="2">
                  <c:v>72</c:v>
                </c:pt>
              </c:numCache>
            </c:numRef>
          </c:val>
          <c:extLst>
            <c:ext xmlns:c16="http://schemas.microsoft.com/office/drawing/2014/chart" uri="{C3380CC4-5D6E-409C-BE32-E72D297353CC}">
              <c16:uniqueId val="{00000006-6FA0-433C-89B8-52E1F7F8F3DF}"/>
            </c:ext>
          </c:extLst>
        </c:ser>
        <c:ser>
          <c:idx val="7"/>
          <c:order val="7"/>
          <c:tx>
            <c:strRef>
              <c:f>Sheet7!$A$35</c:f>
              <c:strCache>
                <c:ptCount val="1"/>
                <c:pt idx="0">
                  <c:v>ADL level (MBI) (Beaupre et al. 2007)</c:v>
                </c:pt>
              </c:strCache>
            </c:strRef>
          </c:tx>
          <c:spPr>
            <a:solidFill>
              <a:schemeClr val="accent2">
                <a:lumMod val="60000"/>
              </a:schemeClr>
            </a:solidFill>
            <a:ln>
              <a:noFill/>
            </a:ln>
            <a:effectLst/>
          </c:spPr>
          <c:invertIfNegative val="0"/>
          <c:cat>
            <c:strRef>
              <c:f>Sheet7!$B$27:$D$27</c:f>
              <c:strCache>
                <c:ptCount val="3"/>
                <c:pt idx="0">
                  <c:v>&lt; 6 </c:v>
                </c:pt>
                <c:pt idx="1">
                  <c:v>6–12</c:v>
                </c:pt>
                <c:pt idx="2">
                  <c:v>&gt; 12</c:v>
                </c:pt>
              </c:strCache>
            </c:strRef>
          </c:cat>
          <c:val>
            <c:numRef>
              <c:f>Sheet7!$B$35:$D$35</c:f>
              <c:numCache>
                <c:formatCode>General</c:formatCode>
                <c:ptCount val="3"/>
                <c:pt idx="1">
                  <c:v>71</c:v>
                </c:pt>
              </c:numCache>
            </c:numRef>
          </c:val>
          <c:extLst>
            <c:ext xmlns:c16="http://schemas.microsoft.com/office/drawing/2014/chart" uri="{C3380CC4-5D6E-409C-BE32-E72D297353CC}">
              <c16:uniqueId val="{00000007-6FA0-433C-89B8-52E1F7F8F3DF}"/>
            </c:ext>
          </c:extLst>
        </c:ser>
        <c:ser>
          <c:idx val="8"/>
          <c:order val="8"/>
          <c:tx>
            <c:strRef>
              <c:f>Sheet7!$A$36</c:f>
              <c:strCache>
                <c:ptCount val="1"/>
                <c:pt idx="0">
                  <c:v>ADL level (Shah et al. 2001)</c:v>
                </c:pt>
              </c:strCache>
            </c:strRef>
          </c:tx>
          <c:spPr>
            <a:solidFill>
              <a:schemeClr val="accent3">
                <a:lumMod val="60000"/>
              </a:schemeClr>
            </a:solidFill>
            <a:ln>
              <a:noFill/>
            </a:ln>
            <a:effectLst/>
          </c:spPr>
          <c:invertIfNegative val="0"/>
          <c:cat>
            <c:strRef>
              <c:f>Sheet7!$B$27:$D$27</c:f>
              <c:strCache>
                <c:ptCount val="3"/>
                <c:pt idx="0">
                  <c:v>&lt; 6 </c:v>
                </c:pt>
                <c:pt idx="1">
                  <c:v>6–12</c:v>
                </c:pt>
                <c:pt idx="2">
                  <c:v>&gt; 12</c:v>
                </c:pt>
              </c:strCache>
            </c:strRef>
          </c:cat>
          <c:val>
            <c:numRef>
              <c:f>Sheet7!$B$36:$D$36</c:f>
              <c:numCache>
                <c:formatCode>General</c:formatCode>
                <c:ptCount val="3"/>
                <c:pt idx="1">
                  <c:v>70</c:v>
                </c:pt>
              </c:numCache>
            </c:numRef>
          </c:val>
          <c:extLst>
            <c:ext xmlns:c16="http://schemas.microsoft.com/office/drawing/2014/chart" uri="{C3380CC4-5D6E-409C-BE32-E72D297353CC}">
              <c16:uniqueId val="{00000008-6FA0-433C-89B8-52E1F7F8F3DF}"/>
            </c:ext>
          </c:extLst>
        </c:ser>
        <c:ser>
          <c:idx val="9"/>
          <c:order val="9"/>
          <c:tx>
            <c:strRef>
              <c:f>Sheet7!$A$37</c:f>
              <c:strCache>
                <c:ptCount val="1"/>
                <c:pt idx="0">
                  <c:v>ADL level (MBI) (Beaupre et al. 2007)</c:v>
                </c:pt>
              </c:strCache>
            </c:strRef>
          </c:tx>
          <c:spPr>
            <a:solidFill>
              <a:schemeClr val="accent4">
                <a:lumMod val="60000"/>
              </a:schemeClr>
            </a:solidFill>
            <a:ln>
              <a:noFill/>
            </a:ln>
            <a:effectLst/>
          </c:spPr>
          <c:invertIfNegative val="0"/>
          <c:cat>
            <c:strRef>
              <c:f>Sheet7!$B$27:$D$27</c:f>
              <c:strCache>
                <c:ptCount val="3"/>
                <c:pt idx="0">
                  <c:v>&lt; 6 </c:v>
                </c:pt>
                <c:pt idx="1">
                  <c:v>6–12</c:v>
                </c:pt>
                <c:pt idx="2">
                  <c:v>&gt; 12</c:v>
                </c:pt>
              </c:strCache>
            </c:strRef>
          </c:cat>
          <c:val>
            <c:numRef>
              <c:f>Sheet7!$B$37:$D$37</c:f>
              <c:numCache>
                <c:formatCode>General</c:formatCode>
                <c:ptCount val="3"/>
                <c:pt idx="1">
                  <c:v>22</c:v>
                </c:pt>
              </c:numCache>
            </c:numRef>
          </c:val>
          <c:extLst>
            <c:ext xmlns:c16="http://schemas.microsoft.com/office/drawing/2014/chart" uri="{C3380CC4-5D6E-409C-BE32-E72D297353CC}">
              <c16:uniqueId val="{00000009-6FA0-433C-89B8-52E1F7F8F3DF}"/>
            </c:ext>
          </c:extLst>
        </c:ser>
        <c:dLbls>
          <c:showLegendKey val="0"/>
          <c:showVal val="0"/>
          <c:showCatName val="0"/>
          <c:showSerName val="0"/>
          <c:showPercent val="0"/>
          <c:showBubbleSize val="0"/>
        </c:dLbls>
        <c:gapWidth val="219"/>
        <c:overlap val="-27"/>
        <c:axId val="667059992"/>
        <c:axId val="666880216"/>
      </c:barChart>
      <c:catAx>
        <c:axId val="667059992"/>
        <c:scaling>
          <c:orientation val="minMax"/>
        </c:scaling>
        <c:delete val="0"/>
        <c:axPos val="b"/>
        <c:title>
          <c:tx>
            <c:rich>
              <a:bodyPr rot="0" vert="horz"/>
              <a:lstStyle/>
              <a:p>
                <a:pPr>
                  <a:defRPr/>
                </a:pPr>
                <a:r>
                  <a:rPr lang="en-GB"/>
                  <a:t>Time post-fracture (months)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de-DE"/>
          </a:p>
        </c:txPr>
        <c:crossAx val="666880216"/>
        <c:crosses val="autoZero"/>
        <c:auto val="1"/>
        <c:lblAlgn val="ctr"/>
        <c:lblOffset val="100"/>
        <c:noMultiLvlLbl val="0"/>
      </c:catAx>
      <c:valAx>
        <c:axId val="666880216"/>
        <c:scaling>
          <c:orientation val="minMax"/>
          <c:max val="100"/>
        </c:scaling>
        <c:delete val="0"/>
        <c:axPos val="l"/>
        <c:title>
          <c:tx>
            <c:rich>
              <a:bodyPr rot="-5400000" vert="horz"/>
              <a:lstStyle/>
              <a:p>
                <a:pPr>
                  <a:defRPr/>
                </a:pPr>
                <a:r>
                  <a:rPr lang="en-GB" dirty="0"/>
                  <a:t>Proportion of patients who</a:t>
                </a:r>
              </a:p>
              <a:p>
                <a:pPr>
                  <a:defRPr/>
                </a:pPr>
                <a:r>
                  <a:rPr lang="en-GB" dirty="0"/>
                  <a:t>recover pre-fracture ADLs (%)</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7059992"/>
        <c:crosses val="autoZero"/>
        <c:crossBetween val="between"/>
      </c:valAx>
      <c:spPr>
        <a:noFill/>
        <a:ln>
          <a:noFill/>
        </a:ln>
        <a:effectLst/>
      </c:spPr>
    </c:plotArea>
    <c:legend>
      <c:legendPos val="r"/>
      <c:layout>
        <c:manualLayout>
          <c:xMode val="edge"/>
          <c:yMode val="edge"/>
          <c:x val="0.50070234816708015"/>
          <c:y val="6.4568684342171084E-2"/>
          <c:w val="0.48909579702325406"/>
          <c:h val="0.79970665332666335"/>
        </c:manualLayout>
      </c:layout>
      <c:overlay val="0"/>
      <c:txPr>
        <a:bodyPr/>
        <a:lstStyle/>
        <a:p>
          <a:pPr>
            <a:defRPr sz="900"/>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050"/>
            </a:pPr>
            <a:r>
              <a:rPr lang="en-GB" sz="1050" dirty="0" err="1"/>
              <a:t>Grooming</a:t>
            </a:r>
            <a:r>
              <a:rPr lang="en-GB" sz="1050" baseline="30000" dirty="0" err="1"/>
              <a:t>b</a:t>
            </a:r>
            <a:endParaRPr lang="en-GB" sz="1050" baseline="30000" dirty="0"/>
          </a:p>
        </c:rich>
      </c:tx>
      <c:layout>
        <c:manualLayout>
          <c:xMode val="edge"/>
          <c:yMode val="edge"/>
          <c:x val="0.43251377952755909"/>
          <c:y val="8.3333333333333329E-2"/>
        </c:manualLayout>
      </c:layout>
      <c:overlay val="0"/>
      <c:spPr>
        <a:noFill/>
        <a:ln>
          <a:noFill/>
        </a:ln>
        <a:effectLst/>
      </c:spPr>
    </c:title>
    <c:autoTitleDeleted val="0"/>
    <c:plotArea>
      <c:layout/>
      <c:barChart>
        <c:barDir val="col"/>
        <c:grouping val="clustered"/>
        <c:varyColors val="0"/>
        <c:ser>
          <c:idx val="0"/>
          <c:order val="0"/>
          <c:tx>
            <c:strRef>
              <c:f>Sheet6!$B$12</c:f>
              <c:strCache>
                <c:ptCount val="1"/>
                <c:pt idx="0">
                  <c:v>Hip fracture cohort (Baltimore)</c:v>
                </c:pt>
              </c:strCache>
            </c:strRef>
          </c:tx>
          <c:spPr>
            <a:solidFill>
              <a:schemeClr val="accent1"/>
            </a:solidFill>
            <a:ln>
              <a:noFill/>
            </a:ln>
            <a:effectLst/>
          </c:spPr>
          <c:invertIfNegative val="0"/>
          <c:errBars>
            <c:errBarType val="both"/>
            <c:errValType val="cust"/>
            <c:noEndCap val="0"/>
            <c:plus>
              <c:numRef>
                <c:f>Sheet6!$H$13:$H$15</c:f>
                <c:numCache>
                  <c:formatCode>General</c:formatCode>
                  <c:ptCount val="3"/>
                  <c:pt idx="0">
                    <c:v>1.1000000000000001</c:v>
                  </c:pt>
                  <c:pt idx="1">
                    <c:v>1.8</c:v>
                  </c:pt>
                  <c:pt idx="2">
                    <c:v>1.9</c:v>
                  </c:pt>
                </c:numCache>
              </c:numRef>
            </c:plus>
            <c:minus>
              <c:numRef>
                <c:f>Sheet6!$H$13:$H$15</c:f>
                <c:numCache>
                  <c:formatCode>General</c:formatCode>
                  <c:ptCount val="3"/>
                  <c:pt idx="0">
                    <c:v>1.1000000000000001</c:v>
                  </c:pt>
                  <c:pt idx="1">
                    <c:v>1.8</c:v>
                  </c:pt>
                  <c:pt idx="2">
                    <c:v>1.9</c:v>
                  </c:pt>
                </c:numCache>
              </c:numRef>
            </c:minus>
            <c:spPr>
              <a:noFill/>
              <a:ln w="9525" cap="flat" cmpd="sng" algn="ctr">
                <a:solidFill>
                  <a:schemeClr val="tx1">
                    <a:lumMod val="65000"/>
                    <a:lumOff val="35000"/>
                  </a:schemeClr>
                </a:solidFill>
                <a:round/>
              </a:ln>
              <a:effectLst/>
            </c:spPr>
          </c:errBars>
          <c:cat>
            <c:strRef>
              <c:f>Sheet6!$A$13:$A$15</c:f>
              <c:strCache>
                <c:ptCount val="3"/>
                <c:pt idx="0">
                  <c:v>Baseline</c:v>
                </c:pt>
                <c:pt idx="1">
                  <c:v>12 months</c:v>
                </c:pt>
                <c:pt idx="2">
                  <c:v>24 months</c:v>
                </c:pt>
              </c:strCache>
            </c:strRef>
          </c:cat>
          <c:val>
            <c:numRef>
              <c:f>Sheet6!$B$13:$B$15</c:f>
              <c:numCache>
                <c:formatCode>General</c:formatCode>
                <c:ptCount val="3"/>
                <c:pt idx="0">
                  <c:v>7.9</c:v>
                </c:pt>
                <c:pt idx="1">
                  <c:v>17.399999999999999</c:v>
                </c:pt>
                <c:pt idx="2">
                  <c:v>18.3</c:v>
                </c:pt>
              </c:numCache>
            </c:numRef>
          </c:val>
          <c:extLst>
            <c:ext xmlns:c16="http://schemas.microsoft.com/office/drawing/2014/chart" uri="{C3380CC4-5D6E-409C-BE32-E72D297353CC}">
              <c16:uniqueId val="{00000000-71C1-4DE1-8799-030973FDB681}"/>
            </c:ext>
          </c:extLst>
        </c:ser>
        <c:ser>
          <c:idx val="1"/>
          <c:order val="1"/>
          <c:tx>
            <c:strRef>
              <c:f>Sheet6!$C$12</c:f>
              <c:strCache>
                <c:ptCount val="1"/>
                <c:pt idx="0">
                  <c:v>East Boston</c:v>
                </c:pt>
              </c:strCache>
            </c:strRef>
          </c:tx>
          <c:spPr>
            <a:solidFill>
              <a:schemeClr val="accent2"/>
            </a:solidFill>
            <a:ln>
              <a:noFill/>
            </a:ln>
            <a:effectLst/>
          </c:spPr>
          <c:invertIfNegative val="0"/>
          <c:errBars>
            <c:errBarType val="both"/>
            <c:errValType val="cust"/>
            <c:noEndCap val="0"/>
            <c:plus>
              <c:numRef>
                <c:f>Sheet6!$I$13:$I$15</c:f>
                <c:numCache>
                  <c:formatCode>General</c:formatCode>
                  <c:ptCount val="3"/>
                  <c:pt idx="0">
                    <c:v>1.1000000000000001</c:v>
                  </c:pt>
                  <c:pt idx="1">
                    <c:v>1.4</c:v>
                  </c:pt>
                  <c:pt idx="2">
                    <c:v>1.5</c:v>
                  </c:pt>
                </c:numCache>
              </c:numRef>
            </c:plus>
            <c:minus>
              <c:numRef>
                <c:f>Sheet6!$I$13:$I$15</c:f>
                <c:numCache>
                  <c:formatCode>General</c:formatCode>
                  <c:ptCount val="3"/>
                  <c:pt idx="0">
                    <c:v>1.1000000000000001</c:v>
                  </c:pt>
                  <c:pt idx="1">
                    <c:v>1.4</c:v>
                  </c:pt>
                  <c:pt idx="2">
                    <c:v>1.5</c:v>
                  </c:pt>
                </c:numCache>
              </c:numRef>
            </c:minus>
            <c:spPr>
              <a:noFill/>
              <a:ln w="9525" cap="flat" cmpd="sng" algn="ctr">
                <a:solidFill>
                  <a:schemeClr val="tx1">
                    <a:lumMod val="65000"/>
                    <a:lumOff val="35000"/>
                  </a:schemeClr>
                </a:solidFill>
                <a:round/>
              </a:ln>
              <a:effectLst/>
            </c:spPr>
          </c:errBars>
          <c:cat>
            <c:strRef>
              <c:f>Sheet6!$A$13:$A$15</c:f>
              <c:strCache>
                <c:ptCount val="3"/>
                <c:pt idx="0">
                  <c:v>Baseline</c:v>
                </c:pt>
                <c:pt idx="1">
                  <c:v>12 months</c:v>
                </c:pt>
                <c:pt idx="2">
                  <c:v>24 months</c:v>
                </c:pt>
              </c:strCache>
            </c:strRef>
          </c:cat>
          <c:val>
            <c:numRef>
              <c:f>Sheet6!$C$13:$C$15</c:f>
              <c:numCache>
                <c:formatCode>General</c:formatCode>
                <c:ptCount val="3"/>
                <c:pt idx="0">
                  <c:v>7.7</c:v>
                </c:pt>
                <c:pt idx="1">
                  <c:v>11.3</c:v>
                </c:pt>
                <c:pt idx="2">
                  <c:v>14</c:v>
                </c:pt>
              </c:numCache>
            </c:numRef>
          </c:val>
          <c:extLst>
            <c:ext xmlns:c16="http://schemas.microsoft.com/office/drawing/2014/chart" uri="{C3380CC4-5D6E-409C-BE32-E72D297353CC}">
              <c16:uniqueId val="{00000001-71C1-4DE1-8799-030973FDB681}"/>
            </c:ext>
          </c:extLst>
        </c:ser>
        <c:ser>
          <c:idx val="2"/>
          <c:order val="2"/>
          <c:tx>
            <c:strRef>
              <c:f>Sheet6!$D$12</c:f>
              <c:strCache>
                <c:ptCount val="1"/>
                <c:pt idx="0">
                  <c:v>Iowa</c:v>
                </c:pt>
              </c:strCache>
            </c:strRef>
          </c:tx>
          <c:spPr>
            <a:solidFill>
              <a:schemeClr val="accent3"/>
            </a:solidFill>
            <a:ln>
              <a:noFill/>
            </a:ln>
            <a:effectLst/>
          </c:spPr>
          <c:invertIfNegative val="0"/>
          <c:errBars>
            <c:errBarType val="both"/>
            <c:errValType val="cust"/>
            <c:noEndCap val="0"/>
            <c:plus>
              <c:numRef>
                <c:f>Sheet6!$J$13:$J$15</c:f>
                <c:numCache>
                  <c:formatCode>General</c:formatCode>
                  <c:ptCount val="3"/>
                  <c:pt idx="0">
                    <c:v>1</c:v>
                  </c:pt>
                  <c:pt idx="1">
                    <c:v>1.2</c:v>
                  </c:pt>
                  <c:pt idx="2">
                    <c:v>1.3</c:v>
                  </c:pt>
                </c:numCache>
              </c:numRef>
            </c:plus>
            <c:minus>
              <c:numRef>
                <c:f>Sheet6!$J$13:$J$15</c:f>
                <c:numCache>
                  <c:formatCode>General</c:formatCode>
                  <c:ptCount val="3"/>
                  <c:pt idx="0">
                    <c:v>1</c:v>
                  </c:pt>
                  <c:pt idx="1">
                    <c:v>1.2</c:v>
                  </c:pt>
                  <c:pt idx="2">
                    <c:v>1.3</c:v>
                  </c:pt>
                </c:numCache>
              </c:numRef>
            </c:minus>
            <c:spPr>
              <a:noFill/>
              <a:ln w="9525" cap="flat" cmpd="sng" algn="ctr">
                <a:solidFill>
                  <a:schemeClr val="tx1">
                    <a:lumMod val="65000"/>
                    <a:lumOff val="35000"/>
                  </a:schemeClr>
                </a:solidFill>
                <a:round/>
              </a:ln>
              <a:effectLst/>
            </c:spPr>
          </c:errBars>
          <c:cat>
            <c:strRef>
              <c:f>Sheet6!$A$13:$A$15</c:f>
              <c:strCache>
                <c:ptCount val="3"/>
                <c:pt idx="0">
                  <c:v>Baseline</c:v>
                </c:pt>
                <c:pt idx="1">
                  <c:v>12 months</c:v>
                </c:pt>
                <c:pt idx="2">
                  <c:v>24 months</c:v>
                </c:pt>
              </c:strCache>
            </c:strRef>
          </c:cat>
          <c:val>
            <c:numRef>
              <c:f>Sheet6!$D$13:$D$15</c:f>
              <c:numCache>
                <c:formatCode>General</c:formatCode>
                <c:ptCount val="3"/>
                <c:pt idx="0">
                  <c:v>6.1</c:v>
                </c:pt>
                <c:pt idx="1">
                  <c:v>8.9</c:v>
                </c:pt>
                <c:pt idx="2">
                  <c:v>9.5</c:v>
                </c:pt>
              </c:numCache>
            </c:numRef>
          </c:val>
          <c:extLst>
            <c:ext xmlns:c16="http://schemas.microsoft.com/office/drawing/2014/chart" uri="{C3380CC4-5D6E-409C-BE32-E72D297353CC}">
              <c16:uniqueId val="{00000002-71C1-4DE1-8799-030973FDB681}"/>
            </c:ext>
          </c:extLst>
        </c:ser>
        <c:ser>
          <c:idx val="3"/>
          <c:order val="3"/>
          <c:tx>
            <c:strRef>
              <c:f>Sheet6!$E$12</c:f>
              <c:strCache>
                <c:ptCount val="1"/>
                <c:pt idx="0">
                  <c:v>New Haven</c:v>
                </c:pt>
              </c:strCache>
            </c:strRef>
          </c:tx>
          <c:spPr>
            <a:solidFill>
              <a:schemeClr val="accent4"/>
            </a:solidFill>
            <a:ln>
              <a:noFill/>
            </a:ln>
            <a:effectLst/>
          </c:spPr>
          <c:invertIfNegative val="0"/>
          <c:errBars>
            <c:errBarType val="both"/>
            <c:errValType val="cust"/>
            <c:noEndCap val="0"/>
            <c:plus>
              <c:numRef>
                <c:f>Sheet6!$K$13:$K$15</c:f>
                <c:numCache>
                  <c:formatCode>General</c:formatCode>
                  <c:ptCount val="3"/>
                  <c:pt idx="0">
                    <c:v>1</c:v>
                  </c:pt>
                  <c:pt idx="1">
                    <c:v>1.1000000000000001</c:v>
                  </c:pt>
                  <c:pt idx="2">
                    <c:v>1.3</c:v>
                  </c:pt>
                </c:numCache>
              </c:numRef>
            </c:plus>
            <c:minus>
              <c:numRef>
                <c:f>Sheet6!$K$13:$K$15</c:f>
                <c:numCache>
                  <c:formatCode>General</c:formatCode>
                  <c:ptCount val="3"/>
                  <c:pt idx="0">
                    <c:v>1</c:v>
                  </c:pt>
                  <c:pt idx="1">
                    <c:v>1.1000000000000001</c:v>
                  </c:pt>
                  <c:pt idx="2">
                    <c:v>1.3</c:v>
                  </c:pt>
                </c:numCache>
              </c:numRef>
            </c:minus>
            <c:spPr>
              <a:noFill/>
              <a:ln w="9525" cap="flat" cmpd="sng" algn="ctr">
                <a:solidFill>
                  <a:schemeClr val="tx1">
                    <a:lumMod val="65000"/>
                    <a:lumOff val="35000"/>
                  </a:schemeClr>
                </a:solidFill>
                <a:round/>
              </a:ln>
              <a:effectLst/>
            </c:spPr>
          </c:errBars>
          <c:cat>
            <c:strRef>
              <c:f>Sheet6!$A$13:$A$15</c:f>
              <c:strCache>
                <c:ptCount val="3"/>
                <c:pt idx="0">
                  <c:v>Baseline</c:v>
                </c:pt>
                <c:pt idx="1">
                  <c:v>12 months</c:v>
                </c:pt>
                <c:pt idx="2">
                  <c:v>24 months</c:v>
                </c:pt>
              </c:strCache>
            </c:strRef>
          </c:cat>
          <c:val>
            <c:numRef>
              <c:f>Sheet6!$E$13:$E$15</c:f>
              <c:numCache>
                <c:formatCode>General</c:formatCode>
                <c:ptCount val="3"/>
                <c:pt idx="0">
                  <c:v>5.9</c:v>
                </c:pt>
                <c:pt idx="1">
                  <c:v>6.6</c:v>
                </c:pt>
                <c:pt idx="2">
                  <c:v>9.5</c:v>
                </c:pt>
              </c:numCache>
            </c:numRef>
          </c:val>
          <c:extLst>
            <c:ext xmlns:c16="http://schemas.microsoft.com/office/drawing/2014/chart" uri="{C3380CC4-5D6E-409C-BE32-E72D297353CC}">
              <c16:uniqueId val="{00000003-71C1-4DE1-8799-030973FDB681}"/>
            </c:ext>
          </c:extLst>
        </c:ser>
        <c:dLbls>
          <c:showLegendKey val="0"/>
          <c:showVal val="0"/>
          <c:showCatName val="0"/>
          <c:showSerName val="0"/>
          <c:showPercent val="0"/>
          <c:showBubbleSize val="0"/>
        </c:dLbls>
        <c:gapWidth val="219"/>
        <c:overlap val="-27"/>
        <c:axId val="666881000"/>
        <c:axId val="666881392"/>
      </c:barChart>
      <c:catAx>
        <c:axId val="666881000"/>
        <c:scaling>
          <c:orientation val="minMax"/>
        </c:scaling>
        <c:delete val="0"/>
        <c:axPos val="b"/>
        <c:title>
          <c:tx>
            <c:rich>
              <a:bodyPr rot="0" vert="horz"/>
              <a:lstStyle/>
              <a:p>
                <a:pPr>
                  <a:defRPr/>
                </a:pPr>
                <a:r>
                  <a:rPr lang="en-GB"/>
                  <a:t>Time post-fracture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e-DE"/>
          </a:p>
        </c:txPr>
        <c:crossAx val="666881392"/>
        <c:crosses val="autoZero"/>
        <c:auto val="1"/>
        <c:lblAlgn val="ctr"/>
        <c:lblOffset val="100"/>
        <c:noMultiLvlLbl val="0"/>
      </c:catAx>
      <c:valAx>
        <c:axId val="666881392"/>
        <c:scaling>
          <c:orientation val="minMax"/>
          <c:max val="50"/>
        </c:scaling>
        <c:delete val="0"/>
        <c:axPos val="l"/>
        <c:title>
          <c:tx>
            <c:rich>
              <a:bodyPr rot="-5400000" vert="horz"/>
              <a:lstStyle/>
              <a:p>
                <a:pPr>
                  <a:defRPr/>
                </a:pPr>
                <a:r>
                  <a:rPr lang="en-GB"/>
                  <a:t>Proportion of </a:t>
                </a:r>
              </a:p>
              <a:p>
                <a:pPr>
                  <a:defRPr/>
                </a:pPr>
                <a:r>
                  <a:rPr lang="en-GB"/>
                  <a:t>patients dependent (%)</a:t>
                </a:r>
              </a:p>
            </c:rich>
          </c:tx>
          <c:overlay val="0"/>
          <c:spPr>
            <a:noFill/>
            <a:ln>
              <a:noFill/>
            </a:ln>
            <a:effectLst/>
          </c:spPr>
        </c:title>
        <c:numFmt formatCode="General" sourceLinked="1"/>
        <c:majorTickMark val="out"/>
        <c:minorTickMark val="none"/>
        <c:tickLblPos val="nextTo"/>
        <c:spPr>
          <a:noFill/>
          <a:ln>
            <a:solidFill>
              <a:schemeClr val="tx1">
                <a:lumMod val="25000"/>
                <a:lumOff val="75000"/>
              </a:schemeClr>
            </a:solidFill>
          </a:ln>
          <a:effectLst/>
        </c:spPr>
        <c:txPr>
          <a:bodyPr rot="-60000000" vert="horz"/>
          <a:lstStyle/>
          <a:p>
            <a:pPr>
              <a:defRPr/>
            </a:pPr>
            <a:endParaRPr lang="de-DE"/>
          </a:p>
        </c:txPr>
        <c:crossAx val="66688100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050"/>
            </a:pPr>
            <a:r>
              <a:rPr lang="en-GB" sz="1050"/>
              <a:t>Transferring in/out of bed</a:t>
            </a:r>
          </a:p>
        </c:rich>
      </c:tx>
      <c:layout>
        <c:manualLayout>
          <c:xMode val="edge"/>
          <c:yMode val="edge"/>
          <c:x val="0.33688188976377953"/>
          <c:y val="9.2592592592592587E-2"/>
        </c:manualLayout>
      </c:layout>
      <c:overlay val="0"/>
      <c:spPr>
        <a:noFill/>
        <a:ln>
          <a:noFill/>
        </a:ln>
        <a:effectLst/>
      </c:spPr>
    </c:title>
    <c:autoTitleDeleted val="0"/>
    <c:plotArea>
      <c:layout/>
      <c:barChart>
        <c:barDir val="col"/>
        <c:grouping val="clustered"/>
        <c:varyColors val="0"/>
        <c:ser>
          <c:idx val="0"/>
          <c:order val="0"/>
          <c:tx>
            <c:strRef>
              <c:f>Sheet6!$B$7</c:f>
              <c:strCache>
                <c:ptCount val="1"/>
                <c:pt idx="0">
                  <c:v>Hip fracture cohort (Baltimore)</c:v>
                </c:pt>
              </c:strCache>
            </c:strRef>
          </c:tx>
          <c:spPr>
            <a:solidFill>
              <a:schemeClr val="accent1"/>
            </a:solidFill>
            <a:ln>
              <a:noFill/>
            </a:ln>
            <a:effectLst/>
          </c:spPr>
          <c:invertIfNegative val="0"/>
          <c:errBars>
            <c:errBarType val="both"/>
            <c:errValType val="cust"/>
            <c:noEndCap val="0"/>
            <c:plus>
              <c:numRef>
                <c:f>Sheet6!$H$8:$H$10</c:f>
                <c:numCache>
                  <c:formatCode>General</c:formatCode>
                  <c:ptCount val="3"/>
                  <c:pt idx="0">
                    <c:v>1.4</c:v>
                  </c:pt>
                  <c:pt idx="1">
                    <c:v>2.4</c:v>
                  </c:pt>
                  <c:pt idx="2">
                    <c:v>2.6</c:v>
                  </c:pt>
                </c:numCache>
              </c:numRef>
            </c:plus>
            <c:minus>
              <c:numRef>
                <c:f>Sheet6!$H$8:$H$10</c:f>
                <c:numCache>
                  <c:formatCode>General</c:formatCode>
                  <c:ptCount val="3"/>
                  <c:pt idx="0">
                    <c:v>1.4</c:v>
                  </c:pt>
                  <c:pt idx="1">
                    <c:v>2.4</c:v>
                  </c:pt>
                  <c:pt idx="2">
                    <c:v>2.6</c:v>
                  </c:pt>
                </c:numCache>
              </c:numRef>
            </c:minus>
            <c:spPr>
              <a:noFill/>
              <a:ln w="9525" cap="flat" cmpd="sng" algn="ctr">
                <a:solidFill>
                  <a:schemeClr val="tx1">
                    <a:lumMod val="65000"/>
                    <a:lumOff val="35000"/>
                  </a:schemeClr>
                </a:solidFill>
                <a:round/>
              </a:ln>
              <a:effectLst/>
            </c:spPr>
          </c:errBars>
          <c:cat>
            <c:strRef>
              <c:f>Sheet6!$A$8:$A$10</c:f>
              <c:strCache>
                <c:ptCount val="3"/>
                <c:pt idx="0">
                  <c:v>Baseline</c:v>
                </c:pt>
                <c:pt idx="1">
                  <c:v>12 months</c:v>
                </c:pt>
                <c:pt idx="2">
                  <c:v>24 months</c:v>
                </c:pt>
              </c:strCache>
            </c:strRef>
          </c:cat>
          <c:val>
            <c:numRef>
              <c:f>Sheet6!$B$8:$B$10</c:f>
              <c:numCache>
                <c:formatCode>General</c:formatCode>
                <c:ptCount val="3"/>
                <c:pt idx="0">
                  <c:v>13.1</c:v>
                </c:pt>
                <c:pt idx="1">
                  <c:v>37.9</c:v>
                </c:pt>
                <c:pt idx="2">
                  <c:v>38.799999999999997</c:v>
                </c:pt>
              </c:numCache>
            </c:numRef>
          </c:val>
          <c:extLst>
            <c:ext xmlns:c16="http://schemas.microsoft.com/office/drawing/2014/chart" uri="{C3380CC4-5D6E-409C-BE32-E72D297353CC}">
              <c16:uniqueId val="{00000000-AD6D-48F3-99C1-5852E20A90DF}"/>
            </c:ext>
          </c:extLst>
        </c:ser>
        <c:ser>
          <c:idx val="1"/>
          <c:order val="1"/>
          <c:tx>
            <c:strRef>
              <c:f>Sheet6!$C$7</c:f>
              <c:strCache>
                <c:ptCount val="1"/>
                <c:pt idx="0">
                  <c:v>East Boston</c:v>
                </c:pt>
              </c:strCache>
            </c:strRef>
          </c:tx>
          <c:spPr>
            <a:solidFill>
              <a:schemeClr val="accent2"/>
            </a:solidFill>
            <a:ln>
              <a:noFill/>
            </a:ln>
            <a:effectLst/>
          </c:spPr>
          <c:invertIfNegative val="0"/>
          <c:errBars>
            <c:errBarType val="both"/>
            <c:errValType val="cust"/>
            <c:noEndCap val="0"/>
            <c:plus>
              <c:numRef>
                <c:f>Sheet6!$I$8:$I$10</c:f>
                <c:numCache>
                  <c:formatCode>General</c:formatCode>
                  <c:ptCount val="3"/>
                  <c:pt idx="0">
                    <c:v>1.4</c:v>
                  </c:pt>
                  <c:pt idx="1">
                    <c:v>1.5</c:v>
                  </c:pt>
                  <c:pt idx="2">
                    <c:v>1.7</c:v>
                  </c:pt>
                </c:numCache>
              </c:numRef>
            </c:plus>
            <c:minus>
              <c:numRef>
                <c:f>Sheet6!$I$8:$I$10</c:f>
                <c:numCache>
                  <c:formatCode>General</c:formatCode>
                  <c:ptCount val="3"/>
                  <c:pt idx="0">
                    <c:v>1.4</c:v>
                  </c:pt>
                  <c:pt idx="1">
                    <c:v>1.5</c:v>
                  </c:pt>
                  <c:pt idx="2">
                    <c:v>1.7</c:v>
                  </c:pt>
                </c:numCache>
              </c:numRef>
            </c:minus>
            <c:spPr>
              <a:noFill/>
              <a:ln w="9525" cap="flat" cmpd="sng" algn="ctr">
                <a:solidFill>
                  <a:schemeClr val="tx1">
                    <a:lumMod val="65000"/>
                    <a:lumOff val="35000"/>
                  </a:schemeClr>
                </a:solidFill>
                <a:round/>
              </a:ln>
              <a:effectLst/>
            </c:spPr>
          </c:errBars>
          <c:cat>
            <c:strRef>
              <c:f>Sheet6!$A$8:$A$10</c:f>
              <c:strCache>
                <c:ptCount val="3"/>
                <c:pt idx="0">
                  <c:v>Baseline</c:v>
                </c:pt>
                <c:pt idx="1">
                  <c:v>12 months</c:v>
                </c:pt>
                <c:pt idx="2">
                  <c:v>24 months</c:v>
                </c:pt>
              </c:strCache>
            </c:strRef>
          </c:cat>
          <c:val>
            <c:numRef>
              <c:f>Sheet6!$C$8:$C$10</c:f>
              <c:numCache>
                <c:formatCode>General</c:formatCode>
                <c:ptCount val="3"/>
                <c:pt idx="0">
                  <c:v>13.8</c:v>
                </c:pt>
                <c:pt idx="1">
                  <c:v>13.1</c:v>
                </c:pt>
                <c:pt idx="2">
                  <c:v>17.600000000000001</c:v>
                </c:pt>
              </c:numCache>
            </c:numRef>
          </c:val>
          <c:extLst>
            <c:ext xmlns:c16="http://schemas.microsoft.com/office/drawing/2014/chart" uri="{C3380CC4-5D6E-409C-BE32-E72D297353CC}">
              <c16:uniqueId val="{00000001-AD6D-48F3-99C1-5852E20A90DF}"/>
            </c:ext>
          </c:extLst>
        </c:ser>
        <c:ser>
          <c:idx val="2"/>
          <c:order val="2"/>
          <c:tx>
            <c:strRef>
              <c:f>Sheet6!$D$7</c:f>
              <c:strCache>
                <c:ptCount val="1"/>
                <c:pt idx="0">
                  <c:v>Iowa</c:v>
                </c:pt>
              </c:strCache>
            </c:strRef>
          </c:tx>
          <c:spPr>
            <a:solidFill>
              <a:schemeClr val="accent3"/>
            </a:solidFill>
            <a:ln>
              <a:noFill/>
            </a:ln>
            <a:effectLst/>
          </c:spPr>
          <c:invertIfNegative val="0"/>
          <c:errBars>
            <c:errBarType val="both"/>
            <c:errValType val="cust"/>
            <c:noEndCap val="0"/>
            <c:plus>
              <c:numRef>
                <c:f>Sheet6!$J$8:$J$10</c:f>
                <c:numCache>
                  <c:formatCode>General</c:formatCode>
                  <c:ptCount val="3"/>
                  <c:pt idx="0">
                    <c:v>1.4</c:v>
                  </c:pt>
                  <c:pt idx="1">
                    <c:v>1.3</c:v>
                  </c:pt>
                  <c:pt idx="2">
                    <c:v>1.7</c:v>
                  </c:pt>
                </c:numCache>
              </c:numRef>
            </c:plus>
            <c:minus>
              <c:numRef>
                <c:f>Sheet6!$J$8:$J$10</c:f>
                <c:numCache>
                  <c:formatCode>General</c:formatCode>
                  <c:ptCount val="3"/>
                  <c:pt idx="0">
                    <c:v>1.4</c:v>
                  </c:pt>
                  <c:pt idx="1">
                    <c:v>1.3</c:v>
                  </c:pt>
                  <c:pt idx="2">
                    <c:v>1.7</c:v>
                  </c:pt>
                </c:numCache>
              </c:numRef>
            </c:minus>
            <c:spPr>
              <a:noFill/>
              <a:ln w="9525" cap="flat" cmpd="sng" algn="ctr">
                <a:solidFill>
                  <a:schemeClr val="tx1">
                    <a:lumMod val="65000"/>
                    <a:lumOff val="35000"/>
                  </a:schemeClr>
                </a:solidFill>
                <a:round/>
              </a:ln>
              <a:effectLst/>
            </c:spPr>
          </c:errBars>
          <c:cat>
            <c:strRef>
              <c:f>Sheet6!$A$8:$A$10</c:f>
              <c:strCache>
                <c:ptCount val="3"/>
                <c:pt idx="0">
                  <c:v>Baseline</c:v>
                </c:pt>
                <c:pt idx="1">
                  <c:v>12 months</c:v>
                </c:pt>
                <c:pt idx="2">
                  <c:v>24 months</c:v>
                </c:pt>
              </c:strCache>
            </c:strRef>
          </c:cat>
          <c:val>
            <c:numRef>
              <c:f>Sheet6!$D$8:$D$10</c:f>
              <c:numCache>
                <c:formatCode>General</c:formatCode>
                <c:ptCount val="3"/>
                <c:pt idx="0">
                  <c:v>13.3</c:v>
                </c:pt>
                <c:pt idx="1">
                  <c:v>11.3</c:v>
                </c:pt>
                <c:pt idx="2">
                  <c:v>18.100000000000001</c:v>
                </c:pt>
              </c:numCache>
            </c:numRef>
          </c:val>
          <c:extLst>
            <c:ext xmlns:c16="http://schemas.microsoft.com/office/drawing/2014/chart" uri="{C3380CC4-5D6E-409C-BE32-E72D297353CC}">
              <c16:uniqueId val="{00000002-AD6D-48F3-99C1-5852E20A90DF}"/>
            </c:ext>
          </c:extLst>
        </c:ser>
        <c:ser>
          <c:idx val="3"/>
          <c:order val="3"/>
          <c:tx>
            <c:strRef>
              <c:f>Sheet6!$E$7</c:f>
              <c:strCache>
                <c:ptCount val="1"/>
                <c:pt idx="0">
                  <c:v>New Haven</c:v>
                </c:pt>
              </c:strCache>
            </c:strRef>
          </c:tx>
          <c:spPr>
            <a:solidFill>
              <a:schemeClr val="accent4"/>
            </a:solidFill>
            <a:ln>
              <a:noFill/>
            </a:ln>
            <a:effectLst/>
          </c:spPr>
          <c:invertIfNegative val="0"/>
          <c:errBars>
            <c:errBarType val="both"/>
            <c:errValType val="cust"/>
            <c:noEndCap val="0"/>
            <c:plus>
              <c:numRef>
                <c:f>Sheet6!$K$8:$K$10</c:f>
                <c:numCache>
                  <c:formatCode>General</c:formatCode>
                  <c:ptCount val="3"/>
                  <c:pt idx="0">
                    <c:v>1.3</c:v>
                  </c:pt>
                  <c:pt idx="1">
                    <c:v>1.3</c:v>
                  </c:pt>
                  <c:pt idx="2">
                    <c:v>1.6</c:v>
                  </c:pt>
                </c:numCache>
              </c:numRef>
            </c:plus>
            <c:minus>
              <c:numRef>
                <c:f>Sheet6!$K$8:$K$10</c:f>
                <c:numCache>
                  <c:formatCode>General</c:formatCode>
                  <c:ptCount val="3"/>
                  <c:pt idx="0">
                    <c:v>1.3</c:v>
                  </c:pt>
                  <c:pt idx="1">
                    <c:v>1.3</c:v>
                  </c:pt>
                  <c:pt idx="2">
                    <c:v>1.6</c:v>
                  </c:pt>
                </c:numCache>
              </c:numRef>
            </c:minus>
            <c:spPr>
              <a:noFill/>
              <a:ln w="9525" cap="flat" cmpd="sng" algn="ctr">
                <a:solidFill>
                  <a:schemeClr val="tx1">
                    <a:lumMod val="65000"/>
                    <a:lumOff val="35000"/>
                  </a:schemeClr>
                </a:solidFill>
                <a:round/>
              </a:ln>
              <a:effectLst/>
            </c:spPr>
          </c:errBars>
          <c:cat>
            <c:strRef>
              <c:f>Sheet6!$A$8:$A$10</c:f>
              <c:strCache>
                <c:ptCount val="3"/>
                <c:pt idx="0">
                  <c:v>Baseline</c:v>
                </c:pt>
                <c:pt idx="1">
                  <c:v>12 months</c:v>
                </c:pt>
                <c:pt idx="2">
                  <c:v>24 months</c:v>
                </c:pt>
              </c:strCache>
            </c:strRef>
          </c:cat>
          <c:val>
            <c:numRef>
              <c:f>Sheet6!$E$8:$E$10</c:f>
              <c:numCache>
                <c:formatCode>General</c:formatCode>
                <c:ptCount val="3"/>
                <c:pt idx="0">
                  <c:v>12</c:v>
                </c:pt>
                <c:pt idx="1">
                  <c:v>10</c:v>
                </c:pt>
                <c:pt idx="2">
                  <c:v>14</c:v>
                </c:pt>
              </c:numCache>
            </c:numRef>
          </c:val>
          <c:extLst>
            <c:ext xmlns:c16="http://schemas.microsoft.com/office/drawing/2014/chart" uri="{C3380CC4-5D6E-409C-BE32-E72D297353CC}">
              <c16:uniqueId val="{00000003-AD6D-48F3-99C1-5852E20A90DF}"/>
            </c:ext>
          </c:extLst>
        </c:ser>
        <c:dLbls>
          <c:showLegendKey val="0"/>
          <c:showVal val="0"/>
          <c:showCatName val="0"/>
          <c:showSerName val="0"/>
          <c:showPercent val="0"/>
          <c:showBubbleSize val="0"/>
        </c:dLbls>
        <c:gapWidth val="219"/>
        <c:overlap val="-27"/>
        <c:axId val="666882176"/>
        <c:axId val="666882568"/>
      </c:barChart>
      <c:catAx>
        <c:axId val="666882176"/>
        <c:scaling>
          <c:orientation val="minMax"/>
        </c:scaling>
        <c:delete val="0"/>
        <c:axPos val="b"/>
        <c:title>
          <c:tx>
            <c:rich>
              <a:bodyPr rot="0" vert="horz"/>
              <a:lstStyle/>
              <a:p>
                <a:pPr>
                  <a:defRPr/>
                </a:pPr>
                <a:r>
                  <a:rPr lang="en-GB"/>
                  <a:t>Time post-fracture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de-DE"/>
          </a:p>
        </c:txPr>
        <c:crossAx val="666882568"/>
        <c:crosses val="autoZero"/>
        <c:auto val="1"/>
        <c:lblAlgn val="ctr"/>
        <c:lblOffset val="100"/>
        <c:noMultiLvlLbl val="0"/>
      </c:catAx>
      <c:valAx>
        <c:axId val="666882568"/>
        <c:scaling>
          <c:orientation val="minMax"/>
          <c:max val="50"/>
          <c:min val="0"/>
        </c:scaling>
        <c:delete val="0"/>
        <c:axPos val="l"/>
        <c:title>
          <c:tx>
            <c:rich>
              <a:bodyPr rot="-5400000" vert="horz"/>
              <a:lstStyle/>
              <a:p>
                <a:pPr>
                  <a:defRPr/>
                </a:pPr>
                <a:r>
                  <a:rPr lang="en-GB"/>
                  <a:t>Proportion of </a:t>
                </a:r>
              </a:p>
              <a:p>
                <a:pPr>
                  <a:defRPr/>
                </a:pPr>
                <a:r>
                  <a:rPr lang="en-GB"/>
                  <a:t>patients dependent (%)</a:t>
                </a:r>
              </a:p>
            </c:rich>
          </c:tx>
          <c:overlay val="0"/>
          <c:spPr>
            <a:noFill/>
            <a:ln>
              <a:noFill/>
            </a:ln>
            <a:effectLst/>
          </c:spPr>
        </c:title>
        <c:numFmt formatCode="General" sourceLinked="1"/>
        <c:majorTickMark val="out"/>
        <c:minorTickMark val="none"/>
        <c:tickLblPos val="nextTo"/>
        <c:spPr>
          <a:noFill/>
          <a:ln>
            <a:solidFill>
              <a:schemeClr val="tx1">
                <a:lumMod val="25000"/>
                <a:lumOff val="75000"/>
              </a:schemeClr>
            </a:solidFill>
          </a:ln>
          <a:effectLst/>
        </c:spPr>
        <c:txPr>
          <a:bodyPr rot="-60000000" vert="horz"/>
          <a:lstStyle/>
          <a:p>
            <a:pPr>
              <a:defRPr/>
            </a:pPr>
            <a:endParaRPr lang="de-DE"/>
          </a:p>
        </c:txPr>
        <c:crossAx val="66688217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0742496050552"/>
          <c:y val="7.655525465924623E-2"/>
          <c:w val="0.68679410215903103"/>
          <c:h val="0.67261363858987633"/>
        </c:manualLayout>
      </c:layout>
      <c:lineChart>
        <c:grouping val="standard"/>
        <c:varyColors val="0"/>
        <c:ser>
          <c:idx val="0"/>
          <c:order val="0"/>
          <c:tx>
            <c:strRef>
              <c:f>Sheet12!$A$8</c:f>
              <c:strCache>
                <c:ptCount val="1"/>
                <c:pt idx="0">
                  <c:v>Mobility</c:v>
                </c:pt>
              </c:strCache>
            </c:strRef>
          </c:tx>
          <c:spPr>
            <a:ln w="28575" cap="rnd">
              <a:noFill/>
              <a:round/>
            </a:ln>
            <a:effectLst/>
          </c:spPr>
          <c:marker>
            <c:symbol val="dash"/>
            <c:size val="20"/>
            <c:spPr>
              <a:solidFill>
                <a:schemeClr val="accent4"/>
              </a:solidFill>
              <a:ln w="9525">
                <a:solidFill>
                  <a:schemeClr val="accent4"/>
                </a:solidFill>
              </a:ln>
              <a:effectLst/>
            </c:spPr>
          </c:marker>
          <c:cat>
            <c:multiLvlStrRef>
              <c:f>Sheet12!$B$3:$E$4</c:f>
              <c:multiLvlStrCache>
                <c:ptCount val="4"/>
                <c:lvl>
                  <c:pt idx="0">
                    <c:v>At time of discharge</c:v>
                  </c:pt>
                  <c:pt idx="1">
                    <c:v>At 1-year </c:v>
                  </c:pt>
                  <c:pt idx="2">
                    <c:v>At initial time</c:v>
                  </c:pt>
                  <c:pt idx="3">
                    <c:v>At 1-year </c:v>
                  </c:pt>
                </c:lvl>
                <c:lvl>
                  <c:pt idx="0">
                    <c:v>Hip fracture cohort</c:v>
                  </c:pt>
                  <c:pt idx="2">
                    <c:v>Control cohort</c:v>
                  </c:pt>
                </c:lvl>
              </c:multiLvlStrCache>
            </c:multiLvlStrRef>
          </c:cat>
          <c:val>
            <c:numRef>
              <c:f>Sheet12!$B$8:$E$8</c:f>
              <c:numCache>
                <c:formatCode>General</c:formatCode>
                <c:ptCount val="4"/>
                <c:pt idx="0">
                  <c:v>2</c:v>
                </c:pt>
                <c:pt idx="1">
                  <c:v>1.4</c:v>
                </c:pt>
                <c:pt idx="2">
                  <c:v>0.3</c:v>
                </c:pt>
                <c:pt idx="3">
                  <c:v>0.4</c:v>
                </c:pt>
              </c:numCache>
            </c:numRef>
          </c:val>
          <c:smooth val="0"/>
          <c:extLst>
            <c:ext xmlns:c16="http://schemas.microsoft.com/office/drawing/2014/chart" uri="{C3380CC4-5D6E-409C-BE32-E72D297353CC}">
              <c16:uniqueId val="{00000000-4676-4A9A-BFD7-B80DF817F7BD}"/>
            </c:ext>
          </c:extLst>
        </c:ser>
        <c:ser>
          <c:idx val="1"/>
          <c:order val="1"/>
          <c:tx>
            <c:strRef>
              <c:f>Sheet12!$A$9</c:f>
              <c:strCache>
                <c:ptCount val="1"/>
                <c:pt idx="0">
                  <c:v>Degree of dependence</c:v>
                </c:pt>
              </c:strCache>
            </c:strRef>
          </c:tx>
          <c:spPr>
            <a:ln w="28575" cap="rnd">
              <a:noFill/>
              <a:round/>
            </a:ln>
            <a:effectLst/>
          </c:spPr>
          <c:marker>
            <c:symbol val="dash"/>
            <c:size val="20"/>
            <c:spPr>
              <a:solidFill>
                <a:schemeClr val="accent5"/>
              </a:solidFill>
              <a:ln w="9525">
                <a:solidFill>
                  <a:schemeClr val="accent5"/>
                </a:solidFill>
              </a:ln>
              <a:effectLst/>
            </c:spPr>
          </c:marker>
          <c:cat>
            <c:multiLvlStrRef>
              <c:f>Sheet12!$B$3:$E$4</c:f>
              <c:multiLvlStrCache>
                <c:ptCount val="4"/>
                <c:lvl>
                  <c:pt idx="0">
                    <c:v>At time of discharge</c:v>
                  </c:pt>
                  <c:pt idx="1">
                    <c:v>At 1-year </c:v>
                  </c:pt>
                  <c:pt idx="2">
                    <c:v>At initial time</c:v>
                  </c:pt>
                  <c:pt idx="3">
                    <c:v>At 1-year </c:v>
                  </c:pt>
                </c:lvl>
                <c:lvl>
                  <c:pt idx="0">
                    <c:v>Hip fracture cohort</c:v>
                  </c:pt>
                  <c:pt idx="2">
                    <c:v>Control cohort</c:v>
                  </c:pt>
                </c:lvl>
              </c:multiLvlStrCache>
            </c:multiLvlStrRef>
          </c:cat>
          <c:val>
            <c:numRef>
              <c:f>Sheet12!$B$9:$E$9</c:f>
              <c:numCache>
                <c:formatCode>General</c:formatCode>
                <c:ptCount val="4"/>
                <c:pt idx="0">
                  <c:v>3.3</c:v>
                </c:pt>
                <c:pt idx="1">
                  <c:v>3.1</c:v>
                </c:pt>
                <c:pt idx="2">
                  <c:v>0.7</c:v>
                </c:pt>
                <c:pt idx="3">
                  <c:v>1</c:v>
                </c:pt>
              </c:numCache>
            </c:numRef>
          </c:val>
          <c:smooth val="0"/>
          <c:extLst>
            <c:ext xmlns:c16="http://schemas.microsoft.com/office/drawing/2014/chart" uri="{C3380CC4-5D6E-409C-BE32-E72D297353CC}">
              <c16:uniqueId val="{00000001-4676-4A9A-BFD7-B80DF817F7BD}"/>
            </c:ext>
          </c:extLst>
        </c:ser>
        <c:ser>
          <c:idx val="2"/>
          <c:order val="2"/>
          <c:tx>
            <c:strRef>
              <c:f>Sheet12!$A$10</c:f>
              <c:strCache>
                <c:ptCount val="1"/>
                <c:pt idx="0">
                  <c:v>Degree of cognitive impairment</c:v>
                </c:pt>
              </c:strCache>
            </c:strRef>
          </c:tx>
          <c:spPr>
            <a:ln w="28575" cap="rnd">
              <a:noFill/>
              <a:round/>
            </a:ln>
            <a:effectLst/>
          </c:spPr>
          <c:marker>
            <c:symbol val="dash"/>
            <c:size val="20"/>
            <c:spPr>
              <a:solidFill>
                <a:schemeClr val="accent6"/>
              </a:solidFill>
              <a:ln w="9525">
                <a:solidFill>
                  <a:schemeClr val="accent6"/>
                </a:solidFill>
              </a:ln>
              <a:effectLst/>
            </c:spPr>
          </c:marker>
          <c:cat>
            <c:multiLvlStrRef>
              <c:f>Sheet12!$B$3:$E$4</c:f>
              <c:multiLvlStrCache>
                <c:ptCount val="4"/>
                <c:lvl>
                  <c:pt idx="0">
                    <c:v>At time of discharge</c:v>
                  </c:pt>
                  <c:pt idx="1">
                    <c:v>At 1-year </c:v>
                  </c:pt>
                  <c:pt idx="2">
                    <c:v>At initial time</c:v>
                  </c:pt>
                  <c:pt idx="3">
                    <c:v>At 1-year </c:v>
                  </c:pt>
                </c:lvl>
                <c:lvl>
                  <c:pt idx="0">
                    <c:v>Hip fracture cohort</c:v>
                  </c:pt>
                  <c:pt idx="2">
                    <c:v>Control cohort</c:v>
                  </c:pt>
                </c:lvl>
              </c:multiLvlStrCache>
            </c:multiLvlStrRef>
          </c:cat>
          <c:val>
            <c:numRef>
              <c:f>Sheet12!$B$10:$E$10</c:f>
              <c:numCache>
                <c:formatCode>General</c:formatCode>
                <c:ptCount val="4"/>
                <c:pt idx="0">
                  <c:v>0.9</c:v>
                </c:pt>
                <c:pt idx="1">
                  <c:v>0.9</c:v>
                </c:pt>
                <c:pt idx="2">
                  <c:v>0.3</c:v>
                </c:pt>
                <c:pt idx="3">
                  <c:v>0.3</c:v>
                </c:pt>
              </c:numCache>
            </c:numRef>
          </c:val>
          <c:smooth val="0"/>
          <c:extLst>
            <c:ext xmlns:c16="http://schemas.microsoft.com/office/drawing/2014/chart" uri="{C3380CC4-5D6E-409C-BE32-E72D297353CC}">
              <c16:uniqueId val="{00000002-4676-4A9A-BFD7-B80DF817F7BD}"/>
            </c:ext>
          </c:extLst>
        </c:ser>
        <c:dLbls>
          <c:showLegendKey val="0"/>
          <c:showVal val="0"/>
          <c:showCatName val="0"/>
          <c:showSerName val="0"/>
          <c:showPercent val="0"/>
          <c:showBubbleSize val="0"/>
        </c:dLbls>
        <c:marker val="1"/>
        <c:smooth val="0"/>
        <c:axId val="666883352"/>
        <c:axId val="666883744"/>
      </c:lineChart>
      <c:catAx>
        <c:axId val="666883352"/>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vert="horz"/>
          <a:lstStyle/>
          <a:p>
            <a:pPr>
              <a:defRPr b="0"/>
            </a:pPr>
            <a:endParaRPr lang="de-DE"/>
          </a:p>
        </c:txPr>
        <c:crossAx val="666883744"/>
        <c:crosses val="autoZero"/>
        <c:auto val="1"/>
        <c:lblAlgn val="ctr"/>
        <c:lblOffset val="100"/>
        <c:noMultiLvlLbl val="0"/>
      </c:catAx>
      <c:valAx>
        <c:axId val="666883744"/>
        <c:scaling>
          <c:orientation val="minMax"/>
          <c:max val="4"/>
          <c:min val="0"/>
        </c:scaling>
        <c:delete val="0"/>
        <c:axPos val="l"/>
        <c:title>
          <c:tx>
            <c:rich>
              <a:bodyPr rot="-5400000" vert="horz"/>
              <a:lstStyle/>
              <a:p>
                <a:pPr>
                  <a:defRPr/>
                </a:pPr>
                <a:r>
                  <a:rPr lang="en-GB"/>
                  <a:t>Level of functional impairment </a:t>
                </a:r>
              </a:p>
              <a:p>
                <a:pPr>
                  <a:defRPr/>
                </a:pPr>
                <a:r>
                  <a:rPr lang="en-GB"/>
                  <a:t>(mean RDRS-2 scroe)</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68833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80184541574147"/>
          <c:y val="5.2517375469536165E-2"/>
          <c:w val="0.69479249346878469"/>
          <c:h val="0.69719654204848591"/>
        </c:manualLayout>
      </c:layout>
      <c:lineChart>
        <c:grouping val="standard"/>
        <c:varyColors val="0"/>
        <c:ser>
          <c:idx val="0"/>
          <c:order val="0"/>
          <c:tx>
            <c:strRef>
              <c:f>Sheet12!$A$5</c:f>
              <c:strCache>
                <c:ptCount val="1"/>
                <c:pt idx="0">
                  <c:v>Total RDRS-2 score</c:v>
                </c:pt>
              </c:strCache>
            </c:strRef>
          </c:tx>
          <c:spPr>
            <a:ln w="28575" cap="rnd">
              <a:noFill/>
              <a:round/>
            </a:ln>
            <a:effectLst/>
          </c:spPr>
          <c:marker>
            <c:symbol val="dash"/>
            <c:size val="20"/>
            <c:spPr>
              <a:solidFill>
                <a:schemeClr val="accent1"/>
              </a:solidFill>
              <a:ln w="9525">
                <a:solidFill>
                  <a:schemeClr val="accent1"/>
                </a:solidFill>
              </a:ln>
              <a:effectLst/>
            </c:spPr>
          </c:marker>
          <c:cat>
            <c:multiLvlStrRef>
              <c:f>Sheet12!$B$3:$E$4</c:f>
              <c:multiLvlStrCache>
                <c:ptCount val="4"/>
                <c:lvl>
                  <c:pt idx="0">
                    <c:v>At time of discharge</c:v>
                  </c:pt>
                  <c:pt idx="1">
                    <c:v>At 1-year </c:v>
                  </c:pt>
                  <c:pt idx="2">
                    <c:v>At initial time</c:v>
                  </c:pt>
                  <c:pt idx="3">
                    <c:v>At 1-year </c:v>
                  </c:pt>
                </c:lvl>
                <c:lvl>
                  <c:pt idx="0">
                    <c:v>Hip fracture cohort</c:v>
                  </c:pt>
                  <c:pt idx="2">
                    <c:v>Control cohort</c:v>
                  </c:pt>
                </c:lvl>
              </c:multiLvlStrCache>
            </c:multiLvlStrRef>
          </c:cat>
          <c:val>
            <c:numRef>
              <c:f>Sheet12!$B$5:$E$5</c:f>
              <c:numCache>
                <c:formatCode>General</c:formatCode>
                <c:ptCount val="4"/>
                <c:pt idx="0">
                  <c:v>16.2</c:v>
                </c:pt>
                <c:pt idx="1">
                  <c:v>13</c:v>
                </c:pt>
                <c:pt idx="2">
                  <c:v>3.5</c:v>
                </c:pt>
                <c:pt idx="3">
                  <c:v>4.3</c:v>
                </c:pt>
              </c:numCache>
            </c:numRef>
          </c:val>
          <c:smooth val="0"/>
          <c:extLst>
            <c:ext xmlns:c16="http://schemas.microsoft.com/office/drawing/2014/chart" uri="{C3380CC4-5D6E-409C-BE32-E72D297353CC}">
              <c16:uniqueId val="{00000000-AB98-4C20-8CBE-6D4CFF303998}"/>
            </c:ext>
          </c:extLst>
        </c:ser>
        <c:ser>
          <c:idx val="1"/>
          <c:order val="1"/>
          <c:tx>
            <c:strRef>
              <c:f>Sheet12!$A$6</c:f>
              <c:strCache>
                <c:ptCount val="1"/>
                <c:pt idx="0">
                  <c:v>Assistance with ADLs</c:v>
                </c:pt>
              </c:strCache>
            </c:strRef>
          </c:tx>
          <c:spPr>
            <a:ln w="28575" cap="rnd">
              <a:noFill/>
              <a:round/>
            </a:ln>
            <a:effectLst/>
          </c:spPr>
          <c:marker>
            <c:symbol val="dash"/>
            <c:size val="20"/>
            <c:spPr>
              <a:solidFill>
                <a:schemeClr val="accent2"/>
              </a:solidFill>
              <a:ln w="9525">
                <a:solidFill>
                  <a:schemeClr val="accent2"/>
                </a:solidFill>
              </a:ln>
              <a:effectLst/>
            </c:spPr>
          </c:marker>
          <c:cat>
            <c:multiLvlStrRef>
              <c:f>Sheet12!$B$3:$E$4</c:f>
              <c:multiLvlStrCache>
                <c:ptCount val="4"/>
                <c:lvl>
                  <c:pt idx="0">
                    <c:v>At time of discharge</c:v>
                  </c:pt>
                  <c:pt idx="1">
                    <c:v>At 1-year </c:v>
                  </c:pt>
                  <c:pt idx="2">
                    <c:v>At initial time</c:v>
                  </c:pt>
                  <c:pt idx="3">
                    <c:v>At 1-year </c:v>
                  </c:pt>
                </c:lvl>
                <c:lvl>
                  <c:pt idx="0">
                    <c:v>Hip fracture cohort</c:v>
                  </c:pt>
                  <c:pt idx="2">
                    <c:v>Control cohort</c:v>
                  </c:pt>
                </c:lvl>
              </c:multiLvlStrCache>
            </c:multiLvlStrRef>
          </c:cat>
          <c:val>
            <c:numRef>
              <c:f>Sheet12!$B$6:$E$6</c:f>
              <c:numCache>
                <c:formatCode>General</c:formatCode>
                <c:ptCount val="4"/>
                <c:pt idx="0">
                  <c:v>11.6</c:v>
                </c:pt>
                <c:pt idx="1">
                  <c:v>8.6</c:v>
                </c:pt>
                <c:pt idx="2">
                  <c:v>2.2999999999999998</c:v>
                </c:pt>
                <c:pt idx="3">
                  <c:v>2.8</c:v>
                </c:pt>
              </c:numCache>
            </c:numRef>
          </c:val>
          <c:smooth val="0"/>
          <c:extLst>
            <c:ext xmlns:c16="http://schemas.microsoft.com/office/drawing/2014/chart" uri="{C3380CC4-5D6E-409C-BE32-E72D297353CC}">
              <c16:uniqueId val="{00000001-AB98-4C20-8CBE-6D4CFF303998}"/>
            </c:ext>
          </c:extLst>
        </c:ser>
        <c:ser>
          <c:idx val="2"/>
          <c:order val="2"/>
          <c:tx>
            <c:strRef>
              <c:f>Sheet12!$A$7</c:f>
              <c:strCache>
                <c:ptCount val="1"/>
                <c:pt idx="0">
                  <c:v>Walking</c:v>
                </c:pt>
              </c:strCache>
            </c:strRef>
          </c:tx>
          <c:spPr>
            <a:ln w="28575" cap="rnd">
              <a:noFill/>
              <a:round/>
            </a:ln>
            <a:effectLst/>
          </c:spPr>
          <c:marker>
            <c:symbol val="dash"/>
            <c:size val="20"/>
            <c:spPr>
              <a:solidFill>
                <a:schemeClr val="accent3"/>
              </a:solidFill>
              <a:ln w="9525">
                <a:solidFill>
                  <a:schemeClr val="accent3"/>
                </a:solidFill>
              </a:ln>
              <a:effectLst/>
            </c:spPr>
          </c:marker>
          <c:cat>
            <c:multiLvlStrRef>
              <c:f>Sheet12!$B$3:$E$4</c:f>
              <c:multiLvlStrCache>
                <c:ptCount val="4"/>
                <c:lvl>
                  <c:pt idx="0">
                    <c:v>At time of discharge</c:v>
                  </c:pt>
                  <c:pt idx="1">
                    <c:v>At 1-year </c:v>
                  </c:pt>
                  <c:pt idx="2">
                    <c:v>At initial time</c:v>
                  </c:pt>
                  <c:pt idx="3">
                    <c:v>At 1-year </c:v>
                  </c:pt>
                </c:lvl>
                <c:lvl>
                  <c:pt idx="0">
                    <c:v>Hip fracture cohort</c:v>
                  </c:pt>
                  <c:pt idx="2">
                    <c:v>Control cohort</c:v>
                  </c:pt>
                </c:lvl>
              </c:multiLvlStrCache>
            </c:multiLvlStrRef>
          </c:cat>
          <c:val>
            <c:numRef>
              <c:f>Sheet12!$B$7:$E$7</c:f>
              <c:numCache>
                <c:formatCode>General</c:formatCode>
                <c:ptCount val="4"/>
                <c:pt idx="0">
                  <c:v>1.6</c:v>
                </c:pt>
                <c:pt idx="1">
                  <c:v>1.1000000000000001</c:v>
                </c:pt>
                <c:pt idx="2">
                  <c:v>0.2</c:v>
                </c:pt>
                <c:pt idx="3">
                  <c:v>0.3</c:v>
                </c:pt>
              </c:numCache>
            </c:numRef>
          </c:val>
          <c:smooth val="0"/>
          <c:extLst>
            <c:ext xmlns:c16="http://schemas.microsoft.com/office/drawing/2014/chart" uri="{C3380CC4-5D6E-409C-BE32-E72D297353CC}">
              <c16:uniqueId val="{00000002-AB98-4C20-8CBE-6D4CFF303998}"/>
            </c:ext>
          </c:extLst>
        </c:ser>
        <c:dLbls>
          <c:showLegendKey val="0"/>
          <c:showVal val="0"/>
          <c:showCatName val="0"/>
          <c:showSerName val="0"/>
          <c:showPercent val="0"/>
          <c:showBubbleSize val="0"/>
        </c:dLbls>
        <c:marker val="1"/>
        <c:smooth val="0"/>
        <c:axId val="667906024"/>
        <c:axId val="667906416"/>
      </c:lineChart>
      <c:catAx>
        <c:axId val="667906024"/>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vert="horz"/>
          <a:lstStyle/>
          <a:p>
            <a:pPr>
              <a:defRPr b="0"/>
            </a:pPr>
            <a:endParaRPr lang="de-DE"/>
          </a:p>
        </c:txPr>
        <c:crossAx val="667906416"/>
        <c:crosses val="autoZero"/>
        <c:auto val="1"/>
        <c:lblAlgn val="ctr"/>
        <c:lblOffset val="100"/>
        <c:noMultiLvlLbl val="0"/>
      </c:catAx>
      <c:valAx>
        <c:axId val="667906416"/>
        <c:scaling>
          <c:orientation val="minMax"/>
          <c:max val="20"/>
        </c:scaling>
        <c:delete val="0"/>
        <c:axPos val="l"/>
        <c:title>
          <c:tx>
            <c:rich>
              <a:bodyPr rot="-5400000" vert="horz"/>
              <a:lstStyle/>
              <a:p>
                <a:pPr>
                  <a:defRPr/>
                </a:pPr>
                <a:r>
                  <a:rPr lang="en-GB"/>
                  <a:t>Level of functional impairment </a:t>
                </a:r>
              </a:p>
              <a:p>
                <a:pPr>
                  <a:defRPr/>
                </a:pPr>
                <a:r>
                  <a:rPr lang="en-GB"/>
                  <a:t>(mean RDRS-2 score)</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790602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Sheet10!$G$26</c:f>
              <c:strCache>
                <c:ptCount val="1"/>
                <c:pt idx="0">
                  <c:v>Own/sheltered home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Sheet10!$H$25:$K$25</c:f>
              <c:strCache>
                <c:ptCount val="4"/>
                <c:pt idx="0">
                  <c:v>Pre-fracture</c:v>
                </c:pt>
                <c:pt idx="1">
                  <c:v>1</c:v>
                </c:pt>
                <c:pt idx="2">
                  <c:v>4</c:v>
                </c:pt>
                <c:pt idx="3">
                  <c:v>12</c:v>
                </c:pt>
              </c:strCache>
            </c:strRef>
          </c:cat>
          <c:val>
            <c:numRef>
              <c:f>Sheet10!$H$26:$K$26</c:f>
              <c:numCache>
                <c:formatCode>General</c:formatCode>
                <c:ptCount val="4"/>
                <c:pt idx="0">
                  <c:v>80</c:v>
                </c:pt>
                <c:pt idx="1">
                  <c:v>41</c:v>
                </c:pt>
                <c:pt idx="2">
                  <c:v>52</c:v>
                </c:pt>
                <c:pt idx="3">
                  <c:v>53</c:v>
                </c:pt>
              </c:numCache>
            </c:numRef>
          </c:val>
          <c:extLst>
            <c:ext xmlns:c16="http://schemas.microsoft.com/office/drawing/2014/chart" uri="{C3380CC4-5D6E-409C-BE32-E72D297353CC}">
              <c16:uniqueId val="{00000000-D8F0-4031-868A-5AFD72F72796}"/>
            </c:ext>
          </c:extLst>
        </c:ser>
        <c:ser>
          <c:idx val="1"/>
          <c:order val="1"/>
          <c:tx>
            <c:strRef>
              <c:f>Sheet10!$G$27</c:f>
              <c:strCache>
                <c:ptCount val="1"/>
                <c:pt idx="0">
                  <c:v>Residential/nursing home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Sheet10!$H$25:$K$25</c:f>
              <c:strCache>
                <c:ptCount val="4"/>
                <c:pt idx="0">
                  <c:v>Pre-fracture</c:v>
                </c:pt>
                <c:pt idx="1">
                  <c:v>1</c:v>
                </c:pt>
                <c:pt idx="2">
                  <c:v>4</c:v>
                </c:pt>
                <c:pt idx="3">
                  <c:v>12</c:v>
                </c:pt>
              </c:strCache>
            </c:strRef>
          </c:cat>
          <c:val>
            <c:numRef>
              <c:f>Sheet10!$H$27:$K$27</c:f>
              <c:numCache>
                <c:formatCode>General</c:formatCode>
                <c:ptCount val="4"/>
                <c:pt idx="0">
                  <c:v>11</c:v>
                </c:pt>
                <c:pt idx="1">
                  <c:v>22</c:v>
                </c:pt>
                <c:pt idx="2">
                  <c:v>32</c:v>
                </c:pt>
                <c:pt idx="3">
                  <c:v>28</c:v>
                </c:pt>
              </c:numCache>
            </c:numRef>
          </c:val>
          <c:extLst>
            <c:ext xmlns:c16="http://schemas.microsoft.com/office/drawing/2014/chart" uri="{C3380CC4-5D6E-409C-BE32-E72D297353CC}">
              <c16:uniqueId val="{00000001-D8F0-4031-868A-5AFD72F72796}"/>
            </c:ext>
          </c:extLst>
        </c:ser>
        <c:ser>
          <c:idx val="2"/>
          <c:order val="2"/>
          <c:tx>
            <c:strRef>
              <c:f>Sheet10!$G$28</c:f>
              <c:strCache>
                <c:ptCount val="1"/>
                <c:pt idx="0">
                  <c:v>Rehabilitation unit/hospital</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0-DAE1-4A80-BEFE-B0C7A912A541}"/>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1-DAE1-4A80-BEFE-B0C7A912A541}"/>
                </c:ext>
              </c:extLst>
            </c:dLbl>
            <c:dLbl>
              <c:idx val="2"/>
              <c:delete val="1"/>
              <c:extLst>
                <c:ext xmlns:c15="http://schemas.microsoft.com/office/drawing/2012/chart" uri="{CE6537A1-D6FC-4f65-9D91-7224C49458BB}"/>
                <c:ext xmlns:c16="http://schemas.microsoft.com/office/drawing/2014/chart" uri="{C3380CC4-5D6E-409C-BE32-E72D297353CC}">
                  <c16:uniqueId val="{00000002-D8F0-4031-868A-5AFD72F72796}"/>
                </c:ext>
              </c:extLst>
            </c:dLbl>
            <c:dLbl>
              <c:idx val="3"/>
              <c:delete val="1"/>
              <c:extLst>
                <c:ext xmlns:c15="http://schemas.microsoft.com/office/drawing/2012/chart" uri="{CE6537A1-D6FC-4f65-9D91-7224C49458BB}"/>
                <c:ext xmlns:c16="http://schemas.microsoft.com/office/drawing/2014/chart" uri="{C3380CC4-5D6E-409C-BE32-E72D297353CC}">
                  <c16:uniqueId val="{00000003-D8F0-4031-868A-5AFD72F727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Sheet10!$H$25:$K$25</c:f>
              <c:strCache>
                <c:ptCount val="4"/>
                <c:pt idx="0">
                  <c:v>Pre-fracture</c:v>
                </c:pt>
                <c:pt idx="1">
                  <c:v>1</c:v>
                </c:pt>
                <c:pt idx="2">
                  <c:v>4</c:v>
                </c:pt>
                <c:pt idx="3">
                  <c:v>12</c:v>
                </c:pt>
              </c:strCache>
            </c:strRef>
          </c:cat>
          <c:val>
            <c:numRef>
              <c:f>Sheet10!$H$28:$K$28</c:f>
              <c:numCache>
                <c:formatCode>General</c:formatCode>
                <c:ptCount val="4"/>
                <c:pt idx="0">
                  <c:v>9</c:v>
                </c:pt>
                <c:pt idx="1">
                  <c:v>31</c:v>
                </c:pt>
                <c:pt idx="2">
                  <c:v>4</c:v>
                </c:pt>
                <c:pt idx="3">
                  <c:v>1</c:v>
                </c:pt>
              </c:numCache>
            </c:numRef>
          </c:val>
          <c:extLst>
            <c:ext xmlns:c16="http://schemas.microsoft.com/office/drawing/2014/chart" uri="{C3380CC4-5D6E-409C-BE32-E72D297353CC}">
              <c16:uniqueId val="{00000004-D8F0-4031-868A-5AFD72F72796}"/>
            </c:ext>
          </c:extLst>
        </c:ser>
        <c:ser>
          <c:idx val="3"/>
          <c:order val="3"/>
          <c:tx>
            <c:strRef>
              <c:f>Sheet10!$G$29</c:f>
              <c:strCache>
                <c:ptCount val="1"/>
                <c:pt idx="0">
                  <c:v>Dead</c:v>
                </c:pt>
              </c:strCache>
            </c:strRef>
          </c:tx>
          <c:spPr>
            <a:solidFill>
              <a:schemeClr val="tx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8F0-4031-868A-5AFD72F72796}"/>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DAE1-4A80-BEFE-B0C7A912A541}"/>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3-DAE1-4A80-BEFE-B0C7A912A541}"/>
                </c:ext>
              </c:extLst>
            </c:dLbl>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4-DAE1-4A80-BEFE-B0C7A912A5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Sheet10!$H$25:$K$25</c:f>
              <c:strCache>
                <c:ptCount val="4"/>
                <c:pt idx="0">
                  <c:v>Pre-fracture</c:v>
                </c:pt>
                <c:pt idx="1">
                  <c:v>1</c:v>
                </c:pt>
                <c:pt idx="2">
                  <c:v>4</c:v>
                </c:pt>
                <c:pt idx="3">
                  <c:v>12</c:v>
                </c:pt>
              </c:strCache>
            </c:strRef>
          </c:cat>
          <c:val>
            <c:numRef>
              <c:f>Sheet10!$H$29:$K$29</c:f>
              <c:numCache>
                <c:formatCode>General</c:formatCode>
                <c:ptCount val="4"/>
                <c:pt idx="0">
                  <c:v>0</c:v>
                </c:pt>
                <c:pt idx="1">
                  <c:v>6</c:v>
                </c:pt>
                <c:pt idx="2">
                  <c:v>12</c:v>
                </c:pt>
                <c:pt idx="3">
                  <c:v>18</c:v>
                </c:pt>
              </c:numCache>
            </c:numRef>
          </c:val>
          <c:extLst>
            <c:ext xmlns:c16="http://schemas.microsoft.com/office/drawing/2014/chart" uri="{C3380CC4-5D6E-409C-BE32-E72D297353CC}">
              <c16:uniqueId val="{00000006-D8F0-4031-868A-5AFD72F72796}"/>
            </c:ext>
          </c:extLst>
        </c:ser>
        <c:dLbls>
          <c:dLblPos val="ctr"/>
          <c:showLegendKey val="0"/>
          <c:showVal val="1"/>
          <c:showCatName val="0"/>
          <c:showSerName val="0"/>
          <c:showPercent val="0"/>
          <c:showBubbleSize val="0"/>
        </c:dLbls>
        <c:gapWidth val="150"/>
        <c:overlap val="100"/>
        <c:axId val="664669944"/>
        <c:axId val="664670336"/>
      </c:barChart>
      <c:catAx>
        <c:axId val="664669944"/>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sz="1000" b="1">
                    <a:solidFill>
                      <a:schemeClr val="tx1"/>
                    </a:solidFill>
                  </a:rPr>
                  <a:t>Time post-fracture (months)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4670336"/>
        <c:crosses val="autoZero"/>
        <c:auto val="1"/>
        <c:lblAlgn val="ctr"/>
        <c:lblOffset val="100"/>
        <c:noMultiLvlLbl val="0"/>
      </c:catAx>
      <c:valAx>
        <c:axId val="664670336"/>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sz="1000" b="1">
                    <a:solidFill>
                      <a:schemeClr val="tx1"/>
                    </a:solidFill>
                  </a:rPr>
                  <a:t>Proportion of patients </a:t>
                </a:r>
              </a:p>
              <a:p>
                <a:pPr>
                  <a:defRPr b="1">
                    <a:solidFill>
                      <a:schemeClr val="tx1"/>
                    </a:solidFill>
                  </a:defRPr>
                </a:pPr>
                <a:r>
                  <a:rPr lang="en-GB" sz="1000" b="1">
                    <a:solidFill>
                      <a:schemeClr val="tx1"/>
                    </a:solidFill>
                  </a:rPr>
                  <a:t>&gt; 80 years old (%)</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466994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000" b="1" dirty="0">
                <a:solidFill>
                  <a:schemeClr val="tx1"/>
                </a:solidFill>
              </a:rPr>
              <a:t>For</a:t>
            </a:r>
            <a:r>
              <a:rPr lang="en-GB" sz="1000" b="1" baseline="0" dirty="0">
                <a:solidFill>
                  <a:schemeClr val="tx1"/>
                </a:solidFill>
              </a:rPr>
              <a:t> patients walking with sticks </a:t>
            </a:r>
            <a:br>
              <a:rPr lang="en-GB" sz="1000" b="1" baseline="0" dirty="0">
                <a:solidFill>
                  <a:schemeClr val="tx1"/>
                </a:solidFill>
              </a:rPr>
            </a:br>
            <a:r>
              <a:rPr lang="en-GB" sz="1000" b="1" baseline="0" dirty="0">
                <a:solidFill>
                  <a:schemeClr val="tx1"/>
                </a:solidFill>
              </a:rPr>
              <a:t>pre-fracture (N = 188)</a:t>
            </a:r>
            <a:endParaRPr lang="en-GB" sz="10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84F-41E6-A6CD-454CD89596F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84F-41E6-A6CD-454CD89596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4F-41E6-A6CD-454CD89596F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84F-41E6-A6CD-454CD89596F4}"/>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bestFit"/>
              <c:showLegendKey val="0"/>
              <c:showVal val="1"/>
              <c:showCatName val="0"/>
              <c:showSerName val="0"/>
              <c:showPercent val="0"/>
              <c:showBubbleSize val="0"/>
              <c:extLst>
                <c:ext xmlns:c16="http://schemas.microsoft.com/office/drawing/2014/chart" uri="{C3380CC4-5D6E-409C-BE32-E72D297353CC}">
                  <c16:uniqueId val="{00000001-D84F-41E6-A6CD-454CD89596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Sheet5!$A$28:$A$31</c:f>
              <c:strCache>
                <c:ptCount val="4"/>
                <c:pt idx="0">
                  <c:v>Unaided</c:v>
                </c:pt>
                <c:pt idx="1">
                  <c:v>With sticks</c:v>
                </c:pt>
                <c:pt idx="2">
                  <c:v>With frame</c:v>
                </c:pt>
                <c:pt idx="3">
                  <c:v>Immobile</c:v>
                </c:pt>
              </c:strCache>
            </c:strRef>
          </c:cat>
          <c:val>
            <c:numRef>
              <c:f>Sheet5!$B$28:$B$31</c:f>
              <c:numCache>
                <c:formatCode>General</c:formatCode>
                <c:ptCount val="4"/>
                <c:pt idx="0">
                  <c:v>1</c:v>
                </c:pt>
                <c:pt idx="1">
                  <c:v>44</c:v>
                </c:pt>
                <c:pt idx="2">
                  <c:v>51</c:v>
                </c:pt>
                <c:pt idx="3">
                  <c:v>4</c:v>
                </c:pt>
              </c:numCache>
            </c:numRef>
          </c:val>
          <c:extLst>
            <c:ext xmlns:c16="http://schemas.microsoft.com/office/drawing/2014/chart" uri="{C3380CC4-5D6E-409C-BE32-E72D297353CC}">
              <c16:uniqueId val="{00000008-D84F-41E6-A6CD-454CD89596F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000" b="1" dirty="0">
                <a:solidFill>
                  <a:schemeClr val="tx1"/>
                </a:solidFill>
              </a:rPr>
              <a:t>For patients walking with a frame</a:t>
            </a:r>
            <a:r>
              <a:rPr lang="en-GB" sz="1000" b="1" baseline="0" dirty="0">
                <a:solidFill>
                  <a:schemeClr val="tx1"/>
                </a:solidFill>
              </a:rPr>
              <a:t> </a:t>
            </a:r>
            <a:br>
              <a:rPr lang="en-GB" sz="1000" b="1" baseline="0" dirty="0">
                <a:solidFill>
                  <a:schemeClr val="tx1"/>
                </a:solidFill>
              </a:rPr>
            </a:br>
            <a:r>
              <a:rPr lang="en-GB" sz="1000" b="1" baseline="0" dirty="0">
                <a:solidFill>
                  <a:schemeClr val="tx1"/>
                </a:solidFill>
              </a:rPr>
              <a:t>pre-fracture (N = 81)</a:t>
            </a:r>
            <a:endParaRPr lang="en-GB" sz="10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C6-4895-B1C3-1F1C433B72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4C6-4895-B1C3-1F1C433B72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C6-4895-B1C3-1F1C433B725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C6-4895-B1C3-1F1C433B725A}"/>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bestFit"/>
              <c:showLegendKey val="0"/>
              <c:showVal val="1"/>
              <c:showCatName val="0"/>
              <c:showSerName val="0"/>
              <c:showPercent val="0"/>
              <c:showBubbleSize val="0"/>
              <c:extLst>
                <c:ext xmlns:c16="http://schemas.microsoft.com/office/drawing/2014/chart" uri="{C3380CC4-5D6E-409C-BE32-E72D297353CC}">
                  <c16:uniqueId val="{00000001-04C6-4895-B1C3-1F1C433B725A}"/>
                </c:ext>
              </c:extLst>
            </c:dLbl>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bestFit"/>
              <c:showLegendKey val="0"/>
              <c:showVal val="1"/>
              <c:showCatName val="0"/>
              <c:showSerName val="0"/>
              <c:showPercent val="0"/>
              <c:showBubbleSize val="0"/>
              <c:extLst>
                <c:ext xmlns:c16="http://schemas.microsoft.com/office/drawing/2014/chart" uri="{C3380CC4-5D6E-409C-BE32-E72D297353CC}">
                  <c16:uniqueId val="{00000003-04C6-4895-B1C3-1F1C433B72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Sheet5!$A$34:$A$37</c:f>
              <c:strCache>
                <c:ptCount val="4"/>
                <c:pt idx="0">
                  <c:v>Unaided</c:v>
                </c:pt>
                <c:pt idx="1">
                  <c:v>With sticks</c:v>
                </c:pt>
                <c:pt idx="2">
                  <c:v>With frame</c:v>
                </c:pt>
                <c:pt idx="3">
                  <c:v>Immobile</c:v>
                </c:pt>
              </c:strCache>
            </c:strRef>
          </c:cat>
          <c:val>
            <c:numRef>
              <c:f>Sheet5!$B$34:$B$37</c:f>
              <c:numCache>
                <c:formatCode>General</c:formatCode>
                <c:ptCount val="4"/>
                <c:pt idx="0">
                  <c:v>0</c:v>
                </c:pt>
                <c:pt idx="1">
                  <c:v>1</c:v>
                </c:pt>
                <c:pt idx="2">
                  <c:v>76</c:v>
                </c:pt>
                <c:pt idx="3">
                  <c:v>23</c:v>
                </c:pt>
              </c:numCache>
            </c:numRef>
          </c:val>
          <c:extLst>
            <c:ext xmlns:c16="http://schemas.microsoft.com/office/drawing/2014/chart" uri="{C3380CC4-5D6E-409C-BE32-E72D297353CC}">
              <c16:uniqueId val="{00000008-04C6-4895-B1C3-1F1C433B725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sz="1000" b="1" dirty="0">
                <a:solidFill>
                  <a:schemeClr val="tx1"/>
                </a:solidFill>
              </a:rPr>
              <a:t>For patients</a:t>
            </a:r>
            <a:r>
              <a:rPr lang="en-GB" sz="1000" b="1" baseline="0" dirty="0">
                <a:solidFill>
                  <a:schemeClr val="tx1"/>
                </a:solidFill>
              </a:rPr>
              <a:t> w</a:t>
            </a:r>
            <a:r>
              <a:rPr lang="en-GB" sz="1000" b="1" dirty="0">
                <a:solidFill>
                  <a:schemeClr val="tx1"/>
                </a:solidFill>
              </a:rPr>
              <a:t>alking</a:t>
            </a:r>
            <a:r>
              <a:rPr lang="en-GB" sz="1000" b="1" baseline="0" dirty="0">
                <a:solidFill>
                  <a:schemeClr val="tx1"/>
                </a:solidFill>
              </a:rPr>
              <a:t> unaided </a:t>
            </a:r>
            <a:br>
              <a:rPr lang="en-GB" sz="1000" b="1" baseline="0" dirty="0">
                <a:solidFill>
                  <a:schemeClr val="tx1"/>
                </a:solidFill>
              </a:rPr>
            </a:br>
            <a:r>
              <a:rPr lang="en-GB" sz="1000" b="1" baseline="0" dirty="0">
                <a:solidFill>
                  <a:schemeClr val="tx1"/>
                </a:solidFill>
              </a:rPr>
              <a:t>pre-fracture (N = 362)</a:t>
            </a:r>
            <a:endParaRPr lang="en-GB" sz="10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92-481E-8789-384CA3A573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92-481E-8789-384CA3A573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92-481E-8789-384CA3A573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92-481E-8789-384CA3A573B5}"/>
              </c:ext>
            </c:extLst>
          </c:dPt>
          <c:dLbls>
            <c:dLbl>
              <c:idx val="0"/>
              <c:tx>
                <c:rich>
                  <a:bodyPr/>
                  <a:lstStyle/>
                  <a:p>
                    <a:r>
                      <a:rPr lang="en-US" b="0" dirty="0">
                        <a:solidFill>
                          <a:schemeClr val="bg1"/>
                        </a:solidFill>
                      </a:rPr>
                      <a:t>40</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392-481E-8789-384CA3A573B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Sheet5!$A$22:$A$25</c:f>
              <c:strCache>
                <c:ptCount val="4"/>
                <c:pt idx="0">
                  <c:v>Unaided</c:v>
                </c:pt>
                <c:pt idx="1">
                  <c:v>With sticks</c:v>
                </c:pt>
                <c:pt idx="2">
                  <c:v>With frame</c:v>
                </c:pt>
                <c:pt idx="3">
                  <c:v>Immobile</c:v>
                </c:pt>
              </c:strCache>
            </c:strRef>
          </c:cat>
          <c:val>
            <c:numRef>
              <c:f>Sheet5!$B$22:$B$25</c:f>
              <c:numCache>
                <c:formatCode>General</c:formatCode>
                <c:ptCount val="4"/>
                <c:pt idx="0">
                  <c:v>40</c:v>
                </c:pt>
                <c:pt idx="1">
                  <c:v>34</c:v>
                </c:pt>
                <c:pt idx="2">
                  <c:v>23</c:v>
                </c:pt>
                <c:pt idx="3">
                  <c:v>3</c:v>
                </c:pt>
              </c:numCache>
            </c:numRef>
          </c:val>
          <c:extLst>
            <c:ext xmlns:c16="http://schemas.microsoft.com/office/drawing/2014/chart" uri="{C3380CC4-5D6E-409C-BE32-E72D297353CC}">
              <c16:uniqueId val="{00000008-5392-481E-8789-384CA3A573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Sheet4!$A$37</c:f>
              <c:strCache>
                <c:ptCount val="1"/>
                <c:pt idx="0">
                  <c:v>Without aids</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7769-4725-9C80-1F8225FB9B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Sheet4!$B$36:$E$36</c:f>
              <c:strCache>
                <c:ptCount val="4"/>
                <c:pt idx="0">
                  <c:v>Pre-fracture</c:v>
                </c:pt>
                <c:pt idx="1">
                  <c:v>1</c:v>
                </c:pt>
                <c:pt idx="2">
                  <c:v>4</c:v>
                </c:pt>
                <c:pt idx="3">
                  <c:v>12</c:v>
                </c:pt>
              </c:strCache>
            </c:strRef>
          </c:cat>
          <c:val>
            <c:numRef>
              <c:f>Sheet4!$B$37:$E$37</c:f>
              <c:numCache>
                <c:formatCode>General</c:formatCode>
                <c:ptCount val="4"/>
                <c:pt idx="0">
                  <c:v>29</c:v>
                </c:pt>
                <c:pt idx="1">
                  <c:v>2</c:v>
                </c:pt>
                <c:pt idx="2">
                  <c:v>6</c:v>
                </c:pt>
                <c:pt idx="3">
                  <c:v>8</c:v>
                </c:pt>
              </c:numCache>
            </c:numRef>
          </c:val>
          <c:extLst>
            <c:ext xmlns:c16="http://schemas.microsoft.com/office/drawing/2014/chart" uri="{C3380CC4-5D6E-409C-BE32-E72D297353CC}">
              <c16:uniqueId val="{00000000-7769-4725-9C80-1F8225FB9BF1}"/>
            </c:ext>
          </c:extLst>
        </c:ser>
        <c:ser>
          <c:idx val="1"/>
          <c:order val="1"/>
          <c:tx>
            <c:strRef>
              <c:f>Sheet4!$A$38</c:f>
              <c:strCache>
                <c:ptCount val="1"/>
                <c:pt idx="0">
                  <c:v>With one aid</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D920-49D0-B4B2-235238915B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Sheet4!$B$36:$E$36</c:f>
              <c:strCache>
                <c:ptCount val="4"/>
                <c:pt idx="0">
                  <c:v>Pre-fracture</c:v>
                </c:pt>
                <c:pt idx="1">
                  <c:v>1</c:v>
                </c:pt>
                <c:pt idx="2">
                  <c:v>4</c:v>
                </c:pt>
                <c:pt idx="3">
                  <c:v>12</c:v>
                </c:pt>
              </c:strCache>
            </c:strRef>
          </c:cat>
          <c:val>
            <c:numRef>
              <c:f>Sheet4!$B$38:$E$38</c:f>
              <c:numCache>
                <c:formatCode>General</c:formatCode>
                <c:ptCount val="4"/>
                <c:pt idx="0">
                  <c:v>29</c:v>
                </c:pt>
                <c:pt idx="1">
                  <c:v>4</c:v>
                </c:pt>
                <c:pt idx="2">
                  <c:v>15</c:v>
                </c:pt>
                <c:pt idx="3">
                  <c:v>25</c:v>
                </c:pt>
              </c:numCache>
            </c:numRef>
          </c:val>
          <c:extLst>
            <c:ext xmlns:c16="http://schemas.microsoft.com/office/drawing/2014/chart" uri="{C3380CC4-5D6E-409C-BE32-E72D297353CC}">
              <c16:uniqueId val="{00000001-7769-4725-9C80-1F8225FB9BF1}"/>
            </c:ext>
          </c:extLst>
        </c:ser>
        <c:ser>
          <c:idx val="2"/>
          <c:order val="2"/>
          <c:tx>
            <c:strRef>
              <c:f>Sheet4!$A$39</c:f>
              <c:strCache>
                <c:ptCount val="1"/>
                <c:pt idx="0">
                  <c:v>With two aids or a frame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Sheet4!$B$36:$E$36</c:f>
              <c:strCache>
                <c:ptCount val="4"/>
                <c:pt idx="0">
                  <c:v>Pre-fracture</c:v>
                </c:pt>
                <c:pt idx="1">
                  <c:v>1</c:v>
                </c:pt>
                <c:pt idx="2">
                  <c:v>4</c:v>
                </c:pt>
                <c:pt idx="3">
                  <c:v>12</c:v>
                </c:pt>
              </c:strCache>
            </c:strRef>
          </c:cat>
          <c:val>
            <c:numRef>
              <c:f>Sheet4!$B$39:$E$39</c:f>
              <c:numCache>
                <c:formatCode>General</c:formatCode>
                <c:ptCount val="4"/>
                <c:pt idx="0">
                  <c:v>14</c:v>
                </c:pt>
                <c:pt idx="1">
                  <c:v>12</c:v>
                </c:pt>
                <c:pt idx="2">
                  <c:v>23</c:v>
                </c:pt>
                <c:pt idx="3">
                  <c:v>23</c:v>
                </c:pt>
              </c:numCache>
            </c:numRef>
          </c:val>
          <c:extLst>
            <c:ext xmlns:c16="http://schemas.microsoft.com/office/drawing/2014/chart" uri="{C3380CC4-5D6E-409C-BE32-E72D297353CC}">
              <c16:uniqueId val="{00000002-7769-4725-9C80-1F8225FB9BF1}"/>
            </c:ext>
          </c:extLst>
        </c:ser>
        <c:ser>
          <c:idx val="3"/>
          <c:order val="3"/>
          <c:tx>
            <c:strRef>
              <c:f>Sheet4!$A$40</c:f>
              <c:strCache>
                <c:ptCount val="1"/>
                <c:pt idx="0">
                  <c:v>Wheelchair/buggy/bed bound/never outside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Sheet4!$B$36:$E$36</c:f>
              <c:strCache>
                <c:ptCount val="4"/>
                <c:pt idx="0">
                  <c:v>Pre-fracture</c:v>
                </c:pt>
                <c:pt idx="1">
                  <c:v>1</c:v>
                </c:pt>
                <c:pt idx="2">
                  <c:v>4</c:v>
                </c:pt>
                <c:pt idx="3">
                  <c:v>12</c:v>
                </c:pt>
              </c:strCache>
            </c:strRef>
          </c:cat>
          <c:val>
            <c:numRef>
              <c:f>Sheet4!$B$40:$E$40</c:f>
              <c:numCache>
                <c:formatCode>General</c:formatCode>
                <c:ptCount val="4"/>
                <c:pt idx="0">
                  <c:v>28</c:v>
                </c:pt>
                <c:pt idx="1">
                  <c:v>83</c:v>
                </c:pt>
                <c:pt idx="2">
                  <c:v>56</c:v>
                </c:pt>
                <c:pt idx="3">
                  <c:v>45</c:v>
                </c:pt>
              </c:numCache>
            </c:numRef>
          </c:val>
          <c:extLst>
            <c:ext xmlns:c16="http://schemas.microsoft.com/office/drawing/2014/chart" uri="{C3380CC4-5D6E-409C-BE32-E72D297353CC}">
              <c16:uniqueId val="{00000003-7769-4725-9C80-1F8225FB9BF1}"/>
            </c:ext>
          </c:extLst>
        </c:ser>
        <c:dLbls>
          <c:dLblPos val="ctr"/>
          <c:showLegendKey val="0"/>
          <c:showVal val="1"/>
          <c:showCatName val="0"/>
          <c:showSerName val="0"/>
          <c:showPercent val="0"/>
          <c:showBubbleSize val="0"/>
        </c:dLbls>
        <c:gapWidth val="150"/>
        <c:overlap val="100"/>
        <c:axId val="665645000"/>
        <c:axId val="665645392"/>
      </c:barChart>
      <c:catAx>
        <c:axId val="66564500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b="1">
                    <a:solidFill>
                      <a:schemeClr val="tx1"/>
                    </a:solidFill>
                  </a:rPr>
                  <a:t>Time post-fracture (months)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5645392"/>
        <c:crosses val="autoZero"/>
        <c:auto val="1"/>
        <c:lblAlgn val="ctr"/>
        <c:lblOffset val="100"/>
        <c:noMultiLvlLbl val="0"/>
      </c:catAx>
      <c:valAx>
        <c:axId val="665645392"/>
        <c:scaling>
          <c:orientation val="minMax"/>
          <c:max val="100"/>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b="1">
                    <a:solidFill>
                      <a:schemeClr val="tx1"/>
                    </a:solidFill>
                  </a:rPr>
                  <a:t>Proportion</a:t>
                </a:r>
                <a:r>
                  <a:rPr lang="en-GB" b="1" baseline="0">
                    <a:solidFill>
                      <a:schemeClr val="tx1"/>
                    </a:solidFill>
                  </a:rPr>
                  <a:t> of patients</a:t>
                </a:r>
              </a:p>
              <a:p>
                <a:pPr>
                  <a:defRPr b="1">
                    <a:solidFill>
                      <a:schemeClr val="tx1"/>
                    </a:solidFill>
                  </a:defRPr>
                </a:pPr>
                <a:r>
                  <a:rPr lang="en-GB" b="1" baseline="0">
                    <a:solidFill>
                      <a:schemeClr val="tx1"/>
                    </a:solidFill>
                  </a:rPr>
                  <a:t>&gt; 80 years old (%)</a:t>
                </a:r>
                <a:endParaRPr lang="en-GB" b="1">
                  <a:solidFill>
                    <a:schemeClr val="tx1"/>
                  </a:solidFill>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564500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36128364389233"/>
          <c:y val="6.0257073844030368E-2"/>
          <c:w val="0.75419772256728779"/>
          <c:h val="0.69755477915803998"/>
        </c:manualLayout>
      </c:layout>
      <c:barChart>
        <c:barDir val="col"/>
        <c:grouping val="stacked"/>
        <c:varyColors val="0"/>
        <c:ser>
          <c:idx val="0"/>
          <c:order val="0"/>
          <c:tx>
            <c:strRef>
              <c:f>Sheet4!$A$19</c:f>
              <c:strCache>
                <c:ptCount val="1"/>
                <c:pt idx="0">
                  <c:v>Without aids</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015C-45F0-AE35-0A9183B4BA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Sheet4!$B$18:$E$18</c:f>
              <c:strCache>
                <c:ptCount val="4"/>
                <c:pt idx="0">
                  <c:v>Pre-fracture</c:v>
                </c:pt>
                <c:pt idx="1">
                  <c:v>1</c:v>
                </c:pt>
                <c:pt idx="2">
                  <c:v>4</c:v>
                </c:pt>
                <c:pt idx="3">
                  <c:v>12</c:v>
                </c:pt>
              </c:strCache>
            </c:strRef>
          </c:cat>
          <c:val>
            <c:numRef>
              <c:f>Sheet4!$B$19:$E$19</c:f>
              <c:numCache>
                <c:formatCode>General</c:formatCode>
                <c:ptCount val="4"/>
                <c:pt idx="0">
                  <c:v>51</c:v>
                </c:pt>
                <c:pt idx="1">
                  <c:v>1</c:v>
                </c:pt>
                <c:pt idx="2">
                  <c:v>18</c:v>
                </c:pt>
                <c:pt idx="3">
                  <c:v>26</c:v>
                </c:pt>
              </c:numCache>
            </c:numRef>
          </c:val>
          <c:extLst>
            <c:ext xmlns:c16="http://schemas.microsoft.com/office/drawing/2014/chart" uri="{C3380CC4-5D6E-409C-BE32-E72D297353CC}">
              <c16:uniqueId val="{00000000-015C-45F0-AE35-0A9183B4BADC}"/>
            </c:ext>
          </c:extLst>
        </c:ser>
        <c:ser>
          <c:idx val="1"/>
          <c:order val="1"/>
          <c:tx>
            <c:strRef>
              <c:f>Sheet4!$A$20</c:f>
              <c:strCache>
                <c:ptCount val="1"/>
                <c:pt idx="0">
                  <c:v>With one aid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Sheet4!$B$18:$E$18</c:f>
              <c:strCache>
                <c:ptCount val="4"/>
                <c:pt idx="0">
                  <c:v>Pre-fracture</c:v>
                </c:pt>
                <c:pt idx="1">
                  <c:v>1</c:v>
                </c:pt>
                <c:pt idx="2">
                  <c:v>4</c:v>
                </c:pt>
                <c:pt idx="3">
                  <c:v>12</c:v>
                </c:pt>
              </c:strCache>
            </c:strRef>
          </c:cat>
          <c:val>
            <c:numRef>
              <c:f>Sheet4!$B$20:$E$20</c:f>
              <c:numCache>
                <c:formatCode>General</c:formatCode>
                <c:ptCount val="4"/>
                <c:pt idx="0">
                  <c:v>21</c:v>
                </c:pt>
                <c:pt idx="1">
                  <c:v>11</c:v>
                </c:pt>
                <c:pt idx="2">
                  <c:v>31</c:v>
                </c:pt>
                <c:pt idx="3">
                  <c:v>28</c:v>
                </c:pt>
              </c:numCache>
            </c:numRef>
          </c:val>
          <c:extLst>
            <c:ext xmlns:c16="http://schemas.microsoft.com/office/drawing/2014/chart" uri="{C3380CC4-5D6E-409C-BE32-E72D297353CC}">
              <c16:uniqueId val="{00000001-015C-45F0-AE35-0A9183B4BADC}"/>
            </c:ext>
          </c:extLst>
        </c:ser>
        <c:ser>
          <c:idx val="2"/>
          <c:order val="2"/>
          <c:tx>
            <c:strRef>
              <c:f>Sheet4!$A$21</c:f>
              <c:strCache>
                <c:ptCount val="1"/>
                <c:pt idx="0">
                  <c:v>With two aids or a frame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Sheet4!$B$18:$E$18</c:f>
              <c:strCache>
                <c:ptCount val="4"/>
                <c:pt idx="0">
                  <c:v>Pre-fracture</c:v>
                </c:pt>
                <c:pt idx="1">
                  <c:v>1</c:v>
                </c:pt>
                <c:pt idx="2">
                  <c:v>4</c:v>
                </c:pt>
                <c:pt idx="3">
                  <c:v>12</c:v>
                </c:pt>
              </c:strCache>
            </c:strRef>
          </c:cat>
          <c:val>
            <c:numRef>
              <c:f>Sheet4!$B$21:$E$21</c:f>
              <c:numCache>
                <c:formatCode>General</c:formatCode>
                <c:ptCount val="4"/>
                <c:pt idx="0">
                  <c:v>10</c:v>
                </c:pt>
                <c:pt idx="1">
                  <c:v>20</c:v>
                </c:pt>
                <c:pt idx="2">
                  <c:v>25</c:v>
                </c:pt>
                <c:pt idx="3">
                  <c:v>18</c:v>
                </c:pt>
              </c:numCache>
            </c:numRef>
          </c:val>
          <c:extLst>
            <c:ext xmlns:c16="http://schemas.microsoft.com/office/drawing/2014/chart" uri="{C3380CC4-5D6E-409C-BE32-E72D297353CC}">
              <c16:uniqueId val="{00000002-015C-45F0-AE35-0A9183B4BADC}"/>
            </c:ext>
          </c:extLst>
        </c:ser>
        <c:ser>
          <c:idx val="3"/>
          <c:order val="3"/>
          <c:tx>
            <c:strRef>
              <c:f>Sheet4!$A$22</c:f>
              <c:strCache>
                <c:ptCount val="1"/>
                <c:pt idx="0">
                  <c:v>Wheelchair/buggy/bed bound/never outside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Sheet4!$B$18:$E$18</c:f>
              <c:strCache>
                <c:ptCount val="4"/>
                <c:pt idx="0">
                  <c:v>Pre-fracture</c:v>
                </c:pt>
                <c:pt idx="1">
                  <c:v>1</c:v>
                </c:pt>
                <c:pt idx="2">
                  <c:v>4</c:v>
                </c:pt>
                <c:pt idx="3">
                  <c:v>12</c:v>
                </c:pt>
              </c:strCache>
            </c:strRef>
          </c:cat>
          <c:val>
            <c:numRef>
              <c:f>Sheet4!$B$22:$E$22</c:f>
              <c:numCache>
                <c:formatCode>General</c:formatCode>
                <c:ptCount val="4"/>
                <c:pt idx="0">
                  <c:v>18</c:v>
                </c:pt>
                <c:pt idx="1">
                  <c:v>68</c:v>
                </c:pt>
                <c:pt idx="2">
                  <c:v>26</c:v>
                </c:pt>
                <c:pt idx="3">
                  <c:v>29</c:v>
                </c:pt>
              </c:numCache>
            </c:numRef>
          </c:val>
          <c:extLst>
            <c:ext xmlns:c16="http://schemas.microsoft.com/office/drawing/2014/chart" uri="{C3380CC4-5D6E-409C-BE32-E72D297353CC}">
              <c16:uniqueId val="{00000003-015C-45F0-AE35-0A9183B4BADC}"/>
            </c:ext>
          </c:extLst>
        </c:ser>
        <c:dLbls>
          <c:dLblPos val="ctr"/>
          <c:showLegendKey val="0"/>
          <c:showVal val="1"/>
          <c:showCatName val="0"/>
          <c:showSerName val="0"/>
          <c:showPercent val="0"/>
          <c:showBubbleSize val="0"/>
        </c:dLbls>
        <c:gapWidth val="150"/>
        <c:overlap val="100"/>
        <c:axId val="665646176"/>
        <c:axId val="665768496"/>
      </c:barChart>
      <c:catAx>
        <c:axId val="665646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rPr>
                  <a:t>Time post-fracture (months)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5768496"/>
        <c:crosses val="autoZero"/>
        <c:auto val="1"/>
        <c:lblAlgn val="ctr"/>
        <c:lblOffset val="100"/>
        <c:noMultiLvlLbl val="0"/>
      </c:catAx>
      <c:valAx>
        <c:axId val="665768496"/>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1" dirty="0">
                    <a:solidFill>
                      <a:schemeClr val="tx1"/>
                    </a:solidFill>
                    <a:latin typeface="+mn-lt"/>
                  </a:rPr>
                  <a:t>Proportion of patients </a:t>
                </a:r>
              </a:p>
              <a:p>
                <a:pPr>
                  <a:defRPr/>
                </a:pPr>
                <a:r>
                  <a:rPr lang="en-GB" b="1" dirty="0">
                    <a:solidFill>
                      <a:schemeClr val="tx1"/>
                    </a:solidFill>
                    <a:latin typeface="+mn-lt"/>
                  </a:rPr>
                  <a:t>≤ 80 years old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66564617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5275599183866"/>
          <c:y val="5.9752103620498438E-2"/>
          <c:w val="0.42115258141017498"/>
          <c:h val="0.75930273175154517"/>
        </c:manualLayout>
      </c:layout>
      <c:barChart>
        <c:barDir val="col"/>
        <c:grouping val="clustered"/>
        <c:varyColors val="0"/>
        <c:ser>
          <c:idx val="0"/>
          <c:order val="0"/>
          <c:tx>
            <c:strRef>
              <c:f>Sheet7!$A$16</c:f>
              <c:strCache>
                <c:ptCount val="1"/>
                <c:pt idx="0">
                  <c:v>Mobile without aid (Vochteloo et al. 2013)</c:v>
                </c:pt>
              </c:strCache>
            </c:strRef>
          </c:tx>
          <c:spPr>
            <a:solidFill>
              <a:schemeClr val="accent1"/>
            </a:solidFill>
            <a:ln>
              <a:noFill/>
            </a:ln>
            <a:effectLst/>
          </c:spPr>
          <c:invertIfNegative val="0"/>
          <c:cat>
            <c:strRef>
              <c:f>Sheet7!$B$15:$D$15</c:f>
              <c:strCache>
                <c:ptCount val="3"/>
                <c:pt idx="0">
                  <c:v>&lt; 6 </c:v>
                </c:pt>
                <c:pt idx="1">
                  <c:v>6–12</c:v>
                </c:pt>
                <c:pt idx="2">
                  <c:v>&gt; 12</c:v>
                </c:pt>
              </c:strCache>
            </c:strRef>
          </c:cat>
          <c:val>
            <c:numRef>
              <c:f>Sheet7!$B$16:$D$16</c:f>
              <c:numCache>
                <c:formatCode>General</c:formatCode>
                <c:ptCount val="3"/>
                <c:pt idx="0">
                  <c:v>27</c:v>
                </c:pt>
                <c:pt idx="1">
                  <c:v>40</c:v>
                </c:pt>
              </c:numCache>
            </c:numRef>
          </c:val>
          <c:extLst>
            <c:ext xmlns:c16="http://schemas.microsoft.com/office/drawing/2014/chart" uri="{C3380CC4-5D6E-409C-BE32-E72D297353CC}">
              <c16:uniqueId val="{00000000-40A3-4335-BE9F-8CB78550B654}"/>
            </c:ext>
          </c:extLst>
        </c:ser>
        <c:ser>
          <c:idx val="1"/>
          <c:order val="1"/>
          <c:tx>
            <c:strRef>
              <c:f>Sheet7!$A$17</c:f>
              <c:strCache>
                <c:ptCount val="1"/>
                <c:pt idx="0">
                  <c:v>Mobile with aid (Vochteloo et al. 2013)</c:v>
                </c:pt>
              </c:strCache>
            </c:strRef>
          </c:tx>
          <c:spPr>
            <a:solidFill>
              <a:schemeClr val="accent2"/>
            </a:solidFill>
            <a:ln>
              <a:noFill/>
            </a:ln>
            <a:effectLst/>
          </c:spPr>
          <c:invertIfNegative val="0"/>
          <c:cat>
            <c:strRef>
              <c:f>Sheet7!$B$15:$D$15</c:f>
              <c:strCache>
                <c:ptCount val="3"/>
                <c:pt idx="0">
                  <c:v>&lt; 6 </c:v>
                </c:pt>
                <c:pt idx="1">
                  <c:v>6–12</c:v>
                </c:pt>
                <c:pt idx="2">
                  <c:v>&gt; 12</c:v>
                </c:pt>
              </c:strCache>
            </c:strRef>
          </c:cat>
          <c:val>
            <c:numRef>
              <c:f>Sheet7!$B$17:$D$17</c:f>
              <c:numCache>
                <c:formatCode>0</c:formatCode>
                <c:ptCount val="3"/>
                <c:pt idx="0" formatCode="General">
                  <c:v>58</c:v>
                </c:pt>
                <c:pt idx="1">
                  <c:v>58</c:v>
                </c:pt>
              </c:numCache>
            </c:numRef>
          </c:val>
          <c:extLst>
            <c:ext xmlns:c16="http://schemas.microsoft.com/office/drawing/2014/chart" uri="{C3380CC4-5D6E-409C-BE32-E72D297353CC}">
              <c16:uniqueId val="{00000001-40A3-4335-BE9F-8CB78550B654}"/>
            </c:ext>
          </c:extLst>
        </c:ser>
        <c:ser>
          <c:idx val="2"/>
          <c:order val="2"/>
          <c:tx>
            <c:strRef>
              <c:f>Sheet7!$A$18</c:f>
              <c:strCache>
                <c:ptCount val="1"/>
                <c:pt idx="0">
                  <c:v>Walking unaided and unaccompanied (Holt et al. 2008)</c:v>
                </c:pt>
              </c:strCache>
            </c:strRef>
          </c:tx>
          <c:spPr>
            <a:solidFill>
              <a:schemeClr val="accent3"/>
            </a:solidFill>
            <a:ln>
              <a:noFill/>
            </a:ln>
            <a:effectLst/>
          </c:spPr>
          <c:invertIfNegative val="0"/>
          <c:cat>
            <c:strRef>
              <c:f>Sheet7!$B$15:$D$15</c:f>
              <c:strCache>
                <c:ptCount val="3"/>
                <c:pt idx="0">
                  <c:v>&lt; 6 </c:v>
                </c:pt>
                <c:pt idx="1">
                  <c:v>6–12</c:v>
                </c:pt>
                <c:pt idx="2">
                  <c:v>&gt; 12</c:v>
                </c:pt>
              </c:strCache>
            </c:strRef>
          </c:cat>
          <c:val>
            <c:numRef>
              <c:f>Sheet7!$B$18:$D$18</c:f>
              <c:numCache>
                <c:formatCode>General</c:formatCode>
                <c:ptCount val="3"/>
                <c:pt idx="0">
                  <c:v>22</c:v>
                </c:pt>
              </c:numCache>
            </c:numRef>
          </c:val>
          <c:extLst>
            <c:ext xmlns:c16="http://schemas.microsoft.com/office/drawing/2014/chart" uri="{C3380CC4-5D6E-409C-BE32-E72D297353CC}">
              <c16:uniqueId val="{00000002-40A3-4335-BE9F-8CB78550B654}"/>
            </c:ext>
          </c:extLst>
        </c:ser>
        <c:ser>
          <c:idx val="3"/>
          <c:order val="3"/>
          <c:tx>
            <c:strRef>
              <c:f>Sheet7!$A$19</c:f>
              <c:strCache>
                <c:ptCount val="1"/>
                <c:pt idx="0">
                  <c:v>Walking independence (Osnes et al. 2004)</c:v>
                </c:pt>
              </c:strCache>
            </c:strRef>
          </c:tx>
          <c:spPr>
            <a:solidFill>
              <a:schemeClr val="accent4"/>
            </a:solidFill>
            <a:ln>
              <a:noFill/>
            </a:ln>
            <a:effectLst/>
          </c:spPr>
          <c:invertIfNegative val="0"/>
          <c:cat>
            <c:strRef>
              <c:f>Sheet7!$B$15:$D$15</c:f>
              <c:strCache>
                <c:ptCount val="3"/>
                <c:pt idx="0">
                  <c:v>&lt; 6 </c:v>
                </c:pt>
                <c:pt idx="1">
                  <c:v>6–12</c:v>
                </c:pt>
                <c:pt idx="2">
                  <c:v>&gt; 12</c:v>
                </c:pt>
              </c:strCache>
            </c:strRef>
          </c:cat>
          <c:val>
            <c:numRef>
              <c:f>Sheet7!$B$19:$D$19</c:f>
              <c:numCache>
                <c:formatCode>General</c:formatCode>
                <c:ptCount val="3"/>
                <c:pt idx="1">
                  <c:v>44</c:v>
                </c:pt>
              </c:numCache>
            </c:numRef>
          </c:val>
          <c:extLst>
            <c:ext xmlns:c16="http://schemas.microsoft.com/office/drawing/2014/chart" uri="{C3380CC4-5D6E-409C-BE32-E72D297353CC}">
              <c16:uniqueId val="{00000003-40A3-4335-BE9F-8CB78550B654}"/>
            </c:ext>
          </c:extLst>
        </c:ser>
        <c:ser>
          <c:idx val="4"/>
          <c:order val="4"/>
          <c:tx>
            <c:strRef>
              <c:f>Sheet7!$A$20</c:f>
              <c:strCache>
                <c:ptCount val="1"/>
                <c:pt idx="0">
                  <c:v>Retain community mobility (Norton et al. 2000)</c:v>
                </c:pt>
              </c:strCache>
            </c:strRef>
          </c:tx>
          <c:spPr>
            <a:solidFill>
              <a:schemeClr val="accent5"/>
            </a:solidFill>
            <a:ln>
              <a:noFill/>
            </a:ln>
            <a:effectLst/>
          </c:spPr>
          <c:invertIfNegative val="0"/>
          <c:cat>
            <c:strRef>
              <c:f>Sheet7!$B$15:$D$15</c:f>
              <c:strCache>
                <c:ptCount val="3"/>
                <c:pt idx="0">
                  <c:v>&lt; 6 </c:v>
                </c:pt>
                <c:pt idx="1">
                  <c:v>6–12</c:v>
                </c:pt>
                <c:pt idx="2">
                  <c:v>&gt; 12</c:v>
                </c:pt>
              </c:strCache>
            </c:strRef>
          </c:cat>
          <c:val>
            <c:numRef>
              <c:f>Sheet7!$B$20:$D$20</c:f>
              <c:numCache>
                <c:formatCode>General</c:formatCode>
                <c:ptCount val="3"/>
                <c:pt idx="2">
                  <c:v>54</c:v>
                </c:pt>
              </c:numCache>
            </c:numRef>
          </c:val>
          <c:extLst>
            <c:ext xmlns:c16="http://schemas.microsoft.com/office/drawing/2014/chart" uri="{C3380CC4-5D6E-409C-BE32-E72D297353CC}">
              <c16:uniqueId val="{00000004-40A3-4335-BE9F-8CB78550B654}"/>
            </c:ext>
          </c:extLst>
        </c:ser>
        <c:ser>
          <c:idx val="5"/>
          <c:order val="5"/>
          <c:tx>
            <c:strRef>
              <c:f>Sheet7!$A$21</c:f>
              <c:strCache>
                <c:ptCount val="1"/>
                <c:pt idx="0">
                  <c:v>Ambulation independence (Shah et al. 2001)</c:v>
                </c:pt>
              </c:strCache>
            </c:strRef>
          </c:tx>
          <c:spPr>
            <a:solidFill>
              <a:schemeClr val="accent6"/>
            </a:solidFill>
            <a:ln>
              <a:noFill/>
            </a:ln>
            <a:effectLst/>
          </c:spPr>
          <c:invertIfNegative val="0"/>
          <c:cat>
            <c:strRef>
              <c:f>Sheet7!$B$15:$D$15</c:f>
              <c:strCache>
                <c:ptCount val="3"/>
                <c:pt idx="0">
                  <c:v>&lt; 6 </c:v>
                </c:pt>
                <c:pt idx="1">
                  <c:v>6–12</c:v>
                </c:pt>
                <c:pt idx="2">
                  <c:v>&gt; 12</c:v>
                </c:pt>
              </c:strCache>
            </c:strRef>
          </c:cat>
          <c:val>
            <c:numRef>
              <c:f>Sheet7!$B$21:$D$21</c:f>
              <c:numCache>
                <c:formatCode>General</c:formatCode>
                <c:ptCount val="3"/>
                <c:pt idx="1">
                  <c:v>44</c:v>
                </c:pt>
              </c:numCache>
            </c:numRef>
          </c:val>
          <c:extLst>
            <c:ext xmlns:c16="http://schemas.microsoft.com/office/drawing/2014/chart" uri="{C3380CC4-5D6E-409C-BE32-E72D297353CC}">
              <c16:uniqueId val="{00000005-40A3-4335-BE9F-8CB78550B654}"/>
            </c:ext>
          </c:extLst>
        </c:ser>
        <c:ser>
          <c:idx val="6"/>
          <c:order val="6"/>
          <c:tx>
            <c:strRef>
              <c:f>Sheet7!$A$22</c:f>
              <c:strCache>
                <c:ptCount val="1"/>
                <c:pt idx="0">
                  <c:v>Level of ambulation (Crotty et al. 2000)</c:v>
                </c:pt>
              </c:strCache>
            </c:strRef>
          </c:tx>
          <c:spPr>
            <a:solidFill>
              <a:schemeClr val="accent1">
                <a:lumMod val="60000"/>
              </a:schemeClr>
            </a:solidFill>
            <a:ln>
              <a:noFill/>
            </a:ln>
            <a:effectLst/>
          </c:spPr>
          <c:invertIfNegative val="0"/>
          <c:cat>
            <c:strRef>
              <c:f>Sheet7!$B$15:$D$15</c:f>
              <c:strCache>
                <c:ptCount val="3"/>
                <c:pt idx="0">
                  <c:v>&lt; 6 </c:v>
                </c:pt>
                <c:pt idx="1">
                  <c:v>6–12</c:v>
                </c:pt>
                <c:pt idx="2">
                  <c:v>&gt; 12</c:v>
                </c:pt>
              </c:strCache>
            </c:strRef>
          </c:cat>
          <c:val>
            <c:numRef>
              <c:f>Sheet7!$B$22:$D$22</c:f>
              <c:numCache>
                <c:formatCode>General</c:formatCode>
                <c:ptCount val="3"/>
                <c:pt idx="0">
                  <c:v>69</c:v>
                </c:pt>
              </c:numCache>
            </c:numRef>
          </c:val>
          <c:extLst>
            <c:ext xmlns:c16="http://schemas.microsoft.com/office/drawing/2014/chart" uri="{C3380CC4-5D6E-409C-BE32-E72D297353CC}">
              <c16:uniqueId val="{00000006-40A3-4335-BE9F-8CB78550B654}"/>
            </c:ext>
          </c:extLst>
        </c:ser>
        <c:ser>
          <c:idx val="7"/>
          <c:order val="7"/>
          <c:tx>
            <c:strRef>
              <c:f>Sheet7!$A$23</c:f>
              <c:strCache>
                <c:ptCount val="1"/>
                <c:pt idx="0">
                  <c:v>Level of ambulation (Crotty et al. 2000)</c:v>
                </c:pt>
              </c:strCache>
            </c:strRef>
          </c:tx>
          <c:spPr>
            <a:solidFill>
              <a:schemeClr val="accent2">
                <a:lumMod val="60000"/>
              </a:schemeClr>
            </a:solidFill>
            <a:ln>
              <a:noFill/>
            </a:ln>
            <a:effectLst/>
          </c:spPr>
          <c:invertIfNegative val="0"/>
          <c:cat>
            <c:strRef>
              <c:f>Sheet7!$B$15:$D$15</c:f>
              <c:strCache>
                <c:ptCount val="3"/>
                <c:pt idx="0">
                  <c:v>&lt; 6 </c:v>
                </c:pt>
                <c:pt idx="1">
                  <c:v>6–12</c:v>
                </c:pt>
                <c:pt idx="2">
                  <c:v>&gt; 12</c:v>
                </c:pt>
              </c:strCache>
            </c:strRef>
          </c:cat>
          <c:val>
            <c:numRef>
              <c:f>Sheet7!$B$23:$D$23</c:f>
              <c:numCache>
                <c:formatCode>General</c:formatCode>
                <c:ptCount val="3"/>
                <c:pt idx="0">
                  <c:v>58</c:v>
                </c:pt>
              </c:numCache>
            </c:numRef>
          </c:val>
          <c:extLst>
            <c:ext xmlns:c16="http://schemas.microsoft.com/office/drawing/2014/chart" uri="{C3380CC4-5D6E-409C-BE32-E72D297353CC}">
              <c16:uniqueId val="{00000007-40A3-4335-BE9F-8CB78550B654}"/>
            </c:ext>
          </c:extLst>
        </c:ser>
        <c:dLbls>
          <c:showLegendKey val="0"/>
          <c:showVal val="0"/>
          <c:showCatName val="0"/>
          <c:showSerName val="0"/>
          <c:showPercent val="0"/>
          <c:showBubbleSize val="0"/>
        </c:dLbls>
        <c:gapWidth val="219"/>
        <c:overlap val="-27"/>
        <c:axId val="665769672"/>
        <c:axId val="665770064"/>
      </c:barChart>
      <c:catAx>
        <c:axId val="665769672"/>
        <c:scaling>
          <c:orientation val="minMax"/>
        </c:scaling>
        <c:delete val="0"/>
        <c:axPos val="b"/>
        <c:title>
          <c:tx>
            <c:rich>
              <a:bodyPr rot="0" vert="horz"/>
              <a:lstStyle/>
              <a:p>
                <a:pPr>
                  <a:defRPr/>
                </a:pPr>
                <a:r>
                  <a:rPr lang="en-GB"/>
                  <a:t>Time post-fracture (months)</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65000"/>
                <a:lumOff val="35000"/>
              </a:schemeClr>
            </a:solidFill>
            <a:round/>
          </a:ln>
          <a:effectLst/>
        </c:spPr>
        <c:txPr>
          <a:bodyPr rot="-60000000" vert="horz"/>
          <a:lstStyle/>
          <a:p>
            <a:pPr>
              <a:defRPr/>
            </a:pPr>
            <a:endParaRPr lang="de-DE"/>
          </a:p>
        </c:txPr>
        <c:crossAx val="665770064"/>
        <c:crosses val="autoZero"/>
        <c:auto val="1"/>
        <c:lblAlgn val="ctr"/>
        <c:lblOffset val="100"/>
        <c:noMultiLvlLbl val="0"/>
      </c:catAx>
      <c:valAx>
        <c:axId val="665770064"/>
        <c:scaling>
          <c:orientation val="minMax"/>
          <c:max val="100"/>
        </c:scaling>
        <c:delete val="0"/>
        <c:axPos val="l"/>
        <c:title>
          <c:tx>
            <c:rich>
              <a:bodyPr rot="-5400000" vert="horz"/>
              <a:lstStyle/>
              <a:p>
                <a:pPr>
                  <a:defRPr/>
                </a:pPr>
                <a:r>
                  <a:rPr lang="en-GB" dirty="0"/>
                  <a:t>Proportion of patients who </a:t>
                </a:r>
              </a:p>
              <a:p>
                <a:pPr>
                  <a:defRPr/>
                </a:pPr>
                <a:r>
                  <a:rPr lang="en-GB" dirty="0"/>
                  <a:t>recover pre-fracture mobility (%)</a:t>
                </a:r>
              </a:p>
            </c:rich>
          </c:tx>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de-DE"/>
          </a:p>
        </c:txPr>
        <c:crossAx val="665769672"/>
        <c:crosses val="autoZero"/>
        <c:crossBetween val="between"/>
        <c:majorUnit val="20"/>
      </c:valAx>
      <c:spPr>
        <a:noFill/>
        <a:ln>
          <a:noFill/>
        </a:ln>
        <a:effectLst/>
      </c:spPr>
    </c:plotArea>
    <c:legend>
      <c:legendPos val="r"/>
      <c:layout>
        <c:manualLayout>
          <c:xMode val="edge"/>
          <c:yMode val="edge"/>
          <c:x val="0.54424085536094768"/>
          <c:y val="0.11804184187035632"/>
          <c:w val="0.44479563485411988"/>
          <c:h val="0.7639158885420102"/>
        </c:manualLayout>
      </c:layout>
      <c:overlay val="0"/>
      <c:txPr>
        <a:bodyPr/>
        <a:lstStyle/>
        <a:p>
          <a:pPr>
            <a:defRPr sz="900"/>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A170CA-3D90-4F20-B247-70A258951B4B}" type="datetimeFigureOut">
              <a:rPr lang="en-US" smtClean="0"/>
              <a:t>4/1/2021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CA4D1C-86BE-4EB4-8359-C7DD4C4BF714}" type="slidenum">
              <a:rPr lang="en-US" smtClean="0"/>
              <a:t>‹#›</a:t>
            </a:fld>
            <a:endParaRPr lang="en-US"/>
          </a:p>
        </p:txBody>
      </p:sp>
    </p:spTree>
    <p:extLst>
      <p:ext uri="{BB962C8B-B14F-4D97-AF65-F5344CB8AC3E}">
        <p14:creationId xmlns:p14="http://schemas.microsoft.com/office/powerpoint/2010/main" val="705532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E24B2-5A0C-4E80-871D-9F50E049FB47}" type="datetimeFigureOut">
              <a:rPr lang="en-GB" smtClean="0"/>
              <a:t>01/04/2021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2F938-BC9D-436D-93A2-2B20266269A2}" type="slidenum">
              <a:rPr lang="en-GB" smtClean="0"/>
              <a:t>‹#›</a:t>
            </a:fld>
            <a:endParaRPr lang="en-GB"/>
          </a:p>
        </p:txBody>
      </p:sp>
    </p:spTree>
    <p:extLst>
      <p:ext uri="{BB962C8B-B14F-4D97-AF65-F5344CB8AC3E}">
        <p14:creationId xmlns:p14="http://schemas.microsoft.com/office/powerpoint/2010/main" val="390915689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57188" indent="-179388"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34988"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714375" indent="-179388"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F8964D-6519-4984-A13D-5593D7142954}" type="slidenum">
              <a:rPr lang="en-GB" smtClean="0"/>
              <a:t>1</a:t>
            </a:fld>
            <a:endParaRPr lang="en-GB"/>
          </a:p>
        </p:txBody>
      </p:sp>
    </p:spTree>
    <p:extLst>
      <p:ext uri="{BB962C8B-B14F-4D97-AF65-F5344CB8AC3E}">
        <p14:creationId xmlns:p14="http://schemas.microsoft.com/office/powerpoint/2010/main" val="3468585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sz="1200" b="1" dirty="0"/>
              <a:t>Griffin XL </a:t>
            </a:r>
            <a:r>
              <a:rPr lang="en-GB" sz="1200" b="1" i="1" dirty="0"/>
              <a:t>et al. </a:t>
            </a:r>
            <a:r>
              <a:rPr lang="en-GB" sz="1200" b="1" dirty="0"/>
              <a:t>(2015)</a:t>
            </a:r>
            <a:r>
              <a:rPr lang="en-GB" sz="1200" b="1" baseline="30000" dirty="0"/>
              <a:t>1</a:t>
            </a:r>
            <a:endParaRPr lang="en-GB" sz="1200" b="1" dirty="0"/>
          </a:p>
          <a:p>
            <a:pPr lvl="0"/>
            <a:r>
              <a:rPr lang="en-GB" sz="1200" b="1" dirty="0"/>
              <a:t>Type of study.</a:t>
            </a:r>
            <a:r>
              <a:rPr lang="en-GB" sz="1200" b="1" baseline="30000" dirty="0"/>
              <a:t>1</a:t>
            </a:r>
            <a:r>
              <a:rPr lang="en-GB" sz="1200" b="1" dirty="0"/>
              <a:t> </a:t>
            </a:r>
            <a:r>
              <a:rPr lang="en-GB" sz="1200" b="0" dirty="0"/>
              <a:t>N</a:t>
            </a:r>
            <a:r>
              <a:rPr lang="en-GB" sz="1200" dirty="0"/>
              <a:t>on-comparator prospective cohort study (baseline was assessed retrospectively via the patient or a proxy).</a:t>
            </a:r>
          </a:p>
          <a:p>
            <a:pPr lvl="0"/>
            <a:r>
              <a:rPr lang="en-GB" sz="1200" b="1" dirty="0"/>
              <a:t>Enrolment period. </a:t>
            </a:r>
            <a:r>
              <a:rPr lang="en-GB" sz="1200" dirty="0"/>
              <a:t>January 2012–March 2014.</a:t>
            </a:r>
          </a:p>
          <a:p>
            <a:pPr lvl="0"/>
            <a:r>
              <a:rPr lang="en-GB" sz="1200" b="1" dirty="0"/>
              <a:t>Location. </a:t>
            </a:r>
            <a:r>
              <a:rPr lang="en-GB" sz="1200" b="0" dirty="0"/>
              <a:t>A </a:t>
            </a:r>
            <a:r>
              <a:rPr lang="en-GB" sz="1200" dirty="0"/>
              <a:t>single United Kingdom trauma centre (University Hospitals Coventry and Warwickshire NHS Trust).</a:t>
            </a:r>
          </a:p>
          <a:p>
            <a:pPr lvl="0"/>
            <a:r>
              <a:rPr lang="en-GB" sz="1200" b="1" dirty="0"/>
              <a:t>Cases. </a:t>
            </a:r>
            <a:r>
              <a:rPr lang="en-GB" sz="1200" dirty="0"/>
              <a:t>741 hip fracture cases (all apart from five patients were managed surgically).</a:t>
            </a:r>
          </a:p>
          <a:p>
            <a:pPr lvl="0"/>
            <a:r>
              <a:rPr lang="en-GB" sz="1200" b="1" dirty="0"/>
              <a:t>Age of cases. </a:t>
            </a:r>
            <a:r>
              <a:rPr lang="en-GB" sz="1200" dirty="0"/>
              <a:t>≥ 60 years (mean: 83.1 years [SD: 8.7]).</a:t>
            </a:r>
          </a:p>
          <a:p>
            <a:pPr lvl="0"/>
            <a:r>
              <a:rPr lang="en-GB" sz="1200" b="1" dirty="0"/>
              <a:t>Sex of cases. </a:t>
            </a:r>
            <a:r>
              <a:rPr lang="en-GB" sz="1200" dirty="0"/>
              <a:t>67.9% female.</a:t>
            </a:r>
          </a:p>
          <a:p>
            <a:pPr lvl="0"/>
            <a:r>
              <a:rPr lang="en-GB" sz="1200" b="1" dirty="0"/>
              <a:t>Follow-up. </a:t>
            </a:r>
            <a:r>
              <a:rPr lang="en-GB" sz="1200" b="0" dirty="0"/>
              <a:t>1 </a:t>
            </a:r>
            <a:r>
              <a:rPr lang="en-GB" sz="1200" dirty="0"/>
              <a:t>year, where possible (data were available for 403 patients at 1 year, including 118 deaths).</a:t>
            </a:r>
          </a:p>
          <a:p>
            <a:pPr lvl="0"/>
            <a:r>
              <a:rPr lang="en-GB" sz="1200" b="1" dirty="0"/>
              <a:t>Primary outcome. </a:t>
            </a:r>
            <a:r>
              <a:rPr lang="en-GB" sz="1200" b="0" dirty="0"/>
              <a:t>5-dimension</a:t>
            </a:r>
            <a:r>
              <a:rPr lang="en-GB" sz="1200" b="1" baseline="0" dirty="0"/>
              <a:t> </a:t>
            </a:r>
            <a:r>
              <a:rPr lang="en-GB" sz="1200" dirty="0" err="1"/>
              <a:t>EuroQol</a:t>
            </a:r>
            <a:r>
              <a:rPr lang="en-GB" sz="1200" dirty="0"/>
              <a:t> questionnaire (EQ-5D) score.</a:t>
            </a:r>
          </a:p>
          <a:p>
            <a:pPr lvl="0"/>
            <a:endParaRPr lang="en-GB" sz="1200" dirty="0"/>
          </a:p>
          <a:p>
            <a:pPr lvl="0"/>
            <a:r>
              <a:rPr lang="en-GB" sz="1200" dirty="0"/>
              <a:t>This study was included in the Dyer </a:t>
            </a:r>
            <a:r>
              <a:rPr lang="en-GB" sz="1200" i="1" dirty="0"/>
              <a:t>et al. </a:t>
            </a:r>
            <a:r>
              <a:rPr lang="en-GB" sz="1200" i="0" u="none" dirty="0"/>
              <a:t>(</a:t>
            </a:r>
            <a:r>
              <a:rPr lang="en-GB" sz="1200" dirty="0"/>
              <a:t>2016) review.</a:t>
            </a:r>
            <a:r>
              <a:rPr lang="en-GB" sz="1200" baseline="30000" dirty="0"/>
              <a:t>2</a:t>
            </a:r>
          </a:p>
          <a:p>
            <a:pPr lvl="0"/>
            <a:endParaRPr lang="en-GB" sz="1200" baseline="0" dirty="0"/>
          </a:p>
          <a:p>
            <a:r>
              <a:rPr lang="en-GB" sz="1200" b="1" i="0" u="none" strike="noStrike" kern="1200" baseline="0" dirty="0">
                <a:solidFill>
                  <a:schemeClr val="tx1"/>
                </a:solidFill>
                <a:latin typeface="+mn-lt"/>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Griffin XL </a:t>
            </a:r>
            <a:r>
              <a:rPr lang="en-GB" sz="1200" i="1" dirty="0"/>
              <a:t>et al. Bone Joint J </a:t>
            </a:r>
            <a:r>
              <a:rPr lang="en-GB" sz="1200" dirty="0"/>
              <a:t>2015;97-B:372–82.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Dyer SM </a:t>
            </a:r>
            <a:r>
              <a:rPr lang="en-GB" sz="1200" i="1" dirty="0"/>
              <a:t>et al</a:t>
            </a:r>
            <a:r>
              <a:rPr lang="en-GB" sz="1200" dirty="0"/>
              <a:t>. </a:t>
            </a:r>
            <a:r>
              <a:rPr lang="pt-BR" sz="1200" i="1" dirty="0"/>
              <a:t>BMC Geriatr </a:t>
            </a:r>
            <a:r>
              <a:rPr lang="pt-BR" sz="1200" dirty="0"/>
              <a:t>2016;16:158.</a:t>
            </a:r>
            <a:r>
              <a:rPr lang="en-GB" sz="1200" dirty="0"/>
              <a:t> </a:t>
            </a:r>
          </a:p>
        </p:txBody>
      </p:sp>
      <p:sp>
        <p:nvSpPr>
          <p:cNvPr id="4" name="Slide Number Placeholder 3"/>
          <p:cNvSpPr>
            <a:spLocks noGrp="1"/>
          </p:cNvSpPr>
          <p:nvPr>
            <p:ph type="sldNum" sz="quarter" idx="10"/>
          </p:nvPr>
        </p:nvSpPr>
        <p:spPr/>
        <p:txBody>
          <a:bodyPr/>
          <a:lstStyle/>
          <a:p>
            <a:fld id="{03D78940-A63A-4EF2-8589-F569B0DB4BF6}" type="slidenum">
              <a:rPr lang="en-GB" smtClean="0"/>
              <a:pPr/>
              <a:t>10</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721159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a:t>Mobility score.</a:t>
            </a:r>
            <a:r>
              <a:rPr lang="en-GB" b="1" baseline="30000" dirty="0"/>
              <a:t>1,2</a:t>
            </a:r>
            <a:r>
              <a:rPr lang="en-GB" b="1" dirty="0"/>
              <a:t> </a:t>
            </a:r>
            <a:r>
              <a:rPr lang="en-GB" dirty="0"/>
              <a:t>A point-scoring system for three mobility functions. (1) Can the patient do their own shopping? (2) Is the patient able to get out of the house? (3) Is the patient able to get about the house? Each function is scored out of a maximum of three points. </a:t>
            </a:r>
          </a:p>
          <a:p>
            <a:pPr lvl="1"/>
            <a:r>
              <a:rPr lang="en-GB" dirty="0"/>
              <a:t>3 points: able to do independently, without using an aid</a:t>
            </a:r>
          </a:p>
          <a:p>
            <a:pPr lvl="1"/>
            <a:r>
              <a:rPr lang="en-GB" dirty="0"/>
              <a:t>2 points: able to do independently, but using an aid </a:t>
            </a:r>
          </a:p>
          <a:p>
            <a:pPr lvl="1"/>
            <a:r>
              <a:rPr lang="en-GB" dirty="0"/>
              <a:t>1 point: able to do, but with the assistance of another person</a:t>
            </a:r>
          </a:p>
          <a:p>
            <a:pPr lvl="1"/>
            <a:r>
              <a:rPr lang="en-GB" dirty="0"/>
              <a:t>0 points: unable to do (bed, chair or housebound).</a:t>
            </a:r>
          </a:p>
          <a:p>
            <a:pPr lvl="0"/>
            <a:r>
              <a:rPr lang="en-GB" dirty="0"/>
              <a:t>The highest possible score is 9 (full independence in performing all three functions), and the lowest possible score is 0 (unable to perform all three functions, even with assistance).</a:t>
            </a:r>
          </a:p>
          <a:p>
            <a:endParaRPr lang="en-GB" dirty="0"/>
          </a:p>
          <a:p>
            <a:pPr lvl="0"/>
            <a:r>
              <a:rPr lang="en-GB" b="1" dirty="0"/>
              <a:t>Keene </a:t>
            </a:r>
            <a:r>
              <a:rPr lang="en-GB" b="1" i="1" dirty="0"/>
              <a:t>et al. </a:t>
            </a:r>
            <a:r>
              <a:rPr lang="en-GB" b="1" dirty="0"/>
              <a:t>(1993)</a:t>
            </a:r>
            <a:r>
              <a:rPr lang="en-GB" b="1" baseline="30000" dirty="0"/>
              <a:t>1</a:t>
            </a:r>
          </a:p>
          <a:p>
            <a:pPr lvl="0"/>
            <a:r>
              <a:rPr lang="en-GB" b="1" dirty="0"/>
              <a:t>Type of study. </a:t>
            </a:r>
            <a:r>
              <a:rPr lang="en-GB" dirty="0"/>
              <a:t>Non-comparator prospective cohort study.</a:t>
            </a:r>
          </a:p>
          <a:p>
            <a:pPr lvl="0"/>
            <a:r>
              <a:rPr lang="en-GB" b="1" dirty="0"/>
              <a:t>Enrolment period. </a:t>
            </a:r>
            <a:r>
              <a:rPr lang="en-GB" dirty="0"/>
              <a:t>1989–1992.</a:t>
            </a:r>
          </a:p>
          <a:p>
            <a:pPr lvl="0"/>
            <a:r>
              <a:rPr lang="en-GB" b="1" dirty="0"/>
              <a:t>Location. </a:t>
            </a:r>
            <a:r>
              <a:rPr lang="en-GB" dirty="0"/>
              <a:t>Two United Kingdom trauma centres (Birmingham Accident Hospital and the Peterborough District Hospital [as they were known at the time of the study]).</a:t>
            </a:r>
          </a:p>
          <a:p>
            <a:pPr lvl="0"/>
            <a:r>
              <a:rPr lang="en-GB" b="1" dirty="0"/>
              <a:t>Cases. </a:t>
            </a:r>
            <a:r>
              <a:rPr lang="en-GB" dirty="0"/>
              <a:t>1000 consecutive acute hip fracture cases occurring in 972 patients.</a:t>
            </a:r>
          </a:p>
          <a:p>
            <a:pPr lvl="0"/>
            <a:r>
              <a:rPr lang="en-GB" b="1" dirty="0"/>
              <a:t>Age of cases. </a:t>
            </a:r>
            <a:r>
              <a:rPr lang="en-GB" dirty="0"/>
              <a:t>Mean: 78 years (</a:t>
            </a:r>
            <a:r>
              <a:rPr lang="en-GB" dirty="0" err="1"/>
              <a:t>intracapsular</a:t>
            </a:r>
            <a:r>
              <a:rPr lang="en-GB" dirty="0"/>
              <a:t> fractures) and 80 years (extracapsular fractures).</a:t>
            </a:r>
          </a:p>
          <a:p>
            <a:pPr lvl="0"/>
            <a:r>
              <a:rPr lang="en-GB" b="1" dirty="0"/>
              <a:t>Sex of cases. </a:t>
            </a:r>
            <a:r>
              <a:rPr lang="en-GB" dirty="0"/>
              <a:t>Approximately 81% women.</a:t>
            </a:r>
          </a:p>
          <a:p>
            <a:pPr lvl="0"/>
            <a:r>
              <a:rPr lang="en-GB" b="1" dirty="0"/>
              <a:t>Follow-up. </a:t>
            </a:r>
            <a:r>
              <a:rPr lang="en-GB" dirty="0"/>
              <a:t>≤ 1 year.</a:t>
            </a:r>
          </a:p>
          <a:p>
            <a:pPr lvl="0"/>
            <a:r>
              <a:rPr lang="en-GB" b="1" dirty="0"/>
              <a:t>Outcomes. </a:t>
            </a:r>
            <a:r>
              <a:rPr lang="en-GB" dirty="0"/>
              <a:t>Various self-reported measures of health status and functioning, and mortality. </a:t>
            </a:r>
          </a:p>
          <a:p>
            <a:pPr lvl="0"/>
            <a:endParaRPr lang="en-GB" dirty="0"/>
          </a:p>
          <a:p>
            <a:pPr lvl="0"/>
            <a:r>
              <a:rPr lang="en-GB" dirty="0"/>
              <a:t>This study was included in the Dyer </a:t>
            </a:r>
            <a:r>
              <a:rPr lang="en-GB" i="1" dirty="0"/>
              <a:t>et al. </a:t>
            </a:r>
            <a:r>
              <a:rPr lang="en-GB" dirty="0"/>
              <a:t>2016 review.</a:t>
            </a:r>
            <a:r>
              <a:rPr lang="en-GB" baseline="30000" dirty="0"/>
              <a:t>3</a:t>
            </a:r>
          </a:p>
          <a:p>
            <a:endParaRPr lang="en-GB" dirty="0"/>
          </a:p>
          <a:p>
            <a:r>
              <a:rPr lang="en-GB" b="1" dirty="0"/>
              <a:t>References</a:t>
            </a:r>
          </a:p>
          <a:p>
            <a:pPr marL="228600" indent="-228600">
              <a:buFont typeface="+mj-lt"/>
              <a:buAutoNum type="arabicPeriod"/>
            </a:pPr>
            <a:r>
              <a:rPr lang="en-GB" dirty="0"/>
              <a:t>Keene GS </a:t>
            </a:r>
            <a:r>
              <a:rPr lang="en-GB" i="1" dirty="0"/>
              <a:t>et al. BMJ </a:t>
            </a:r>
            <a:r>
              <a:rPr lang="en-GB" dirty="0"/>
              <a:t>1993;307:1248–50.</a:t>
            </a:r>
          </a:p>
          <a:p>
            <a:pPr marL="228600" indent="-228600">
              <a:buFont typeface="+mj-lt"/>
              <a:buAutoNum type="arabicPeriod"/>
            </a:pPr>
            <a:r>
              <a:rPr lang="en-GB" dirty="0"/>
              <a:t>Parker MJ, Palmer CR. </a:t>
            </a:r>
            <a:r>
              <a:rPr lang="fr-FR" i="1" dirty="0"/>
              <a:t>J </a:t>
            </a:r>
            <a:r>
              <a:rPr lang="fr-FR" i="1" dirty="0" err="1"/>
              <a:t>Bone</a:t>
            </a:r>
            <a:r>
              <a:rPr lang="fr-FR" i="1" dirty="0"/>
              <a:t> Joint </a:t>
            </a:r>
            <a:r>
              <a:rPr lang="fr-FR" i="1" dirty="0" err="1"/>
              <a:t>Surg</a:t>
            </a:r>
            <a:r>
              <a:rPr lang="fr-FR" i="1" dirty="0"/>
              <a:t> Br </a:t>
            </a:r>
            <a:r>
              <a:rPr lang="fr-FR" dirty="0"/>
              <a:t>1993;75:797</a:t>
            </a:r>
            <a:r>
              <a:rPr lang="en-GB" dirty="0"/>
              <a:t>–</a:t>
            </a:r>
            <a:r>
              <a:rPr lang="fr-FR" dirty="0"/>
              <a:t>8.</a:t>
            </a:r>
          </a:p>
          <a:p>
            <a:pPr marL="228600" indent="-228600">
              <a:buFont typeface="+mj-lt"/>
              <a:buAutoNum type="arabicPeriod"/>
            </a:pPr>
            <a:r>
              <a:rPr lang="en-GB" dirty="0"/>
              <a:t>Dyer SM </a:t>
            </a:r>
            <a:r>
              <a:rPr lang="en-GB" i="1" dirty="0"/>
              <a:t>et al. </a:t>
            </a:r>
            <a:r>
              <a:rPr lang="pt-BR" i="1" dirty="0"/>
              <a:t>BMC Geriatr </a:t>
            </a:r>
            <a:r>
              <a:rPr lang="pt-BR" dirty="0"/>
              <a:t>2016;16:158.</a:t>
            </a:r>
            <a:r>
              <a:rPr lang="en-GB" dirty="0"/>
              <a:t> </a:t>
            </a:r>
          </a:p>
        </p:txBody>
      </p:sp>
      <p:sp>
        <p:nvSpPr>
          <p:cNvPr id="4" name="Slide Number Placeholder 3"/>
          <p:cNvSpPr>
            <a:spLocks noGrp="1"/>
          </p:cNvSpPr>
          <p:nvPr>
            <p:ph type="sldNum" sz="quarter" idx="10"/>
          </p:nvPr>
        </p:nvSpPr>
        <p:spPr/>
        <p:txBody>
          <a:bodyPr/>
          <a:lstStyle/>
          <a:p>
            <a:fld id="{03D78940-A63A-4EF2-8589-F569B0DB4BF6}" type="slidenum">
              <a:rPr lang="en-GB" smtClean="0"/>
              <a:pPr/>
              <a:t>11</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09310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sz="1200" b="1" dirty="0"/>
              <a:t>Griffin XL </a:t>
            </a:r>
            <a:r>
              <a:rPr lang="en-GB" sz="1200" b="1" i="1" dirty="0"/>
              <a:t>et al. </a:t>
            </a:r>
            <a:r>
              <a:rPr lang="en-GB" sz="1200" b="1" dirty="0"/>
              <a:t>(2015)</a:t>
            </a:r>
            <a:r>
              <a:rPr lang="en-GB" sz="1200" b="1" baseline="30000" dirty="0"/>
              <a:t>1</a:t>
            </a:r>
            <a:endParaRPr lang="en-GB" sz="1200" b="1" dirty="0"/>
          </a:p>
          <a:p>
            <a:pPr lvl="0"/>
            <a:r>
              <a:rPr lang="en-GB" sz="1200" b="1" dirty="0"/>
              <a:t>Type of study.</a:t>
            </a:r>
            <a:r>
              <a:rPr lang="en-GB" sz="1200" b="1" baseline="30000" dirty="0"/>
              <a:t>1</a:t>
            </a:r>
            <a:r>
              <a:rPr lang="en-GB" sz="1200" b="1" dirty="0"/>
              <a:t> </a:t>
            </a:r>
            <a:r>
              <a:rPr lang="en-GB" sz="1200" b="0" dirty="0"/>
              <a:t>N</a:t>
            </a:r>
            <a:r>
              <a:rPr lang="en-GB" sz="1200" dirty="0"/>
              <a:t>on-comparator prospective cohort study (baseline was assessed retrospectively via the patient or a proxy).</a:t>
            </a:r>
          </a:p>
          <a:p>
            <a:pPr lvl="0"/>
            <a:r>
              <a:rPr lang="en-GB" sz="1200" b="1" dirty="0"/>
              <a:t>Enrolment period. </a:t>
            </a:r>
            <a:r>
              <a:rPr lang="en-GB" sz="1200" dirty="0"/>
              <a:t>January 2012–March 2014.</a:t>
            </a:r>
          </a:p>
          <a:p>
            <a:pPr lvl="0"/>
            <a:r>
              <a:rPr lang="en-GB" sz="1200" b="1" dirty="0"/>
              <a:t>Location. </a:t>
            </a:r>
            <a:r>
              <a:rPr lang="en-GB" sz="1200" b="0" dirty="0"/>
              <a:t>A </a:t>
            </a:r>
            <a:r>
              <a:rPr lang="en-GB" sz="1200" dirty="0"/>
              <a:t>single United Kingdom trauma centre (University Hospitals Coventry and Warwickshire NHS Trust).</a:t>
            </a:r>
          </a:p>
          <a:p>
            <a:pPr lvl="0"/>
            <a:r>
              <a:rPr lang="en-GB" sz="1200" b="1" dirty="0"/>
              <a:t>Cases. </a:t>
            </a:r>
            <a:r>
              <a:rPr lang="en-GB" sz="1200" dirty="0"/>
              <a:t>741 hip fracture cases (all apart from five patients were managed surgically).</a:t>
            </a:r>
          </a:p>
          <a:p>
            <a:pPr lvl="0"/>
            <a:r>
              <a:rPr lang="en-GB" sz="1200" b="1" dirty="0"/>
              <a:t>Age of cases. </a:t>
            </a:r>
            <a:r>
              <a:rPr lang="en-GB" sz="1200" dirty="0"/>
              <a:t>≥ 60 years (mean: 83.1 years [SD: 8.7]).</a:t>
            </a:r>
          </a:p>
          <a:p>
            <a:pPr lvl="0"/>
            <a:r>
              <a:rPr lang="en-GB" sz="1200" b="1" dirty="0"/>
              <a:t>Sex of cases. </a:t>
            </a:r>
            <a:r>
              <a:rPr lang="en-GB" sz="1200" dirty="0"/>
              <a:t>67.9% female.</a:t>
            </a:r>
          </a:p>
          <a:p>
            <a:pPr lvl="0"/>
            <a:r>
              <a:rPr lang="en-GB" sz="1200" b="1" dirty="0"/>
              <a:t>Follow-up. </a:t>
            </a:r>
            <a:r>
              <a:rPr lang="en-GB" sz="1200" b="0" dirty="0"/>
              <a:t>1 </a:t>
            </a:r>
            <a:r>
              <a:rPr lang="en-GB" sz="1200" dirty="0"/>
              <a:t>year, where possible (data were available for 403 patients at 1 year, including 118 deaths).</a:t>
            </a:r>
          </a:p>
          <a:p>
            <a:pPr lvl="0"/>
            <a:r>
              <a:rPr lang="en-GB" sz="1200" b="1" dirty="0"/>
              <a:t>Primary outcome. </a:t>
            </a:r>
            <a:r>
              <a:rPr lang="en-GB" sz="1200" b="0" dirty="0"/>
              <a:t>5-dimension</a:t>
            </a:r>
            <a:r>
              <a:rPr lang="en-GB" sz="1200" b="1" baseline="0" dirty="0"/>
              <a:t> </a:t>
            </a:r>
            <a:r>
              <a:rPr lang="en-GB" sz="1200" dirty="0" err="1"/>
              <a:t>EuroQol</a:t>
            </a:r>
            <a:r>
              <a:rPr lang="en-GB" sz="1200" dirty="0"/>
              <a:t> questionnaire (EQ-5D) score.</a:t>
            </a:r>
          </a:p>
          <a:p>
            <a:pPr lvl="0"/>
            <a:endParaRPr lang="en-GB" sz="1200" dirty="0"/>
          </a:p>
          <a:p>
            <a:pPr lvl="0"/>
            <a:r>
              <a:rPr lang="en-GB" sz="1200" dirty="0"/>
              <a:t>This study was included in the Dyer </a:t>
            </a:r>
            <a:r>
              <a:rPr lang="en-GB" sz="1200" i="1" dirty="0"/>
              <a:t>et al. </a:t>
            </a:r>
            <a:r>
              <a:rPr lang="en-GB" sz="1200" i="0" u="none" dirty="0"/>
              <a:t>(</a:t>
            </a:r>
            <a:r>
              <a:rPr lang="en-GB" sz="1200" dirty="0"/>
              <a:t>2016) review.</a:t>
            </a:r>
            <a:r>
              <a:rPr lang="en-GB" sz="1200" baseline="30000" dirty="0"/>
              <a:t>2</a:t>
            </a:r>
          </a:p>
          <a:p>
            <a:pPr lvl="0"/>
            <a:endParaRPr lang="en-GB" sz="1200" baseline="0" dirty="0"/>
          </a:p>
          <a:p>
            <a:r>
              <a:rPr lang="en-GB" sz="1200" b="1" i="0" u="none" strike="noStrike" kern="1200" baseline="0" dirty="0">
                <a:solidFill>
                  <a:schemeClr val="tx1"/>
                </a:solidFill>
                <a:latin typeface="+mn-lt"/>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Griffin XL </a:t>
            </a:r>
            <a:r>
              <a:rPr lang="en-GB" sz="1200" i="1" dirty="0"/>
              <a:t>et al. Bone Joint J </a:t>
            </a:r>
            <a:r>
              <a:rPr lang="en-GB" sz="1200" dirty="0"/>
              <a:t>2015;97-B:372–82.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Dyer SM </a:t>
            </a:r>
            <a:r>
              <a:rPr lang="en-GB" sz="1200" i="1" dirty="0"/>
              <a:t>et al</a:t>
            </a:r>
            <a:r>
              <a:rPr lang="en-GB" sz="1200" dirty="0"/>
              <a:t>. </a:t>
            </a:r>
            <a:r>
              <a:rPr lang="pt-BR" sz="1200" i="1" dirty="0"/>
              <a:t>BMC Geriatr </a:t>
            </a:r>
            <a:r>
              <a:rPr lang="pt-BR" sz="1200" dirty="0"/>
              <a:t>2016;16:158.</a:t>
            </a:r>
            <a:r>
              <a:rPr lang="en-GB" sz="1200" dirty="0"/>
              <a:t> </a:t>
            </a:r>
          </a:p>
        </p:txBody>
      </p:sp>
      <p:sp>
        <p:nvSpPr>
          <p:cNvPr id="4" name="Slide Number Placeholder 3"/>
          <p:cNvSpPr>
            <a:spLocks noGrp="1"/>
          </p:cNvSpPr>
          <p:nvPr>
            <p:ph type="sldNum" sz="quarter" idx="10"/>
          </p:nvPr>
        </p:nvSpPr>
        <p:spPr/>
        <p:txBody>
          <a:bodyPr/>
          <a:lstStyle/>
          <a:p>
            <a:fld id="{03D78940-A63A-4EF2-8589-F569B0DB4BF6}" type="slidenum">
              <a:rPr lang="en-GB" smtClean="0"/>
              <a:pPr/>
              <a:t>12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87998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1146175"/>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Crotty M </a:t>
            </a:r>
            <a:r>
              <a:rPr lang="en-GB" sz="1200" i="1" dirty="0"/>
              <a:t>et al. </a:t>
            </a:r>
            <a:r>
              <a:rPr lang="en-GB" sz="1200" dirty="0"/>
              <a:t>(2000): level of ambulation was determined as 100% less the percentage of survivors who deteriorated.</a:t>
            </a:r>
            <a:r>
              <a:rPr lang="en-GB" sz="1200" baseline="30000" dirty="0"/>
              <a:t>1,2</a:t>
            </a:r>
            <a:endParaRPr lang="en-GB" sz="1200" b="0" i="0" u="none" strike="noStrike" kern="1200" baseline="300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t>Osnes</a:t>
            </a:r>
            <a:r>
              <a:rPr lang="en-GB" sz="1200" dirty="0"/>
              <a:t> E </a:t>
            </a:r>
            <a:r>
              <a:rPr lang="en-GB" sz="1200" i="1" dirty="0"/>
              <a:t>et al. </a:t>
            </a:r>
            <a:r>
              <a:rPr lang="en-GB" sz="1200" dirty="0"/>
              <a:t>(2004): walking independence was determined as 100% less the percentage with loss of walking independence/receiving assistance.</a:t>
            </a:r>
            <a:r>
              <a:rPr lang="en-GB" sz="1200" baseline="30000" dirty="0"/>
              <a:t>1,3</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Dyer SM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(2016) is a literature review of data </a:t>
            </a:r>
            <a:r>
              <a:rPr lang="en-GB" sz="1200" dirty="0"/>
              <a:t>from 38 cohort studies reported in 42 publications.</a:t>
            </a:r>
            <a:r>
              <a:rPr lang="en-GB" sz="1200" baseline="30000" dirty="0"/>
              <a:t> </a:t>
            </a:r>
            <a:r>
              <a:rPr lang="en-GB" sz="1200" dirty="0"/>
              <a:t>Please see the supplementary slides for an assessment of study limitations and bias.</a:t>
            </a:r>
            <a:r>
              <a:rPr lang="en-GB" sz="1200" baseline="30000" dirty="0"/>
              <a:t>1</a:t>
            </a:r>
            <a:endParaRPr lang="en-GB" sz="1200" b="0" i="0" u="none" strike="noStrike" kern="1200" baseline="300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dirty="0"/>
              <a:t>Dyer SM </a:t>
            </a:r>
            <a:r>
              <a:rPr lang="en-GB" sz="1200" i="1" dirty="0"/>
              <a:t>et al</a:t>
            </a:r>
            <a:r>
              <a:rPr lang="en-GB" sz="1200" dirty="0"/>
              <a:t>. </a:t>
            </a:r>
            <a:r>
              <a:rPr lang="pt-BR" sz="1200" i="1" dirty="0"/>
              <a:t>BMC Geriatr </a:t>
            </a:r>
            <a:r>
              <a:rPr lang="pt-BR" sz="1200" dirty="0"/>
              <a:t>2016;16:158.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strike="noStrike" kern="1200" baseline="0" dirty="0">
                <a:solidFill>
                  <a:schemeClr val="tx1"/>
                </a:solidFill>
                <a:latin typeface="+mn-lt"/>
                <a:ea typeface="+mn-ea"/>
                <a:cs typeface="+mn-cs"/>
              </a:rPr>
              <a:t>Crotty MJ </a:t>
            </a:r>
            <a:r>
              <a:rPr lang="en-GB" sz="1200" b="0" i="1" u="none" strike="noStrike" kern="1200" baseline="0" dirty="0">
                <a:solidFill>
                  <a:schemeClr val="tx1"/>
                </a:solidFill>
                <a:latin typeface="+mn-lt"/>
                <a:ea typeface="+mn-ea"/>
                <a:cs typeface="+mn-cs"/>
              </a:rPr>
              <a:t>et al. </a:t>
            </a:r>
            <a:r>
              <a:rPr lang="en-GB" sz="1200" b="0" i="1" u="none" strike="noStrike" kern="1200" baseline="0" dirty="0" err="1">
                <a:solidFill>
                  <a:schemeClr val="tx1"/>
                </a:solidFill>
                <a:latin typeface="+mn-lt"/>
                <a:ea typeface="+mn-ea"/>
                <a:cs typeface="+mn-cs"/>
              </a:rPr>
              <a:t>Qual</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Clin</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Pract</a:t>
            </a:r>
            <a:r>
              <a:rPr lang="en-GB" sz="1200" b="0" i="1"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2000;20:167–70.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b="0" i="0" u="none" strike="noStrike" kern="1200" baseline="0" dirty="0" err="1">
                <a:solidFill>
                  <a:schemeClr val="tx1"/>
                </a:solidFill>
                <a:latin typeface="+mn-lt"/>
                <a:ea typeface="+mn-ea"/>
                <a:cs typeface="+mn-cs"/>
              </a:rPr>
              <a:t>Osnes</a:t>
            </a:r>
            <a:r>
              <a:rPr lang="en-GB" sz="1200" b="0" i="0" u="none" strike="noStrike" kern="1200" baseline="0" dirty="0">
                <a:solidFill>
                  <a:schemeClr val="tx1"/>
                </a:solidFill>
                <a:latin typeface="+mn-lt"/>
                <a:ea typeface="+mn-ea"/>
                <a:cs typeface="+mn-cs"/>
              </a:rPr>
              <a:t> E </a:t>
            </a:r>
            <a:r>
              <a:rPr lang="en-GB" sz="1200" b="0" i="1" u="none" strike="noStrike" kern="1200" baseline="0" dirty="0">
                <a:solidFill>
                  <a:schemeClr val="tx1"/>
                </a:solidFill>
                <a:latin typeface="+mn-lt"/>
                <a:ea typeface="+mn-ea"/>
                <a:cs typeface="+mn-cs"/>
              </a:rPr>
              <a:t>et al. </a:t>
            </a:r>
            <a:r>
              <a:rPr lang="en-GB" sz="1200" b="0" i="1" u="none" strike="noStrike" kern="1200" baseline="0" dirty="0" err="1">
                <a:solidFill>
                  <a:schemeClr val="tx1"/>
                </a:solidFill>
                <a:latin typeface="+mn-lt"/>
                <a:ea typeface="+mn-ea"/>
                <a:cs typeface="+mn-cs"/>
              </a:rPr>
              <a:t>Osteoporos</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Int</a:t>
            </a:r>
            <a:r>
              <a:rPr lang="en-GB" sz="1200" b="0" i="1"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2004;15:567–74.</a:t>
            </a:r>
          </a:p>
          <a:p>
            <a:pPr marL="0" indent="0">
              <a:buFont typeface="+mj-lt"/>
              <a:buNone/>
            </a:pPr>
            <a:endParaRPr lang="pt-BR" sz="12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b="1" i="0" u="none" strike="noStrike" kern="1200" baseline="0" dirty="0">
                <a:solidFill>
                  <a:schemeClr val="tx1"/>
                </a:solidFill>
                <a:effectLst/>
                <a:latin typeface="+mn-lt"/>
                <a:ea typeface="+mn-ea"/>
                <a:cs typeface="+mn-cs"/>
              </a:rPr>
              <a:t>References from Dyer </a:t>
            </a:r>
            <a:r>
              <a:rPr lang="en-GB" sz="1200" b="1" i="1" u="none" strike="noStrike" kern="1200" baseline="0" dirty="0">
                <a:solidFill>
                  <a:schemeClr val="tx1"/>
                </a:solidFill>
                <a:effectLst/>
                <a:latin typeface="+mn-lt"/>
                <a:ea typeface="+mn-ea"/>
                <a:cs typeface="+mn-cs"/>
              </a:rPr>
              <a:t>et al. </a:t>
            </a:r>
            <a:r>
              <a:rPr lang="en-GB" sz="1200" b="1" i="0" u="none" strike="noStrike" kern="1200" baseline="0" dirty="0">
                <a:solidFill>
                  <a:schemeClr val="tx1"/>
                </a:solidFill>
                <a:effectLst/>
                <a:latin typeface="+mn-lt"/>
                <a:ea typeface="+mn-ea"/>
                <a:cs typeface="+mn-cs"/>
              </a:rPr>
              <a:t>(2016)</a:t>
            </a:r>
            <a:r>
              <a:rPr lang="en-GB" sz="1200" b="1" i="0" u="none" strike="noStrike" kern="1200" baseline="30000" dirty="0">
                <a:solidFill>
                  <a:schemeClr val="tx1"/>
                </a:solidFill>
                <a:effectLst/>
                <a:latin typeface="+mn-lt"/>
                <a:ea typeface="+mn-ea"/>
                <a:cs typeface="+mn-cs"/>
              </a:rPr>
              <a:t>1</a:t>
            </a:r>
            <a:endParaRPr lang="en-GB" sz="1200" b="1"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Crotty M J </a:t>
            </a:r>
            <a:r>
              <a:rPr lang="en-GB" sz="1200" b="0" i="1" u="none" strike="noStrike" kern="1200" baseline="0" dirty="0">
                <a:solidFill>
                  <a:schemeClr val="tx1"/>
                </a:solidFill>
                <a:latin typeface="+mn-lt"/>
                <a:ea typeface="+mn-ea"/>
                <a:cs typeface="+mn-cs"/>
              </a:rPr>
              <a:t>et al. </a:t>
            </a:r>
            <a:r>
              <a:rPr lang="en-GB" sz="1200" b="0" i="1" u="none" strike="noStrike" kern="1200" baseline="0" dirty="0" err="1">
                <a:solidFill>
                  <a:schemeClr val="tx1"/>
                </a:solidFill>
                <a:latin typeface="+mn-lt"/>
                <a:ea typeface="+mn-ea"/>
                <a:cs typeface="+mn-cs"/>
              </a:rPr>
              <a:t>Qual</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Clin</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Pract</a:t>
            </a:r>
            <a:r>
              <a:rPr lang="en-GB" sz="1200" b="0" i="1"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2000;20:167–70.</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Holt G </a:t>
            </a:r>
            <a:r>
              <a:rPr lang="en-GB" sz="1200" b="0" i="1" u="none" strike="noStrike" kern="1200" baseline="0" dirty="0">
                <a:solidFill>
                  <a:schemeClr val="tx1"/>
                </a:solidFill>
                <a:latin typeface="+mn-lt"/>
                <a:ea typeface="+mn-ea"/>
                <a:cs typeface="+mn-cs"/>
              </a:rPr>
              <a:t>et al. J Bone Joint </a:t>
            </a:r>
            <a:r>
              <a:rPr lang="en-GB" sz="1200" b="0" i="1" u="none" strike="noStrike" kern="1200" baseline="0" dirty="0" err="1">
                <a:solidFill>
                  <a:schemeClr val="tx1"/>
                </a:solidFill>
                <a:latin typeface="+mn-lt"/>
                <a:ea typeface="+mn-ea"/>
                <a:cs typeface="+mn-cs"/>
              </a:rPr>
              <a:t>Surg</a:t>
            </a:r>
            <a:r>
              <a:rPr lang="en-GB" sz="1200" b="0" i="1" u="none" strike="noStrike" kern="1200" baseline="0" dirty="0">
                <a:solidFill>
                  <a:schemeClr val="tx1"/>
                </a:solidFill>
                <a:latin typeface="+mn-lt"/>
                <a:ea typeface="+mn-ea"/>
                <a:cs typeface="+mn-cs"/>
              </a:rPr>
              <a:t> Am </a:t>
            </a:r>
            <a:r>
              <a:rPr lang="en-GB" sz="1200" b="0" i="0" u="none" strike="noStrike" kern="1200" baseline="0" dirty="0">
                <a:solidFill>
                  <a:schemeClr val="tx1"/>
                </a:solidFill>
                <a:latin typeface="+mn-lt"/>
                <a:ea typeface="+mn-ea"/>
                <a:cs typeface="+mn-cs"/>
              </a:rPr>
              <a:t>2008;90:1899–905.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Norton R </a:t>
            </a:r>
            <a:r>
              <a:rPr lang="en-GB" sz="1200" b="0" i="1" u="none" strike="noStrike" kern="1200" baseline="0" dirty="0">
                <a:solidFill>
                  <a:schemeClr val="tx1"/>
                </a:solidFill>
                <a:latin typeface="+mn-lt"/>
                <a:ea typeface="+mn-ea"/>
                <a:cs typeface="+mn-cs"/>
              </a:rPr>
              <a:t>et al. </a:t>
            </a:r>
            <a:r>
              <a:rPr lang="en-GB" sz="1200" b="0" i="1" u="none" strike="noStrike" kern="1200" baseline="0" dirty="0" err="1">
                <a:solidFill>
                  <a:schemeClr val="tx1"/>
                </a:solidFill>
                <a:latin typeface="+mn-lt"/>
                <a:ea typeface="+mn-ea"/>
                <a:cs typeface="+mn-cs"/>
              </a:rPr>
              <a:t>Disabil</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Rehabil</a:t>
            </a:r>
            <a:r>
              <a:rPr lang="en-GB" sz="1200" b="0" i="1"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2000;22:345–51.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err="1">
                <a:solidFill>
                  <a:schemeClr val="tx1"/>
                </a:solidFill>
                <a:latin typeface="+mn-lt"/>
                <a:ea typeface="+mn-ea"/>
                <a:cs typeface="+mn-cs"/>
              </a:rPr>
              <a:t>Osnes</a:t>
            </a:r>
            <a:r>
              <a:rPr lang="en-GB" sz="1200" b="0" i="0" u="none" strike="noStrike" kern="1200" baseline="0" dirty="0">
                <a:solidFill>
                  <a:schemeClr val="tx1"/>
                </a:solidFill>
                <a:latin typeface="+mn-lt"/>
                <a:ea typeface="+mn-ea"/>
                <a:cs typeface="+mn-cs"/>
              </a:rPr>
              <a:t> E </a:t>
            </a:r>
            <a:r>
              <a:rPr lang="en-GB" sz="1200" b="0" i="1" u="none" strike="noStrike" kern="1200" baseline="0" dirty="0">
                <a:solidFill>
                  <a:schemeClr val="tx1"/>
                </a:solidFill>
                <a:latin typeface="+mn-lt"/>
                <a:ea typeface="+mn-ea"/>
                <a:cs typeface="+mn-cs"/>
              </a:rPr>
              <a:t>et al. </a:t>
            </a:r>
            <a:r>
              <a:rPr lang="en-GB" sz="1200" b="0" i="1" u="none" strike="noStrike" kern="1200" baseline="0" dirty="0" err="1">
                <a:solidFill>
                  <a:schemeClr val="tx1"/>
                </a:solidFill>
                <a:latin typeface="+mn-lt"/>
                <a:ea typeface="+mn-ea"/>
                <a:cs typeface="+mn-cs"/>
              </a:rPr>
              <a:t>Osteoporos</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Int</a:t>
            </a:r>
            <a:r>
              <a:rPr lang="en-GB" sz="1200" b="0" i="1"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2004;15:567–74.</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Shah MR </a:t>
            </a:r>
            <a:r>
              <a:rPr lang="en-GB" sz="1200" b="0" i="1" u="none" strike="noStrike" kern="1200" baseline="0" dirty="0">
                <a:solidFill>
                  <a:schemeClr val="tx1"/>
                </a:solidFill>
                <a:latin typeface="+mn-lt"/>
                <a:ea typeface="+mn-ea"/>
                <a:cs typeface="+mn-cs"/>
              </a:rPr>
              <a:t>et al. J Orthop Trauma </a:t>
            </a:r>
            <a:r>
              <a:rPr lang="en-GB" sz="1200" b="0" i="0" u="none" strike="noStrike" kern="1200" baseline="0" dirty="0">
                <a:solidFill>
                  <a:schemeClr val="tx1"/>
                </a:solidFill>
                <a:latin typeface="+mn-lt"/>
                <a:ea typeface="+mn-ea"/>
                <a:cs typeface="+mn-cs"/>
              </a:rPr>
              <a:t>2001;15:34–9.</a:t>
            </a:r>
          </a:p>
          <a:p>
            <a:pPr marL="171450" indent="-171450">
              <a:buFont typeface="Arial" panose="020B0604020202020204" pitchFamily="34" charset="0"/>
              <a:buChar char="•"/>
            </a:pPr>
            <a:r>
              <a:rPr lang="nl-NL" sz="1200" b="0" i="0" u="none" strike="noStrike" kern="1200" baseline="0" dirty="0">
                <a:solidFill>
                  <a:schemeClr val="tx1"/>
                </a:solidFill>
                <a:latin typeface="+mn-lt"/>
                <a:ea typeface="+mn-ea"/>
                <a:cs typeface="+mn-cs"/>
              </a:rPr>
              <a:t>Vochteloo AJ </a:t>
            </a:r>
            <a:r>
              <a:rPr lang="nl-NL" sz="1200" b="0" i="1" u="none" strike="noStrike" kern="1200" baseline="0" dirty="0">
                <a:solidFill>
                  <a:schemeClr val="tx1"/>
                </a:solidFill>
                <a:latin typeface="+mn-lt"/>
                <a:ea typeface="+mn-ea"/>
                <a:cs typeface="+mn-cs"/>
              </a:rPr>
              <a:t>et al. </a:t>
            </a:r>
            <a:r>
              <a:rPr lang="en-GB" sz="1200" b="0" i="1" u="none" strike="noStrike" kern="1200" baseline="0" dirty="0" err="1">
                <a:solidFill>
                  <a:schemeClr val="tx1"/>
                </a:solidFill>
                <a:latin typeface="+mn-lt"/>
                <a:ea typeface="+mn-ea"/>
                <a:cs typeface="+mn-cs"/>
              </a:rPr>
              <a:t>Geriatr</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Gerontol</a:t>
            </a:r>
            <a:r>
              <a:rPr lang="en-GB" sz="1200" b="0" i="1" u="none" strike="noStrike" kern="1200" baseline="0" dirty="0">
                <a:solidFill>
                  <a:schemeClr val="tx1"/>
                </a:solidFill>
                <a:latin typeface="+mn-lt"/>
                <a:ea typeface="+mn-ea"/>
                <a:cs typeface="+mn-cs"/>
              </a:rPr>
              <a:t> </a:t>
            </a:r>
            <a:r>
              <a:rPr lang="en-GB" sz="1200" b="0" i="1" u="none" strike="noStrike" kern="1200" baseline="0" dirty="0" err="1">
                <a:solidFill>
                  <a:schemeClr val="tx1"/>
                </a:solidFill>
                <a:latin typeface="+mn-lt"/>
                <a:ea typeface="+mn-ea"/>
                <a:cs typeface="+mn-cs"/>
              </a:rPr>
              <a:t>Int</a:t>
            </a:r>
            <a:r>
              <a:rPr lang="en-GB" sz="1200" b="0" i="0" u="none" strike="noStrike" kern="1200" baseline="0" dirty="0">
                <a:solidFill>
                  <a:schemeClr val="tx1"/>
                </a:solidFill>
                <a:latin typeface="+mn-lt"/>
                <a:ea typeface="+mn-ea"/>
                <a:cs typeface="+mn-cs"/>
              </a:rPr>
              <a:t> 2013;13:334–41.</a:t>
            </a:r>
            <a:endParaRPr lang="en-GB" sz="1200" dirty="0"/>
          </a:p>
        </p:txBody>
      </p:sp>
      <p:sp>
        <p:nvSpPr>
          <p:cNvPr id="4" name="Slide Number Placeholder 3"/>
          <p:cNvSpPr>
            <a:spLocks noGrp="1"/>
          </p:cNvSpPr>
          <p:nvPr>
            <p:ph type="sldNum" sz="quarter" idx="10"/>
          </p:nvPr>
        </p:nvSpPr>
        <p:spPr/>
        <p:txBody>
          <a:bodyPr/>
          <a:lstStyle/>
          <a:p>
            <a:fld id="{03D78940-A63A-4EF2-8589-F569B0DB4BF6}" type="slidenum">
              <a:rPr lang="en-GB" smtClean="0"/>
              <a:t>13</a:t>
            </a:fld>
            <a:endParaRPr lang="en-GB"/>
          </a:p>
        </p:txBody>
      </p:sp>
    </p:spTree>
    <p:extLst>
      <p:ext uri="{BB962C8B-B14F-4D97-AF65-F5344CB8AC3E}">
        <p14:creationId xmlns:p14="http://schemas.microsoft.com/office/powerpoint/2010/main" val="166628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a:t>Boonen S </a:t>
            </a:r>
            <a:r>
              <a:rPr lang="en-GB" b="1" i="1" dirty="0"/>
              <a:t>et al. </a:t>
            </a:r>
            <a:r>
              <a:rPr lang="en-GB" b="1" dirty="0"/>
              <a:t>(2004)</a:t>
            </a:r>
            <a:r>
              <a:rPr lang="en-GB" b="1" baseline="30000" dirty="0"/>
              <a:t>1</a:t>
            </a:r>
          </a:p>
          <a:p>
            <a:r>
              <a:rPr lang="en-GB" b="1" dirty="0"/>
              <a:t>Type of study.</a:t>
            </a:r>
            <a:r>
              <a:rPr lang="en-GB" b="1" baseline="30000" dirty="0"/>
              <a:t>1</a:t>
            </a:r>
            <a:r>
              <a:rPr lang="en-GB" b="1" dirty="0"/>
              <a:t> </a:t>
            </a:r>
            <a:r>
              <a:rPr lang="en-GB" dirty="0"/>
              <a:t>Comparator prospective cohort study (baseline was assessed in hospital at the initial assessment).</a:t>
            </a:r>
          </a:p>
          <a:p>
            <a:r>
              <a:rPr lang="en-GB" b="1" dirty="0"/>
              <a:t>Enrolment period. </a:t>
            </a:r>
            <a:r>
              <a:rPr lang="en-GB" dirty="0"/>
              <a:t>Not specified.</a:t>
            </a:r>
          </a:p>
          <a:p>
            <a:r>
              <a:rPr lang="en-GB" b="1" dirty="0"/>
              <a:t>Location. </a:t>
            </a:r>
            <a:r>
              <a:rPr lang="en-GB" dirty="0"/>
              <a:t>Belgium.</a:t>
            </a:r>
          </a:p>
          <a:p>
            <a:r>
              <a:rPr lang="en-GB" b="1" dirty="0"/>
              <a:t>Cases. </a:t>
            </a:r>
            <a:r>
              <a:rPr lang="en-GB" dirty="0"/>
              <a:t>170 consecutive patients with hip fracture experiencing a first hip fracture (159 patients with hip fracture survived acute hospitalisation, 138 were alive at 1 year after fracture and none were lost to follow-up). </a:t>
            </a:r>
          </a:p>
          <a:p>
            <a:r>
              <a:rPr lang="en-GB" b="1" dirty="0"/>
              <a:t>Age of cases. </a:t>
            </a:r>
            <a:r>
              <a:rPr lang="en-GB" dirty="0"/>
              <a:t>≥ 50 years (mean: 78 [range: 50–95]).</a:t>
            </a:r>
          </a:p>
          <a:p>
            <a:r>
              <a:rPr lang="en-GB" b="1" dirty="0"/>
              <a:t>Sex of cases. </a:t>
            </a:r>
            <a:r>
              <a:rPr lang="en-GB" dirty="0"/>
              <a:t>100% females.</a:t>
            </a:r>
          </a:p>
          <a:p>
            <a:r>
              <a:rPr lang="en-GB" b="1" dirty="0"/>
              <a:t>Follow-up. </a:t>
            </a:r>
            <a:r>
              <a:rPr lang="en-GB" b="0" dirty="0"/>
              <a:t>12</a:t>
            </a:r>
            <a:r>
              <a:rPr lang="en-GB" b="0" baseline="0" dirty="0"/>
              <a:t> </a:t>
            </a:r>
            <a:r>
              <a:rPr lang="en-GB" dirty="0"/>
              <a:t>months (only patients who completed the Rapid Disability Rating Scale </a:t>
            </a:r>
            <a:r>
              <a:rPr lang="fr-FR" dirty="0"/>
              <a:t>version 2 [</a:t>
            </a:r>
            <a:r>
              <a:rPr lang="en-GB" dirty="0"/>
              <a:t>RDRS-2] questionnaires at hospital discharge and 12 months later were included in the analysis – 134 women were alive at 12 months).</a:t>
            </a:r>
          </a:p>
          <a:p>
            <a:r>
              <a:rPr lang="en-GB" b="1" dirty="0"/>
              <a:t>Outcomes. </a:t>
            </a:r>
            <a:r>
              <a:rPr lang="en-GB" dirty="0"/>
              <a:t>Functional status was measured by completing a </a:t>
            </a:r>
            <a:r>
              <a:rPr lang="fr-FR" dirty="0"/>
              <a:t>RDRS-2 questionnaire (score </a:t>
            </a:r>
            <a:r>
              <a:rPr lang="fr-FR" dirty="0" err="1"/>
              <a:t>ranging</a:t>
            </a:r>
            <a:r>
              <a:rPr lang="fr-FR" dirty="0"/>
              <a:t> </a:t>
            </a:r>
            <a:r>
              <a:rPr lang="fr-FR" dirty="0" err="1"/>
              <a:t>from</a:t>
            </a:r>
            <a:r>
              <a:rPr lang="fr-FR" dirty="0"/>
              <a:t> 0 [</a:t>
            </a:r>
            <a:r>
              <a:rPr lang="en-GB" dirty="0"/>
              <a:t>best] to 54 [worst]) before discharge from hospital and 12 months later. The RDRS-2 score was assessed by four trained interviewers, both at discharge from hospital and 12 months after discharge. For all patients, the same interviewers performed the baseline and follow-up assessments. Health-related quality of life was measured by completing a short form-36 (SF-36) questionnaire at the same time points. Note that only 87 patients with hip fracture (51%) were able to complete the SF-36 questionnaire at both time points.</a:t>
            </a:r>
          </a:p>
          <a:p>
            <a:r>
              <a:rPr lang="en-GB" b="1" dirty="0"/>
              <a:t>Control cases. </a:t>
            </a:r>
            <a:r>
              <a:rPr lang="en-GB" dirty="0"/>
              <a:t>An equal number of women from the same municipality who had not experienced a hip fracture, matched for age and residence (approximately 50% of women eligible to be controls refused to participate).</a:t>
            </a:r>
          </a:p>
          <a:p>
            <a:endParaRPr lang="en-GB" dirty="0"/>
          </a:p>
          <a:p>
            <a:r>
              <a:rPr lang="en-GB" dirty="0"/>
              <a:t>This study was included in the Dyer et al. (2016) review.</a:t>
            </a:r>
            <a:r>
              <a:rPr lang="en-GB" baseline="30000" dirty="0"/>
              <a:t>2</a:t>
            </a:r>
          </a:p>
          <a:p>
            <a:endParaRPr lang="en-GB" dirty="0"/>
          </a:p>
          <a:p>
            <a:r>
              <a:rPr lang="en-GB" dirty="0"/>
              <a:t>The RDRS-2 is a tool</a:t>
            </a:r>
            <a:r>
              <a:rPr lang="en-GB" baseline="30000" dirty="0"/>
              <a:t>3</a:t>
            </a:r>
            <a:r>
              <a:rPr lang="en-GB" dirty="0"/>
              <a:t> used to measure the functional capacity and mental status of elderly people with chronic medical conditions. The RDRS-2 comprises 18 items grouped into three domains: activities of daily living (eating, walking, mobility, bathing, dressing, toileting, grooming and adaptive tasks), degree of dependence (communication, hearing, sight, diet, stay in bed during the day, incontinence and medication), and cognitive impairment (mental confusion, uncooperativeness and depression). The 18 items are ranked on a four-point scale, with 0 indicating the best function and 3 the worst. Therefore, total scores can range from 0 (no functional impairment) to 54 (severe global functional impairment), with higher scores indicating poorer function.</a:t>
            </a:r>
            <a:r>
              <a:rPr lang="en-GB" baseline="30000" dirty="0"/>
              <a:t>1</a:t>
            </a:r>
          </a:p>
          <a:p>
            <a:endParaRPr lang="en-GB" dirty="0"/>
          </a:p>
          <a:p>
            <a:r>
              <a:rPr lang="en-GB" b="1" dirty="0"/>
              <a:t>References</a:t>
            </a:r>
          </a:p>
          <a:p>
            <a:pPr marL="228600" lvl="0" indent="-228600">
              <a:buFont typeface="+mj-lt"/>
              <a:buAutoNum type="arabicPeriod"/>
            </a:pPr>
            <a:r>
              <a:rPr lang="en-GB" dirty="0"/>
              <a:t>Boonen S </a:t>
            </a:r>
            <a:r>
              <a:rPr lang="en-GB" i="1" dirty="0"/>
              <a:t>et al. </a:t>
            </a:r>
            <a:r>
              <a:rPr lang="en-GB" i="1" dirty="0" err="1"/>
              <a:t>Osteoporos</a:t>
            </a:r>
            <a:r>
              <a:rPr lang="en-GB" i="1" dirty="0"/>
              <a:t> </a:t>
            </a:r>
            <a:r>
              <a:rPr lang="en-GB" i="1" dirty="0" err="1"/>
              <a:t>Int</a:t>
            </a:r>
            <a:r>
              <a:rPr lang="en-GB" i="1" dirty="0"/>
              <a:t> </a:t>
            </a:r>
            <a:r>
              <a:rPr lang="en-GB" dirty="0"/>
              <a:t>2004;15:87–94. </a:t>
            </a:r>
          </a:p>
          <a:p>
            <a:pPr marL="228600" lvl="0" indent="-228600">
              <a:buFont typeface="+mj-lt"/>
              <a:buAutoNum type="arabicPeriod"/>
            </a:pPr>
            <a:r>
              <a:rPr lang="en-GB" dirty="0"/>
              <a:t>Dyer SM </a:t>
            </a:r>
            <a:r>
              <a:rPr lang="en-GB" i="1" dirty="0"/>
              <a:t>et al. </a:t>
            </a:r>
            <a:r>
              <a:rPr lang="pt-BR" i="1" dirty="0"/>
              <a:t>BMC Geriatr </a:t>
            </a:r>
            <a:r>
              <a:rPr lang="pt-BR" dirty="0"/>
              <a:t>2016;16:158.</a:t>
            </a:r>
            <a:r>
              <a:rPr lang="en-GB" dirty="0"/>
              <a:t> </a:t>
            </a:r>
          </a:p>
          <a:p>
            <a:pPr marL="228600" lvl="0" indent="-228600">
              <a:buFont typeface="+mj-lt"/>
              <a:buAutoNum type="arabicPeriod"/>
            </a:pPr>
            <a:r>
              <a:rPr lang="en-GB" dirty="0"/>
              <a:t>Linn MW, Linn BS. </a:t>
            </a:r>
            <a:r>
              <a:rPr lang="en-GB" i="1" dirty="0"/>
              <a:t>J Am </a:t>
            </a:r>
            <a:r>
              <a:rPr lang="en-GB" i="1" dirty="0" err="1"/>
              <a:t>Geriatr</a:t>
            </a:r>
            <a:r>
              <a:rPr lang="en-GB" i="1" dirty="0"/>
              <a:t> </a:t>
            </a:r>
            <a:r>
              <a:rPr lang="en-GB" i="1" dirty="0" err="1"/>
              <a:t>Soc</a:t>
            </a:r>
            <a:r>
              <a:rPr lang="en-GB" i="1" dirty="0"/>
              <a:t> </a:t>
            </a:r>
            <a:r>
              <a:rPr lang="en-GB" dirty="0"/>
              <a:t>1982;30:378–82.</a:t>
            </a:r>
          </a:p>
        </p:txBody>
      </p:sp>
      <p:sp>
        <p:nvSpPr>
          <p:cNvPr id="4" name="Slide Number Placeholder 3"/>
          <p:cNvSpPr>
            <a:spLocks noGrp="1"/>
          </p:cNvSpPr>
          <p:nvPr>
            <p:ph type="sldNum" sz="quarter" idx="10"/>
          </p:nvPr>
        </p:nvSpPr>
        <p:spPr/>
        <p:txBody>
          <a:bodyPr/>
          <a:lstStyle/>
          <a:p>
            <a:fld id="{03D78940-A63A-4EF2-8589-F569B0DB4BF6}" type="slidenum">
              <a:rPr lang="en-GB" smtClean="0"/>
              <a:pPr/>
              <a:t>14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13909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In this presentation, activities of daily living</a:t>
            </a:r>
            <a:r>
              <a:rPr lang="en-GB" b="0" i="0" baseline="30000" dirty="0"/>
              <a:t>1</a:t>
            </a:r>
            <a:r>
              <a:rPr lang="en-GB" b="0" i="0" dirty="0"/>
              <a:t> are used as an outcome that reflects an elderly person’s functional autonomy and independence after hip fracture.</a:t>
            </a:r>
            <a:r>
              <a:rPr lang="en-GB" b="0" i="0" baseline="30000" dirty="0"/>
              <a:t>2</a:t>
            </a:r>
          </a:p>
          <a:p>
            <a:endParaRPr lang="en-GB" b="0" i="0" baseline="30000" dirty="0"/>
          </a:p>
          <a:p>
            <a:r>
              <a:rPr lang="en-GB" b="1" i="0" baseline="0" dirty="0"/>
              <a:t>References</a:t>
            </a:r>
          </a:p>
          <a:p>
            <a:pPr marL="228600" indent="-228600">
              <a:buFont typeface="+mj-lt"/>
              <a:buAutoNum type="arabicPeriod"/>
            </a:pPr>
            <a:r>
              <a:rPr lang="en-GB" sz="1200" dirty="0"/>
              <a:t>Hardy SE. Considerations of function and functional decline. In: Current diagnosis and treatment: geriatrics, second edition. Williams BA </a:t>
            </a:r>
            <a:r>
              <a:rPr lang="en-GB" sz="1200" i="1" dirty="0"/>
              <a:t>et al. </a:t>
            </a:r>
            <a:r>
              <a:rPr lang="en-GB" sz="1200" dirty="0"/>
              <a:t>(ed.). Mc Graw Hill Lange. 2014. Available from: http://accessmedicine.mhmedical.com/content.aspx?bookid=953&amp;sectionid=53375624 (Accessed January 2018). </a:t>
            </a:r>
          </a:p>
          <a:p>
            <a:pPr marL="228600" indent="-228600">
              <a:buFont typeface="+mj-lt"/>
              <a:buAutoNum type="arabicPeriod"/>
            </a:pPr>
            <a:r>
              <a:rPr lang="en-GB" sz="1200" dirty="0"/>
              <a:t>Lowry KA </a:t>
            </a:r>
            <a:r>
              <a:rPr lang="en-GB" sz="1200" i="1" dirty="0"/>
              <a:t>et al. Aging Dis </a:t>
            </a:r>
            <a:r>
              <a:rPr lang="en-GB" sz="1200" dirty="0"/>
              <a:t>2012;3:5–15.</a:t>
            </a:r>
            <a:endParaRPr lang="en-GB" b="1" i="0" baseline="0" dirty="0"/>
          </a:p>
        </p:txBody>
      </p:sp>
      <p:sp>
        <p:nvSpPr>
          <p:cNvPr id="4" name="Slide Number Placeholder 3"/>
          <p:cNvSpPr>
            <a:spLocks noGrp="1"/>
          </p:cNvSpPr>
          <p:nvPr>
            <p:ph type="sldNum" sz="quarter" idx="10"/>
          </p:nvPr>
        </p:nvSpPr>
        <p:spPr/>
        <p:txBody>
          <a:bodyPr/>
          <a:lstStyle/>
          <a:p>
            <a:fld id="{03D78940-A63A-4EF2-8589-F569B0DB4BF6}" type="slidenum">
              <a:rPr lang="en-GB" smtClean="0"/>
              <a:t>15</a:t>
            </a:fld>
            <a:endParaRPr lang="en-GB"/>
          </a:p>
        </p:txBody>
      </p:sp>
    </p:spTree>
    <p:extLst>
      <p:ext uri="{BB962C8B-B14F-4D97-AF65-F5344CB8AC3E}">
        <p14:creationId xmlns:p14="http://schemas.microsoft.com/office/powerpoint/2010/main" val="50706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err="1"/>
              <a:t>Doshi</a:t>
            </a:r>
            <a:r>
              <a:rPr lang="en-GB" dirty="0"/>
              <a:t> HK </a:t>
            </a:r>
            <a:r>
              <a:rPr lang="en-GB" i="1" dirty="0"/>
              <a:t>et al. </a:t>
            </a:r>
            <a:r>
              <a:rPr lang="en-GB" dirty="0"/>
              <a:t>(2014): mean Modified Barthel Index (MBI), 91.2 pre-fracture and 87 at 6–12 months post-fracture.</a:t>
            </a:r>
            <a:r>
              <a:rPr lang="en-GB" baseline="30000" dirty="0"/>
              <a:t>1,2</a:t>
            </a:r>
          </a:p>
          <a:p>
            <a:pPr lvl="0"/>
            <a:r>
              <a:rPr lang="en-GB" dirty="0"/>
              <a:t>Norton R </a:t>
            </a:r>
            <a:r>
              <a:rPr lang="en-GB" i="1" dirty="0"/>
              <a:t>et al. </a:t>
            </a:r>
            <a:r>
              <a:rPr lang="en-GB" dirty="0"/>
              <a:t>(2000): proportion of patients independent in activities</a:t>
            </a:r>
            <a:r>
              <a:rPr lang="en-GB" baseline="0" dirty="0"/>
              <a:t> of daily living (</a:t>
            </a:r>
            <a:r>
              <a:rPr lang="en-GB" dirty="0"/>
              <a:t>ADLs), 62% pre-fracture and 44% at &gt; 12 months post-fracture.</a:t>
            </a:r>
            <a:r>
              <a:rPr lang="en-GB" baseline="30000" dirty="0"/>
              <a:t>1,3</a:t>
            </a:r>
          </a:p>
          <a:p>
            <a:pPr lvl="0"/>
            <a:r>
              <a:rPr lang="en-GB" dirty="0"/>
              <a:t>Samuelsson B </a:t>
            </a:r>
            <a:r>
              <a:rPr lang="en-GB" i="1" dirty="0"/>
              <a:t>et al. </a:t>
            </a:r>
            <a:r>
              <a:rPr lang="en-GB" dirty="0"/>
              <a:t>(2009): proportion independent in ADLs, 74% pre-fracture and 58% at &lt; 6 months and 59% at &gt; 12 months post-fracture.</a:t>
            </a:r>
            <a:r>
              <a:rPr lang="en-GB" baseline="30000" dirty="0"/>
              <a:t>1,4</a:t>
            </a:r>
            <a:r>
              <a:rPr lang="en-GB" dirty="0"/>
              <a:t> </a:t>
            </a:r>
          </a:p>
          <a:p>
            <a:pPr lvl="0"/>
            <a:endParaRPr lang="en-GB" dirty="0"/>
          </a:p>
          <a:p>
            <a:pPr lvl="0"/>
            <a:r>
              <a:rPr lang="en-GB" dirty="0"/>
              <a:t>Dyer SM </a:t>
            </a:r>
            <a:r>
              <a:rPr lang="en-GB" i="1" dirty="0"/>
              <a:t>et al. </a:t>
            </a:r>
            <a:r>
              <a:rPr lang="en-GB" dirty="0"/>
              <a:t>(2016) is a literature review of data from 38 cohort studies reported in 42 publications. Please see the supplementary slides for an assessment of study limitations and bias.</a:t>
            </a:r>
            <a:r>
              <a:rPr lang="en-GB" baseline="30000" dirty="0"/>
              <a:t>1</a:t>
            </a:r>
          </a:p>
          <a:p>
            <a:pPr lvl="0"/>
            <a:endParaRPr lang="en-GB" dirty="0"/>
          </a:p>
          <a:p>
            <a:pPr lvl="0"/>
            <a:r>
              <a:rPr lang="en-GB" dirty="0"/>
              <a:t>The MBI</a:t>
            </a:r>
            <a:r>
              <a:rPr lang="en-GB" baseline="30000" dirty="0"/>
              <a:t>5</a:t>
            </a:r>
            <a:r>
              <a:rPr lang="en-GB" dirty="0"/>
              <a:t> is widely used in geriatric assessment settings. It measures independence in 10 activities: feeding, bathing, grooming, dressing, bowel continence, bladder continence, toilet use, transfers (bed to chair and back) and mobility (on level surfaces). Total scores range from 0–100 and higher scores indicate greater functional independence.</a:t>
            </a:r>
            <a:r>
              <a:rPr lang="en-GB" baseline="30000" dirty="0"/>
              <a:t>6</a:t>
            </a:r>
          </a:p>
          <a:p>
            <a:pPr lvl="0"/>
            <a:endParaRPr lang="en-GB" dirty="0"/>
          </a:p>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Dyer SM </a:t>
            </a:r>
            <a:r>
              <a:rPr lang="en-GB" i="1" dirty="0"/>
              <a:t>et al. </a:t>
            </a:r>
            <a:r>
              <a:rPr lang="pt-BR" i="1" dirty="0"/>
              <a:t>BMC Geriatr </a:t>
            </a:r>
            <a:r>
              <a:rPr lang="pt-BR" dirty="0"/>
              <a:t>2016;16:158.</a:t>
            </a:r>
            <a:r>
              <a:rPr lang="en-GB" dirty="0"/>
              <a:t> </a:t>
            </a:r>
          </a:p>
          <a:p>
            <a:pPr marL="228600" indent="-228600">
              <a:buFont typeface="+mj-lt"/>
              <a:buAutoNum type="arabicPeriod"/>
            </a:pPr>
            <a:r>
              <a:rPr lang="en-GB" dirty="0"/>
              <a:t>Doshi HK </a:t>
            </a:r>
            <a:r>
              <a:rPr lang="en-GB" i="1" dirty="0"/>
              <a:t>et al. Arch </a:t>
            </a:r>
            <a:r>
              <a:rPr lang="en-GB" i="1" dirty="0" err="1"/>
              <a:t>Orthop</a:t>
            </a:r>
            <a:r>
              <a:rPr lang="en-GB" i="1" dirty="0"/>
              <a:t> Trauma </a:t>
            </a:r>
            <a:r>
              <a:rPr lang="en-GB" i="1" dirty="0" err="1"/>
              <a:t>Surg</a:t>
            </a:r>
            <a:r>
              <a:rPr lang="en-GB" i="1" dirty="0"/>
              <a:t> </a:t>
            </a:r>
            <a:r>
              <a:rPr lang="en-GB" dirty="0"/>
              <a:t>2014;134:489–93.</a:t>
            </a:r>
          </a:p>
          <a:p>
            <a:pPr marL="228600" indent="-228600">
              <a:buFont typeface="+mj-lt"/>
              <a:buAutoNum type="arabicPeriod"/>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p>
          <a:p>
            <a:pPr marL="228600" indent="-228600">
              <a:buFont typeface="+mj-lt"/>
              <a:buAutoNum type="arabicPeriod"/>
            </a:pPr>
            <a:r>
              <a:rPr lang="nn-NO" dirty="0"/>
              <a:t>Samuelsson B </a:t>
            </a:r>
            <a:r>
              <a:rPr lang="nn-NO" i="1" dirty="0"/>
              <a:t>et al. </a:t>
            </a:r>
            <a:r>
              <a:rPr lang="en-GB" i="1" dirty="0"/>
              <a:t>Age Ageing </a:t>
            </a:r>
            <a:r>
              <a:rPr lang="en-GB" dirty="0"/>
              <a:t>2009;38:686–92.</a:t>
            </a:r>
          </a:p>
          <a:p>
            <a:pPr marL="228600" indent="-228600">
              <a:buFont typeface="+mj-lt"/>
              <a:buAutoNum type="arabicPeriod"/>
            </a:pPr>
            <a:r>
              <a:rPr lang="en-GB" dirty="0"/>
              <a:t>Mahoney FI, Barthel D. </a:t>
            </a:r>
            <a:r>
              <a:rPr lang="en-GB" i="1" dirty="0"/>
              <a:t>Maryland State Med J </a:t>
            </a:r>
            <a:r>
              <a:rPr lang="en-GB" dirty="0"/>
              <a:t>1965;14:56–61.</a:t>
            </a:r>
          </a:p>
          <a:p>
            <a:pPr marL="228600" indent="-228600">
              <a:buFont typeface="+mj-lt"/>
              <a:buAutoNum type="arabicPeriod"/>
            </a:pPr>
            <a:r>
              <a:rPr lang="en-GB" dirty="0"/>
              <a:t>Royal Australian College of General Practitioners. 2006. Available from: https://www.racgp.org.au/download/documents/Guidelines/silverbook.pdf (Accessed January 2018).</a:t>
            </a:r>
          </a:p>
          <a:p>
            <a:pPr lvl="0"/>
            <a:endParaRPr lang="en-GB" dirty="0"/>
          </a:p>
          <a:p>
            <a:pPr lvl="0"/>
            <a:r>
              <a:rPr lang="en-GB" b="1" dirty="0"/>
              <a:t>References from Dyer </a:t>
            </a:r>
            <a:r>
              <a:rPr lang="en-GB" b="1" i="1" dirty="0"/>
              <a:t>et al. </a:t>
            </a:r>
            <a:r>
              <a:rPr lang="en-GB" b="1" dirty="0"/>
              <a:t>(2016)</a:t>
            </a:r>
            <a:r>
              <a:rPr lang="en-GB" b="1" baseline="30000" dirty="0"/>
              <a:t>4</a:t>
            </a:r>
          </a:p>
          <a:p>
            <a:pPr marL="171450" indent="-171450">
              <a:buFont typeface="Arial" panose="020B0604020202020204" pitchFamily="34" charset="0"/>
              <a:buChar char="•"/>
            </a:pPr>
            <a:r>
              <a:rPr lang="en-GB" dirty="0" err="1"/>
              <a:t>Doshi</a:t>
            </a:r>
            <a:r>
              <a:rPr lang="en-GB" dirty="0"/>
              <a:t> HK </a:t>
            </a:r>
            <a:r>
              <a:rPr lang="en-GB" i="1" dirty="0"/>
              <a:t>et al. Arch </a:t>
            </a:r>
            <a:r>
              <a:rPr lang="en-GB" i="1" dirty="0" err="1"/>
              <a:t>Orthop</a:t>
            </a:r>
            <a:r>
              <a:rPr lang="en-GB" i="1" dirty="0"/>
              <a:t> Trauma </a:t>
            </a:r>
            <a:r>
              <a:rPr lang="en-GB" i="1" dirty="0" err="1"/>
              <a:t>Surg</a:t>
            </a:r>
            <a:r>
              <a:rPr lang="en-GB" i="1" dirty="0"/>
              <a:t> </a:t>
            </a:r>
            <a:r>
              <a:rPr lang="en-GB" dirty="0"/>
              <a:t>2014;134:489–93.</a:t>
            </a:r>
          </a:p>
          <a:p>
            <a:pPr marL="171450" indent="-171450">
              <a:buFont typeface="Arial" panose="020B0604020202020204" pitchFamily="34" charset="0"/>
              <a:buChar char="•"/>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p>
          <a:p>
            <a:pPr marL="171450" indent="-171450">
              <a:buFont typeface="Arial" panose="020B0604020202020204" pitchFamily="34" charset="0"/>
              <a:buChar char="•"/>
            </a:pPr>
            <a:r>
              <a:rPr lang="nn-NO" dirty="0"/>
              <a:t>Samuelsson B </a:t>
            </a:r>
            <a:r>
              <a:rPr lang="nn-NO" i="1" dirty="0"/>
              <a:t>et al. </a:t>
            </a:r>
            <a:r>
              <a:rPr lang="en-GB" i="1" dirty="0"/>
              <a:t>Age Ageing </a:t>
            </a:r>
            <a:r>
              <a:rPr lang="en-GB" dirty="0"/>
              <a:t>2009;38:686–92.</a:t>
            </a:r>
          </a:p>
        </p:txBody>
      </p:sp>
      <p:sp>
        <p:nvSpPr>
          <p:cNvPr id="4" name="Slide Number Placeholder 3"/>
          <p:cNvSpPr>
            <a:spLocks noGrp="1"/>
          </p:cNvSpPr>
          <p:nvPr>
            <p:ph type="sldNum" sz="quarter" idx="10"/>
          </p:nvPr>
        </p:nvSpPr>
        <p:spPr/>
        <p:txBody>
          <a:bodyPr/>
          <a:lstStyle/>
          <a:p>
            <a:fld id="{03D78940-A63A-4EF2-8589-F569B0DB4BF6}" type="slidenum">
              <a:rPr lang="en-GB" smtClean="0"/>
              <a:pPr/>
              <a:t>16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384730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The absence of a matched control cohort makes it difficult to establish to what extent self-care activities of daily living were affected by ageing alone. The least healthy patients dropped out of the study the earliest.</a:t>
            </a:r>
            <a:r>
              <a:rPr lang="en-GB" baseline="30000" dirty="0"/>
              <a:t>1</a:t>
            </a:r>
          </a:p>
          <a:p>
            <a:endParaRPr lang="en-GB" dirty="0"/>
          </a:p>
          <a:p>
            <a:pPr lvl="0"/>
            <a:r>
              <a:rPr lang="en-GB" b="1" dirty="0" err="1"/>
              <a:t>Magaziner</a:t>
            </a:r>
            <a:r>
              <a:rPr lang="en-GB" b="1" dirty="0"/>
              <a:t> </a:t>
            </a:r>
            <a:r>
              <a:rPr lang="en-GB" b="1" i="1" dirty="0"/>
              <a:t>et al. </a:t>
            </a:r>
            <a:r>
              <a:rPr lang="en-GB" b="1" dirty="0"/>
              <a:t>(2000)</a:t>
            </a:r>
            <a:r>
              <a:rPr lang="en-GB" b="1" baseline="30000" dirty="0"/>
              <a:t>1</a:t>
            </a:r>
          </a:p>
          <a:p>
            <a:pPr lvl="0"/>
            <a:r>
              <a:rPr lang="en-GB" b="1" dirty="0"/>
              <a:t>Type of study. </a:t>
            </a:r>
            <a:r>
              <a:rPr lang="en-GB" dirty="0"/>
              <a:t>Non-comparator prospective cohort study (baseline was assessed retrospectively via the patient or a proxy, and chart review).</a:t>
            </a:r>
          </a:p>
          <a:p>
            <a:pPr lvl="0"/>
            <a:r>
              <a:rPr lang="en-GB" b="1" dirty="0"/>
              <a:t>Enrolment period. </a:t>
            </a:r>
            <a:r>
              <a:rPr lang="en-GB" dirty="0"/>
              <a:t>1 January 1990–15 June 1991.</a:t>
            </a:r>
          </a:p>
          <a:p>
            <a:pPr lvl="0"/>
            <a:r>
              <a:rPr lang="en-GB" b="1" dirty="0"/>
              <a:t>Location. </a:t>
            </a:r>
            <a:r>
              <a:rPr lang="en-GB" dirty="0"/>
              <a:t>Eight hospitals in Baltimore, MD, USA (Baltimore Hip Studies).</a:t>
            </a:r>
          </a:p>
          <a:p>
            <a:pPr lvl="0"/>
            <a:r>
              <a:rPr lang="en-GB" b="1" dirty="0"/>
              <a:t>Cases. </a:t>
            </a:r>
            <a:r>
              <a:rPr lang="en-GB" dirty="0"/>
              <a:t>674 patients with hip fracture (community-dwelling at the time of fracture).</a:t>
            </a:r>
          </a:p>
          <a:p>
            <a:pPr lvl="0"/>
            <a:r>
              <a:rPr lang="en-GB" b="1" dirty="0"/>
              <a:t>Age of cases. </a:t>
            </a:r>
            <a:r>
              <a:rPr lang="en-GB" dirty="0"/>
              <a:t>≥ 65 years (mean: 81.1 years [standard deviation (SD): 7.4]).</a:t>
            </a:r>
          </a:p>
          <a:p>
            <a:pPr lvl="0"/>
            <a:r>
              <a:rPr lang="en-GB" b="1" dirty="0"/>
              <a:t>Sex of cases. </a:t>
            </a:r>
            <a:r>
              <a:rPr lang="en-GB" dirty="0"/>
              <a:t>77.4% women.</a:t>
            </a:r>
          </a:p>
          <a:p>
            <a:pPr lvl="0"/>
            <a:r>
              <a:rPr lang="en-GB" b="1" dirty="0"/>
              <a:t>Follow-up. </a:t>
            </a:r>
            <a:r>
              <a:rPr lang="en-GB" dirty="0"/>
              <a:t>≤ 2 years (2, 6, 12, 18 and 24 months; 389 patients interviewed at 24 months).</a:t>
            </a:r>
          </a:p>
          <a:p>
            <a:pPr lvl="0"/>
            <a:r>
              <a:rPr lang="en-GB" dirty="0"/>
              <a:t>Outcomes. Various self-reported measures of health status and functioning, Mini-Mental</a:t>
            </a:r>
            <a:r>
              <a:rPr lang="en-GB" baseline="0" dirty="0"/>
              <a:t> State Examination (</a:t>
            </a:r>
            <a:r>
              <a:rPr lang="en-GB" dirty="0"/>
              <a:t>MMSE; cognitive functioning) and objective/semi-objective assessments of neuromuscular functioning. To identify the point at which the maximal level of recovery had occurred for each aspect of function, longitudinal data were analysed using the system of generalised estimating equations.</a:t>
            </a:r>
          </a:p>
          <a:p>
            <a:endParaRPr lang="en-GB" dirty="0"/>
          </a:p>
          <a:p>
            <a:r>
              <a:rPr lang="en-GB" dirty="0"/>
              <a:t>This study was included in the Dyer </a:t>
            </a:r>
            <a:r>
              <a:rPr lang="en-GB" i="1" dirty="0"/>
              <a:t>et al. </a:t>
            </a:r>
            <a:r>
              <a:rPr lang="en-GB" dirty="0"/>
              <a:t>(2016) review.</a:t>
            </a:r>
            <a:r>
              <a:rPr lang="en-GB" baseline="30000" dirty="0"/>
              <a:t>2</a:t>
            </a:r>
          </a:p>
          <a:p>
            <a:endParaRPr lang="en-GB" dirty="0"/>
          </a:p>
          <a:p>
            <a:r>
              <a:rPr lang="en-GB" b="1" dirty="0"/>
              <a:t>References</a:t>
            </a:r>
          </a:p>
          <a:p>
            <a:pPr marL="228600" indent="-228600">
              <a:buFont typeface="+mj-lt"/>
              <a:buAutoNum type="arabicPeriod"/>
            </a:pPr>
            <a:r>
              <a:rPr lang="en-GB" dirty="0" err="1"/>
              <a:t>Magaziner</a:t>
            </a:r>
            <a:r>
              <a:rPr lang="en-GB" dirty="0"/>
              <a:t> J </a:t>
            </a:r>
            <a:r>
              <a:rPr lang="en-GB" i="1" dirty="0"/>
              <a:t>et al. J </a:t>
            </a:r>
            <a:r>
              <a:rPr lang="en-GB" i="1" dirty="0" err="1"/>
              <a:t>Gerontol</a:t>
            </a:r>
            <a:r>
              <a:rPr lang="en-GB" i="1" dirty="0"/>
              <a:t> A </a:t>
            </a:r>
            <a:r>
              <a:rPr lang="en-GB" i="1" dirty="0" err="1"/>
              <a:t>Biol</a:t>
            </a:r>
            <a:r>
              <a:rPr lang="en-GB" i="1" dirty="0"/>
              <a:t> Sci Med Sci </a:t>
            </a:r>
            <a:r>
              <a:rPr lang="en-GB" dirty="0"/>
              <a:t>2000;55:M498–M507.</a:t>
            </a:r>
          </a:p>
          <a:p>
            <a:pPr marL="228600" indent="-228600">
              <a:buFont typeface="+mj-lt"/>
              <a:buAutoNum type="arabicPeriod"/>
            </a:pPr>
            <a:r>
              <a:rPr lang="en-GB" dirty="0"/>
              <a:t>Dyer SM </a:t>
            </a:r>
            <a:r>
              <a:rPr lang="en-GB" i="1" dirty="0"/>
              <a:t>et al. </a:t>
            </a:r>
            <a:r>
              <a:rPr lang="pt-BR" i="1" dirty="0"/>
              <a:t>BMC Geriatr </a:t>
            </a:r>
            <a:r>
              <a:rPr lang="pt-BR" dirty="0"/>
              <a:t>2016;16:158.</a:t>
            </a:r>
            <a:r>
              <a:rPr lang="en-GB" dirty="0"/>
              <a:t> </a:t>
            </a:r>
          </a:p>
        </p:txBody>
      </p:sp>
      <p:sp>
        <p:nvSpPr>
          <p:cNvPr id="4" name="Slide Number Placeholder 3"/>
          <p:cNvSpPr>
            <a:spLocks noGrp="1"/>
          </p:cNvSpPr>
          <p:nvPr>
            <p:ph type="sldNum" sz="quarter" idx="10"/>
          </p:nvPr>
        </p:nvSpPr>
        <p:spPr/>
        <p:txBody>
          <a:bodyPr/>
          <a:lstStyle/>
          <a:p>
            <a:fld id="{03D78940-A63A-4EF2-8589-F569B0DB4BF6}" type="slidenum">
              <a:rPr lang="en-GB" smtClean="0"/>
              <a:pPr/>
              <a:t>17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385188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The study reported in Beaupre </a:t>
            </a:r>
            <a:r>
              <a:rPr lang="en-GB" i="1" dirty="0"/>
              <a:t>et al. </a:t>
            </a:r>
            <a:r>
              <a:rPr lang="en-GB" dirty="0"/>
              <a:t>(2007)</a:t>
            </a:r>
            <a:r>
              <a:rPr lang="en-GB" baseline="30000" dirty="0"/>
              <a:t>1</a:t>
            </a:r>
            <a:r>
              <a:rPr lang="en-GB" dirty="0"/>
              <a:t> was included in the Dyer </a:t>
            </a:r>
            <a:r>
              <a:rPr lang="en-GB" i="1" dirty="0"/>
              <a:t>et al. </a:t>
            </a:r>
            <a:r>
              <a:rPr lang="en-GB" dirty="0"/>
              <a:t>(2016) review.</a:t>
            </a:r>
            <a:r>
              <a:rPr lang="en-GB" baseline="30000" dirty="0"/>
              <a:t>2</a:t>
            </a:r>
            <a:r>
              <a:rPr lang="en-GB" dirty="0"/>
              <a:t>  Dyer SM </a:t>
            </a:r>
            <a:r>
              <a:rPr lang="en-GB" i="1" dirty="0"/>
              <a:t>et al. </a:t>
            </a:r>
            <a:r>
              <a:rPr lang="en-GB" dirty="0"/>
              <a:t>(2016) is a literature review of data from 38 cohort studies reported in 42 publications. Please see the supplementary slides for an assessment of study limitations and bias.</a:t>
            </a:r>
            <a:r>
              <a:rPr lang="en-GB" baseline="30000" dirty="0"/>
              <a:t>2</a:t>
            </a:r>
          </a:p>
          <a:p>
            <a:pPr lvl="0"/>
            <a:endParaRPr lang="en-GB" dirty="0"/>
          </a:p>
          <a:p>
            <a:pPr lvl="0"/>
            <a:r>
              <a:rPr lang="en-GB" b="1" dirty="0"/>
              <a:t>Beaupre LA </a:t>
            </a:r>
            <a:r>
              <a:rPr lang="en-GB" b="1" i="1" dirty="0"/>
              <a:t>et al. </a:t>
            </a:r>
            <a:r>
              <a:rPr lang="en-GB" b="1" dirty="0"/>
              <a:t>(2007)</a:t>
            </a:r>
            <a:r>
              <a:rPr lang="en-GB" b="1" baseline="30000" dirty="0"/>
              <a:t>1</a:t>
            </a:r>
          </a:p>
          <a:p>
            <a:r>
              <a:rPr lang="en-GB" b="1" dirty="0"/>
              <a:t>Type of study. </a:t>
            </a:r>
            <a:r>
              <a:rPr lang="en-GB" dirty="0"/>
              <a:t>Non-comparator prospective cohort study (baseline assessed retrospectively via the patient or a proxy).</a:t>
            </a:r>
          </a:p>
          <a:p>
            <a:r>
              <a:rPr lang="en-GB" b="1" dirty="0"/>
              <a:t>Enrolment period. </a:t>
            </a:r>
            <a:r>
              <a:rPr lang="en-GB" dirty="0"/>
              <a:t>July 1999–December 2000.</a:t>
            </a:r>
          </a:p>
          <a:p>
            <a:r>
              <a:rPr lang="en-GB" b="1" dirty="0"/>
              <a:t>Location. </a:t>
            </a:r>
            <a:r>
              <a:rPr lang="en-GB" b="0" dirty="0"/>
              <a:t>Two hospitals in one tertiary health region in Alberta, Canada.</a:t>
            </a:r>
          </a:p>
          <a:p>
            <a:r>
              <a:rPr lang="en-GB" b="1" dirty="0"/>
              <a:t>Cases. </a:t>
            </a:r>
            <a:r>
              <a:rPr lang="en-GB" dirty="0"/>
              <a:t>451 consecutive patients with hip fracture (115 long-term care [LTC] residents and 336 community-dwelling residents). Eligible patients with hip fracture were identified through admissions records.</a:t>
            </a:r>
          </a:p>
          <a:p>
            <a:r>
              <a:rPr lang="en-GB" b="1" dirty="0"/>
              <a:t>Age of cases. </a:t>
            </a:r>
            <a:r>
              <a:rPr lang="en-GB" dirty="0"/>
              <a:t>≥ 65 years (mean: 85.0 [standard deviation (SD): 7.3] in the LTC population and 80.7 [SD: 7.7] in the community-dwelling population).</a:t>
            </a:r>
          </a:p>
          <a:p>
            <a:r>
              <a:rPr lang="en-GB" b="1" dirty="0"/>
              <a:t>Sex of cases. </a:t>
            </a:r>
            <a:r>
              <a:rPr lang="en-GB" dirty="0"/>
              <a:t>81% female in the LTC population and 77% females in the community population.</a:t>
            </a:r>
          </a:p>
          <a:p>
            <a:r>
              <a:rPr lang="en-GB" b="1" dirty="0"/>
              <a:t>Follow-up. </a:t>
            </a:r>
            <a:r>
              <a:rPr lang="en-GB" dirty="0"/>
              <a:t>6 months (loss to follow-up was 11% in the LTC population and 15% in the community population at 6 months; 11 patients in total had died by 6 months).</a:t>
            </a:r>
          </a:p>
          <a:p>
            <a:r>
              <a:rPr lang="en-GB" b="1" dirty="0"/>
              <a:t>Outcomes. </a:t>
            </a:r>
            <a:r>
              <a:rPr lang="en-GB" dirty="0"/>
              <a:t>Various self-reported measures of functioning. Participants completed the Modified </a:t>
            </a:r>
            <a:r>
              <a:rPr lang="en-GB" dirty="0" err="1"/>
              <a:t>Barthel</a:t>
            </a:r>
            <a:r>
              <a:rPr lang="en-GB" dirty="0"/>
              <a:t> Index (MBI) in hospital and again via telephone interviews 6 months postoperatively. Data were also collected on surgery and rehabilitation timing, length of hospital stay and discharge destination. Relative change from pre-fracture function, adjusting for known prognostic factors, and the proportion of participants returning to pre-fracture function, were compared between the LTC and community-dwelling residents. </a:t>
            </a:r>
          </a:p>
          <a:p>
            <a:endParaRPr lang="en-GB" dirty="0"/>
          </a:p>
          <a:p>
            <a:pPr lvl="0"/>
            <a:r>
              <a:rPr lang="en-GB" dirty="0"/>
              <a:t>This study was included in the Dyer </a:t>
            </a:r>
            <a:r>
              <a:rPr lang="en-GB" i="1" dirty="0"/>
              <a:t>et al. </a:t>
            </a:r>
            <a:r>
              <a:rPr lang="en-GB" dirty="0"/>
              <a:t>(2016) review.</a:t>
            </a:r>
            <a:r>
              <a:rPr lang="en-GB" baseline="30000" dirty="0"/>
              <a:t>2</a:t>
            </a:r>
          </a:p>
          <a:p>
            <a:endParaRPr lang="en-GB" dirty="0"/>
          </a:p>
          <a:p>
            <a:pPr lvl="0"/>
            <a:r>
              <a:rPr lang="en-GB" dirty="0"/>
              <a:t>The MBI</a:t>
            </a:r>
            <a:r>
              <a:rPr lang="en-GB" baseline="30000" dirty="0"/>
              <a:t>3</a:t>
            </a:r>
            <a:r>
              <a:rPr lang="en-GB" dirty="0"/>
              <a:t> is widely used in geriatric assessment settings. It measures dependence in 10 activities: feeding, personal hygiene, bathing, dressing, toilet transfers, bowel control, bladder control, chair and/or bed transfers, walking and stair-climbing. The MBI uses a three-point Likert scale, ‘unable to perform task’ (0 points), ‘needs assistance’ (5 or 10 points), ‘fully independent’ (10 or 15 points). Total scores range from 0–100 and higher scores indicate greater functional independence.</a:t>
            </a:r>
            <a:r>
              <a:rPr lang="en-GB" baseline="30000" dirty="0"/>
              <a:t>1</a:t>
            </a:r>
            <a:endParaRPr lang="en-GB" dirty="0"/>
          </a:p>
          <a:p>
            <a:endParaRPr lang="en-GB" b="1" dirty="0"/>
          </a:p>
          <a:p>
            <a:r>
              <a:rPr lang="en-GB" b="1" dirty="0"/>
              <a:t>References</a:t>
            </a:r>
          </a:p>
          <a:p>
            <a:pPr marL="228600" indent="-228600">
              <a:buFont typeface="+mj-lt"/>
              <a:buAutoNum type="arabicPeriod"/>
            </a:pPr>
            <a:r>
              <a:rPr lang="en-GB" dirty="0"/>
              <a:t>Beaupre LA </a:t>
            </a:r>
            <a:r>
              <a:rPr lang="en-GB" i="1" dirty="0"/>
              <a:t>et al. J </a:t>
            </a:r>
            <a:r>
              <a:rPr lang="en-GB" i="1" dirty="0" err="1"/>
              <a:t>Gerontol</a:t>
            </a:r>
            <a:r>
              <a:rPr lang="en-GB" i="1" dirty="0"/>
              <a:t> Series A </a:t>
            </a:r>
            <a:r>
              <a:rPr lang="en-GB" i="1" dirty="0" err="1"/>
              <a:t>Biol</a:t>
            </a:r>
            <a:r>
              <a:rPr lang="en-GB" i="1" dirty="0"/>
              <a:t> Sci Med Sci </a:t>
            </a:r>
            <a:r>
              <a:rPr lang="en-GB" dirty="0"/>
              <a:t>2007;62:1127–33.</a:t>
            </a:r>
          </a:p>
          <a:p>
            <a:pPr marL="228600" indent="-228600">
              <a:buFont typeface="+mj-lt"/>
              <a:buAutoNum type="arabicPeriod"/>
            </a:pPr>
            <a:r>
              <a:rPr lang="en-GB" dirty="0"/>
              <a:t>Dyer SM </a:t>
            </a:r>
            <a:r>
              <a:rPr lang="en-GB" i="1" dirty="0"/>
              <a:t>et al. </a:t>
            </a:r>
            <a:r>
              <a:rPr lang="pt-BR" i="1" dirty="0"/>
              <a:t>BMC Geriatr </a:t>
            </a:r>
            <a:r>
              <a:rPr lang="pt-BR" dirty="0"/>
              <a:t>2016;16:158.</a:t>
            </a:r>
          </a:p>
          <a:p>
            <a:pPr marL="228600" indent="-228600">
              <a:buFont typeface="+mj-lt"/>
              <a:buAutoNum type="arabicPeriod"/>
            </a:pPr>
            <a:r>
              <a:rPr lang="en-GB" dirty="0"/>
              <a:t>Mahoney FI, Barthel D. </a:t>
            </a:r>
            <a:r>
              <a:rPr lang="en-GB" i="1" dirty="0"/>
              <a:t>Maryland State Med J </a:t>
            </a:r>
            <a:r>
              <a:rPr lang="en-GB" dirty="0"/>
              <a:t>1965;14:56–61.</a:t>
            </a:r>
          </a:p>
        </p:txBody>
      </p:sp>
      <p:sp>
        <p:nvSpPr>
          <p:cNvPr id="4" name="Slide Number Placeholder 3"/>
          <p:cNvSpPr>
            <a:spLocks noGrp="1"/>
          </p:cNvSpPr>
          <p:nvPr>
            <p:ph type="sldNum" sz="quarter" idx="10"/>
          </p:nvPr>
        </p:nvSpPr>
        <p:spPr/>
        <p:txBody>
          <a:bodyPr/>
          <a:lstStyle/>
          <a:p>
            <a:fld id="{03D78940-A63A-4EF2-8589-F569B0DB4BF6}" type="slidenum">
              <a:rPr lang="en-GB" smtClean="0"/>
              <a:pPr/>
              <a:t>18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527546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The absence of a matched control cohort makes it difficult to establish to what extent instrumental activities of daily living were affected by ageing alone. The least healthy patients dropped out of the study the earliest.</a:t>
            </a:r>
            <a:r>
              <a:rPr lang="en-GB" baseline="30000" dirty="0"/>
              <a:t>1</a:t>
            </a:r>
          </a:p>
          <a:p>
            <a:endParaRPr lang="en-GB" dirty="0"/>
          </a:p>
          <a:p>
            <a:pPr lvl="0"/>
            <a:r>
              <a:rPr lang="en-GB" b="1" dirty="0" err="1"/>
              <a:t>Magaziner</a:t>
            </a:r>
            <a:r>
              <a:rPr lang="en-GB" b="1" dirty="0"/>
              <a:t> </a:t>
            </a:r>
            <a:r>
              <a:rPr lang="en-GB" b="1" i="1" dirty="0"/>
              <a:t>et al. </a:t>
            </a:r>
            <a:r>
              <a:rPr lang="en-GB" b="1" dirty="0"/>
              <a:t>(2000)</a:t>
            </a:r>
            <a:r>
              <a:rPr lang="en-GB" b="1" baseline="30000" dirty="0"/>
              <a:t>1</a:t>
            </a:r>
          </a:p>
          <a:p>
            <a:pPr lvl="0"/>
            <a:r>
              <a:rPr lang="en-GB" b="1" dirty="0"/>
              <a:t>Type of study. </a:t>
            </a:r>
            <a:r>
              <a:rPr lang="en-GB" dirty="0"/>
              <a:t>Non-comparator prospective cohort study (baseline was assessed retrospectively via the patient or a proxy, and chart review).</a:t>
            </a:r>
          </a:p>
          <a:p>
            <a:pPr lvl="0"/>
            <a:r>
              <a:rPr lang="en-GB" b="1" dirty="0"/>
              <a:t>Enrolment period. </a:t>
            </a:r>
            <a:r>
              <a:rPr lang="en-GB" dirty="0"/>
              <a:t>1 January 1990–15 June 1991.</a:t>
            </a:r>
          </a:p>
          <a:p>
            <a:pPr lvl="0"/>
            <a:r>
              <a:rPr lang="en-GB" b="1" dirty="0"/>
              <a:t>Location. </a:t>
            </a:r>
            <a:r>
              <a:rPr lang="en-GB" dirty="0"/>
              <a:t>Eight hospitals in Baltimore, MD, USA (Baltimore Hip Studies).</a:t>
            </a:r>
          </a:p>
          <a:p>
            <a:pPr lvl="0"/>
            <a:r>
              <a:rPr lang="en-GB" b="1" dirty="0"/>
              <a:t>Cases. </a:t>
            </a:r>
            <a:r>
              <a:rPr lang="en-GB" dirty="0"/>
              <a:t>674 patients with hip fracture (community-dwelling at the time of fracture).</a:t>
            </a:r>
          </a:p>
          <a:p>
            <a:pPr lvl="0"/>
            <a:r>
              <a:rPr lang="en-GB" b="1" dirty="0"/>
              <a:t>Age of cases. </a:t>
            </a:r>
            <a:r>
              <a:rPr lang="en-GB" dirty="0"/>
              <a:t>≥ 65 years (mean: 81.1 years [standard deviation (SD): 7.4]).</a:t>
            </a:r>
          </a:p>
          <a:p>
            <a:pPr lvl="0"/>
            <a:r>
              <a:rPr lang="en-GB" b="1" dirty="0"/>
              <a:t>Sex of cases. </a:t>
            </a:r>
            <a:r>
              <a:rPr lang="en-GB" dirty="0"/>
              <a:t>77.4% women.</a:t>
            </a:r>
          </a:p>
          <a:p>
            <a:pPr lvl="0"/>
            <a:r>
              <a:rPr lang="en-GB" b="1" dirty="0"/>
              <a:t>Follow-up. </a:t>
            </a:r>
            <a:r>
              <a:rPr lang="en-GB" dirty="0"/>
              <a:t>≤ 2 years (2, 6, 12, 18 and 24 months; 389 patients interviewed at 24 months).</a:t>
            </a:r>
          </a:p>
          <a:p>
            <a:pPr lvl="0"/>
            <a:r>
              <a:rPr lang="en-GB" dirty="0"/>
              <a:t>Outcomes. Various self-reported measures of health status and functioning, Mini-Mental</a:t>
            </a:r>
            <a:r>
              <a:rPr lang="en-GB" baseline="0" dirty="0"/>
              <a:t> State Examination (</a:t>
            </a:r>
            <a:r>
              <a:rPr lang="en-GB" dirty="0"/>
              <a:t>MMSE; cognitive functioning) and objective/semi-objective assessments of neuromuscular functioning. To identify the point at which the maximal level of recovery had occurred for each aspect of function, longitudinal data were analysed using the system of generalised estimating equations.</a:t>
            </a:r>
          </a:p>
          <a:p>
            <a:endParaRPr lang="en-GB" dirty="0"/>
          </a:p>
          <a:p>
            <a:r>
              <a:rPr lang="en-GB" dirty="0"/>
              <a:t>This study was included in the Dyer </a:t>
            </a:r>
            <a:r>
              <a:rPr lang="en-GB" i="1" dirty="0"/>
              <a:t>et al. </a:t>
            </a:r>
            <a:r>
              <a:rPr lang="en-GB" dirty="0"/>
              <a:t>(2016) review.</a:t>
            </a:r>
            <a:r>
              <a:rPr lang="en-GB" baseline="30000" dirty="0"/>
              <a:t>2</a:t>
            </a:r>
          </a:p>
          <a:p>
            <a:endParaRPr lang="en-GB" dirty="0"/>
          </a:p>
          <a:p>
            <a:r>
              <a:rPr lang="en-GB" b="1" dirty="0"/>
              <a:t>References</a:t>
            </a:r>
          </a:p>
          <a:p>
            <a:pPr marL="228600" indent="-228600">
              <a:buFont typeface="+mj-lt"/>
              <a:buAutoNum type="arabicPeriod"/>
            </a:pPr>
            <a:r>
              <a:rPr lang="en-GB" dirty="0" err="1"/>
              <a:t>Magaziner</a:t>
            </a:r>
            <a:r>
              <a:rPr lang="en-GB" dirty="0"/>
              <a:t> J </a:t>
            </a:r>
            <a:r>
              <a:rPr lang="en-GB" i="1" dirty="0"/>
              <a:t>et al. J </a:t>
            </a:r>
            <a:r>
              <a:rPr lang="en-GB" i="1" dirty="0" err="1"/>
              <a:t>Gerontol</a:t>
            </a:r>
            <a:r>
              <a:rPr lang="en-GB" i="1" dirty="0"/>
              <a:t> A </a:t>
            </a:r>
            <a:r>
              <a:rPr lang="en-GB" i="1" dirty="0" err="1"/>
              <a:t>Biol</a:t>
            </a:r>
            <a:r>
              <a:rPr lang="en-GB" i="1" dirty="0"/>
              <a:t> Sci Med Sci </a:t>
            </a:r>
            <a:r>
              <a:rPr lang="en-GB" dirty="0"/>
              <a:t>2000;55:M498–M507.</a:t>
            </a:r>
          </a:p>
          <a:p>
            <a:pPr marL="228600" indent="-228600">
              <a:buFont typeface="+mj-lt"/>
              <a:buAutoNum type="arabicPeriod"/>
            </a:pPr>
            <a:r>
              <a:rPr lang="en-GB" dirty="0"/>
              <a:t>Dyer SM </a:t>
            </a:r>
            <a:r>
              <a:rPr lang="en-GB" i="1" dirty="0"/>
              <a:t>et al. </a:t>
            </a:r>
            <a:r>
              <a:rPr lang="pt-BR" i="1" dirty="0"/>
              <a:t>BMC Geriatr </a:t>
            </a:r>
            <a:r>
              <a:rPr lang="pt-BR" dirty="0"/>
              <a:t>2016;16:158.</a:t>
            </a:r>
            <a:r>
              <a:rPr lang="en-GB" dirty="0"/>
              <a:t> </a:t>
            </a:r>
          </a:p>
        </p:txBody>
      </p:sp>
      <p:sp>
        <p:nvSpPr>
          <p:cNvPr id="4" name="Slide Number Placeholder 3"/>
          <p:cNvSpPr>
            <a:spLocks noGrp="1"/>
          </p:cNvSpPr>
          <p:nvPr>
            <p:ph type="sldNum" sz="quarter" idx="10"/>
          </p:nvPr>
        </p:nvSpPr>
        <p:spPr/>
        <p:txBody>
          <a:bodyPr/>
          <a:lstStyle/>
          <a:p>
            <a:fld id="{03D78940-A63A-4EF2-8589-F569B0DB4BF6}" type="slidenum">
              <a:rPr lang="en-GB" smtClean="0"/>
              <a:pPr/>
              <a:t>19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0768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F8964D-6519-4984-A13D-5593D7142954}" type="slidenum">
              <a:rPr lang="en-GB" smtClean="0"/>
              <a:t>2</a:t>
            </a:fld>
            <a:endParaRPr lang="en-GB"/>
          </a:p>
        </p:txBody>
      </p:sp>
    </p:spTree>
    <p:extLst>
      <p:ext uri="{BB962C8B-B14F-4D97-AF65-F5344CB8AC3E}">
        <p14:creationId xmlns:p14="http://schemas.microsoft.com/office/powerpoint/2010/main" val="3795078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Lower limb activities of daily living (ADLs) comprise: walking 3 metres, walking one block, climbing five stairs, getting into a car, getting in or out of bed, rising from an armless chair, putting on trousers, putting socks and shoes on both feet, getting in or out of a bath or shower, taking a bath, shower or sponge bath, and getting on or off a toilet.</a:t>
            </a:r>
            <a:r>
              <a:rPr lang="en-GB" baseline="30000" dirty="0"/>
              <a:t>1</a:t>
            </a:r>
          </a:p>
          <a:p>
            <a:endParaRPr lang="en-GB" dirty="0"/>
          </a:p>
          <a:p>
            <a:r>
              <a:rPr lang="en-GB" dirty="0"/>
              <a:t>Upper limb ADLs comprise: putting on a shirt or blouse, buttoning a shirt or blouse, feeding self after food is prepared, and grooming (brushing hair and cleaning teeth).</a:t>
            </a:r>
            <a:r>
              <a:rPr lang="en-GB" baseline="30000" dirty="0"/>
              <a:t>1</a:t>
            </a:r>
          </a:p>
          <a:p>
            <a:endParaRPr lang="en-GB" dirty="0"/>
          </a:p>
          <a:p>
            <a:r>
              <a:rPr lang="en-GB" dirty="0"/>
              <a:t>Instrumental ADLs comprise: house cleaning, getting to places out of walking distance, shopping, cooking, handling money, taking medications and using the telephone.</a:t>
            </a:r>
            <a:r>
              <a:rPr lang="en-GB" baseline="30000" dirty="0"/>
              <a:t>1</a:t>
            </a:r>
          </a:p>
          <a:p>
            <a:endParaRPr lang="en-GB" dirty="0"/>
          </a:p>
          <a:p>
            <a:pPr lvl="0"/>
            <a:r>
              <a:rPr lang="en-GB" b="1" dirty="0" err="1"/>
              <a:t>Magaziner</a:t>
            </a:r>
            <a:r>
              <a:rPr lang="en-GB" b="1" dirty="0"/>
              <a:t> </a:t>
            </a:r>
            <a:r>
              <a:rPr lang="en-GB" b="1" i="1" dirty="0"/>
              <a:t>et al. </a:t>
            </a:r>
            <a:r>
              <a:rPr lang="en-GB" b="1" dirty="0"/>
              <a:t>(2000)</a:t>
            </a:r>
            <a:r>
              <a:rPr lang="en-GB" b="1" baseline="30000" dirty="0"/>
              <a:t>1</a:t>
            </a:r>
          </a:p>
          <a:p>
            <a:pPr lvl="0"/>
            <a:r>
              <a:rPr lang="en-GB" b="1" dirty="0"/>
              <a:t>Type of study. </a:t>
            </a:r>
            <a:r>
              <a:rPr lang="en-GB" dirty="0"/>
              <a:t>Non-comparator prospective cohort study (baseline was assessed retrospectively via the patient or a proxy, and chart review).</a:t>
            </a:r>
          </a:p>
          <a:p>
            <a:pPr lvl="0"/>
            <a:r>
              <a:rPr lang="en-GB" b="1" dirty="0"/>
              <a:t>Enrolment period. </a:t>
            </a:r>
            <a:r>
              <a:rPr lang="en-GB" dirty="0"/>
              <a:t>1 January 1990–15 June 1991.</a:t>
            </a:r>
          </a:p>
          <a:p>
            <a:pPr lvl="0"/>
            <a:r>
              <a:rPr lang="en-GB" b="1" dirty="0"/>
              <a:t>Location. </a:t>
            </a:r>
            <a:r>
              <a:rPr lang="en-GB" dirty="0"/>
              <a:t>Eight hospitals in Baltimore, MD, USA (Baltimore Hip Studies).</a:t>
            </a:r>
          </a:p>
          <a:p>
            <a:pPr lvl="0"/>
            <a:r>
              <a:rPr lang="en-GB" b="1" dirty="0"/>
              <a:t>Cases. </a:t>
            </a:r>
            <a:r>
              <a:rPr lang="en-GB" dirty="0"/>
              <a:t>674 patients with hip fracture (community-dwelling at the time of fracture).</a:t>
            </a:r>
          </a:p>
          <a:p>
            <a:pPr lvl="0"/>
            <a:r>
              <a:rPr lang="en-GB" b="1" dirty="0"/>
              <a:t>Age of cases. </a:t>
            </a:r>
            <a:r>
              <a:rPr lang="en-GB" dirty="0"/>
              <a:t>≥ 65 years (mean: 81.1 years [standard deviation (SD): 7.4]).</a:t>
            </a:r>
          </a:p>
          <a:p>
            <a:pPr lvl="0"/>
            <a:r>
              <a:rPr lang="en-GB" b="1" dirty="0"/>
              <a:t>Sex of cases. </a:t>
            </a:r>
            <a:r>
              <a:rPr lang="en-GB" dirty="0"/>
              <a:t>77.4% women.</a:t>
            </a:r>
          </a:p>
          <a:p>
            <a:pPr lvl="0"/>
            <a:r>
              <a:rPr lang="en-GB" b="1" dirty="0"/>
              <a:t>Follow-up. </a:t>
            </a:r>
            <a:r>
              <a:rPr lang="en-GB" dirty="0"/>
              <a:t>≤ 2 years (2, 6, 12, 18 and 24 months; 389 patients interviewed at 24 months).</a:t>
            </a:r>
          </a:p>
          <a:p>
            <a:pPr lvl="0"/>
            <a:r>
              <a:rPr lang="en-GB" dirty="0"/>
              <a:t>Outcomes. Various self-reported measures of health status and functioning, Mini-Mental</a:t>
            </a:r>
            <a:r>
              <a:rPr lang="en-GB" baseline="0" dirty="0"/>
              <a:t> State Examination (</a:t>
            </a:r>
            <a:r>
              <a:rPr lang="en-GB" dirty="0"/>
              <a:t>MMSE; cognitive functioning) and objective/semi-objective assessments of neuromuscular functioning. To identify the point at which the maximal level of recovery had occurred for each aspect of function, longitudinal data were analysed using the system of generalised estimating equations.</a:t>
            </a:r>
          </a:p>
          <a:p>
            <a:endParaRPr lang="en-GB" dirty="0"/>
          </a:p>
          <a:p>
            <a:r>
              <a:rPr lang="en-GB" dirty="0"/>
              <a:t>This study was included in the Dyer </a:t>
            </a:r>
            <a:r>
              <a:rPr lang="en-GB" i="1" dirty="0"/>
              <a:t>et al. </a:t>
            </a:r>
            <a:r>
              <a:rPr lang="en-GB" dirty="0"/>
              <a:t>(2016) review.</a:t>
            </a:r>
            <a:r>
              <a:rPr lang="en-GB" baseline="30000" dirty="0"/>
              <a:t>2</a:t>
            </a:r>
          </a:p>
          <a:p>
            <a:endParaRPr lang="en-GB" dirty="0"/>
          </a:p>
          <a:p>
            <a:r>
              <a:rPr lang="en-GB" b="1" dirty="0"/>
              <a:t>References</a:t>
            </a:r>
          </a:p>
          <a:p>
            <a:pPr marL="228600" indent="-228600">
              <a:buFont typeface="+mj-lt"/>
              <a:buAutoNum type="arabicPeriod"/>
            </a:pPr>
            <a:r>
              <a:rPr lang="en-GB" dirty="0" err="1"/>
              <a:t>Magaziner</a:t>
            </a:r>
            <a:r>
              <a:rPr lang="en-GB" dirty="0"/>
              <a:t> J </a:t>
            </a:r>
            <a:r>
              <a:rPr lang="en-GB" i="1" dirty="0"/>
              <a:t>et al. J </a:t>
            </a:r>
            <a:r>
              <a:rPr lang="en-GB" i="1" dirty="0" err="1"/>
              <a:t>Gerontol</a:t>
            </a:r>
            <a:r>
              <a:rPr lang="en-GB" i="1" dirty="0"/>
              <a:t> A </a:t>
            </a:r>
            <a:r>
              <a:rPr lang="en-GB" i="1" dirty="0" err="1"/>
              <a:t>Biol</a:t>
            </a:r>
            <a:r>
              <a:rPr lang="en-GB" i="1" dirty="0"/>
              <a:t> Sci Med Sci </a:t>
            </a:r>
            <a:r>
              <a:rPr lang="en-GB" dirty="0"/>
              <a:t>2000;55:M498–M507.</a:t>
            </a:r>
          </a:p>
          <a:p>
            <a:pPr marL="228600" indent="-228600">
              <a:buFont typeface="+mj-lt"/>
              <a:buAutoNum type="arabicPeriod"/>
            </a:pPr>
            <a:r>
              <a:rPr lang="en-GB" dirty="0"/>
              <a:t>Dyer SM </a:t>
            </a:r>
            <a:r>
              <a:rPr lang="en-GB" i="1" dirty="0"/>
              <a:t>et al. </a:t>
            </a:r>
            <a:r>
              <a:rPr lang="pt-BR" i="1" dirty="0"/>
              <a:t>BMC Geriatr </a:t>
            </a:r>
            <a:r>
              <a:rPr lang="pt-BR" dirty="0"/>
              <a:t>2016;16:158.</a:t>
            </a:r>
            <a:r>
              <a:rPr lang="en-GB" dirty="0"/>
              <a:t> </a:t>
            </a:r>
          </a:p>
        </p:txBody>
      </p:sp>
      <p:sp>
        <p:nvSpPr>
          <p:cNvPr id="4" name="Slide Number Placeholder 3"/>
          <p:cNvSpPr>
            <a:spLocks noGrp="1"/>
          </p:cNvSpPr>
          <p:nvPr>
            <p:ph type="sldNum" sz="quarter" idx="10"/>
          </p:nvPr>
        </p:nvSpPr>
        <p:spPr/>
        <p:txBody>
          <a:bodyPr/>
          <a:lstStyle/>
          <a:p>
            <a:fld id="{03D78940-A63A-4EF2-8589-F569B0DB4BF6}" type="slidenum">
              <a:rPr lang="en-GB" smtClean="0"/>
              <a:pPr/>
              <a:t>20</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59353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err="1"/>
              <a:t>Magaziner</a:t>
            </a:r>
            <a:r>
              <a:rPr lang="en-GB" dirty="0"/>
              <a:t> J </a:t>
            </a:r>
            <a:r>
              <a:rPr lang="en-GB" i="1" dirty="0"/>
              <a:t>et al. </a:t>
            </a:r>
            <a:r>
              <a:rPr lang="en-GB" dirty="0"/>
              <a:t>(2003): control patients were matched for age, sex and walking ability. The control cohort used is the Iowa Established Populations for Epidemiologic Studies of the Elderly cohort (two other control cohorts were also reported with consistent findings).</a:t>
            </a:r>
            <a:r>
              <a:rPr lang="en-GB" baseline="30000" dirty="0"/>
              <a:t>1,2</a:t>
            </a:r>
          </a:p>
          <a:p>
            <a:pPr lvl="0"/>
            <a:r>
              <a:rPr lang="en-GB" dirty="0"/>
              <a:t>Norton R </a:t>
            </a:r>
            <a:r>
              <a:rPr lang="en-GB" i="1" dirty="0"/>
              <a:t>et al. </a:t>
            </a:r>
            <a:r>
              <a:rPr lang="en-GB" dirty="0"/>
              <a:t>2000: control patients were matched for age, sex and independence.</a:t>
            </a:r>
            <a:r>
              <a:rPr lang="en-GB" baseline="30000" dirty="0"/>
              <a:t>1,3</a:t>
            </a:r>
            <a:r>
              <a:rPr lang="en-GB" dirty="0"/>
              <a:t> </a:t>
            </a:r>
          </a:p>
          <a:p>
            <a:pPr lvl="0"/>
            <a:r>
              <a:rPr lang="en-GB" dirty="0" err="1"/>
              <a:t>Tosteson</a:t>
            </a:r>
            <a:r>
              <a:rPr lang="en-GB" dirty="0"/>
              <a:t> AN </a:t>
            </a:r>
            <a:r>
              <a:rPr lang="en-GB" i="1" dirty="0"/>
              <a:t>et al. </a:t>
            </a:r>
            <a:r>
              <a:rPr lang="en-GB" dirty="0"/>
              <a:t>2001: control patients were matched for age and sex.</a:t>
            </a:r>
            <a:r>
              <a:rPr lang="en-GB" baseline="30000" dirty="0"/>
              <a:t>4</a:t>
            </a:r>
          </a:p>
          <a:p>
            <a:pPr lvl="0"/>
            <a:endParaRPr lang="en-GB" dirty="0"/>
          </a:p>
          <a:p>
            <a:pPr lvl="0"/>
            <a:r>
              <a:rPr lang="en-GB" dirty="0"/>
              <a:t>Dyer SM et al. (2016) is a literature review of data from 38 cohort studies reported in 42 publications. Please see the supplementary slides for an assessment of study limitations and bias.</a:t>
            </a:r>
            <a:r>
              <a:rPr lang="en-GB" baseline="30000" dirty="0"/>
              <a:t>1</a:t>
            </a:r>
          </a:p>
          <a:p>
            <a:pPr lvl="0"/>
            <a:endParaRPr lang="en-GB" dirty="0"/>
          </a:p>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Dyer SM </a:t>
            </a:r>
            <a:r>
              <a:rPr lang="en-GB" i="1" dirty="0"/>
              <a:t>et al. </a:t>
            </a:r>
            <a:r>
              <a:rPr lang="pt-BR" i="1" dirty="0"/>
              <a:t>BMC Geriatr </a:t>
            </a:r>
            <a:r>
              <a:rPr lang="pt-BR" dirty="0"/>
              <a:t>2016;16:158.</a:t>
            </a:r>
            <a:r>
              <a:rPr lang="en-GB" dirty="0"/>
              <a:t> </a:t>
            </a:r>
          </a:p>
          <a:p>
            <a:pPr marL="228600" indent="-228600">
              <a:buFont typeface="+mj-lt"/>
              <a:buAutoNum type="arabicPeriod"/>
            </a:pPr>
            <a:r>
              <a:rPr lang="pt-BR" dirty="0"/>
              <a:t>Magaziner J </a:t>
            </a:r>
            <a:r>
              <a:rPr lang="pt-BR" i="1" dirty="0"/>
              <a:t>et al. Am J Epidemiol </a:t>
            </a:r>
            <a:r>
              <a:rPr lang="pt-BR" dirty="0"/>
              <a:t>2003;157:1023–31.</a:t>
            </a:r>
          </a:p>
          <a:p>
            <a:pPr marL="228600" indent="-228600">
              <a:buFont typeface="+mj-lt"/>
              <a:buAutoNum type="arabicPeriod"/>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r>
              <a:rPr lang="pt-BR" dirty="0"/>
              <a:t>.</a:t>
            </a:r>
          </a:p>
          <a:p>
            <a:pPr marL="228600" indent="-228600">
              <a:buFont typeface="+mj-lt"/>
              <a:buAutoNum type="arabicPeriod"/>
            </a:pPr>
            <a:r>
              <a:rPr lang="pt-BR" dirty="0"/>
              <a:t>Tosteson AN </a:t>
            </a:r>
            <a:r>
              <a:rPr lang="pt-BR" i="1" dirty="0"/>
              <a:t>et al. Osteoporos Int </a:t>
            </a:r>
            <a:r>
              <a:rPr lang="pt-BR" dirty="0"/>
              <a:t>2001;12:1042–9.</a:t>
            </a:r>
            <a:endParaRPr lang="en-GB" dirty="0"/>
          </a:p>
          <a:p>
            <a:endParaRPr lang="en-GB" dirty="0"/>
          </a:p>
          <a:p>
            <a:pPr lvl="0"/>
            <a:r>
              <a:rPr lang="en-GB" b="1" dirty="0"/>
              <a:t>References from Dyer </a:t>
            </a:r>
            <a:r>
              <a:rPr lang="en-GB" b="1" i="1" dirty="0"/>
              <a:t>et al. </a:t>
            </a:r>
            <a:r>
              <a:rPr lang="en-GB" b="1" dirty="0"/>
              <a:t>(2016)</a:t>
            </a:r>
            <a:r>
              <a:rPr lang="en-GB" b="1" baseline="30000" dirty="0"/>
              <a:t>1</a:t>
            </a:r>
          </a:p>
          <a:p>
            <a:pPr marL="171450" indent="-171450">
              <a:buFont typeface="Arial" panose="020B0604020202020204" pitchFamily="34" charset="0"/>
              <a:buChar char="•"/>
            </a:pPr>
            <a:r>
              <a:rPr lang="pt-BR" dirty="0"/>
              <a:t>Magaziner J </a:t>
            </a:r>
            <a:r>
              <a:rPr lang="pt-BR" i="1" dirty="0"/>
              <a:t>et al. Am J Epidemiol </a:t>
            </a:r>
            <a:r>
              <a:rPr lang="pt-BR" dirty="0"/>
              <a:t>2003;157:1023–31.</a:t>
            </a:r>
          </a:p>
          <a:p>
            <a:pPr marL="171450" indent="-171450">
              <a:buFont typeface="Arial" panose="020B0604020202020204" pitchFamily="34" charset="0"/>
              <a:buChar char="•"/>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r>
              <a:rPr lang="pt-BR" dirty="0"/>
              <a:t>.</a:t>
            </a:r>
          </a:p>
          <a:p>
            <a:pPr marL="171450" indent="-171450">
              <a:buFont typeface="Arial" panose="020B0604020202020204" pitchFamily="34" charset="0"/>
              <a:buChar char="•"/>
            </a:pPr>
            <a:r>
              <a:rPr lang="pt-BR" dirty="0"/>
              <a:t>Tosteson AN </a:t>
            </a:r>
            <a:r>
              <a:rPr lang="pt-BR" i="1" dirty="0"/>
              <a:t>et al. Osteoporos Int </a:t>
            </a:r>
            <a:r>
              <a:rPr lang="pt-BR" dirty="0"/>
              <a:t>2001;12:1042–9.</a:t>
            </a:r>
          </a:p>
        </p:txBody>
      </p:sp>
      <p:sp>
        <p:nvSpPr>
          <p:cNvPr id="4" name="Slide Number Placeholder 3"/>
          <p:cNvSpPr>
            <a:spLocks noGrp="1"/>
          </p:cNvSpPr>
          <p:nvPr>
            <p:ph type="sldNum" sz="quarter" idx="10"/>
          </p:nvPr>
        </p:nvSpPr>
        <p:spPr/>
        <p:txBody>
          <a:bodyPr/>
          <a:lstStyle/>
          <a:p>
            <a:fld id="{03D78940-A63A-4EF2-8589-F569B0DB4BF6}" type="slidenum">
              <a:rPr lang="en-GB" smtClean="0"/>
              <a:pPr/>
              <a:t>21</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35583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fr-FR" dirty="0"/>
              <a:t>The </a:t>
            </a:r>
            <a:r>
              <a:rPr lang="en-GB" dirty="0"/>
              <a:t>5-dimension </a:t>
            </a:r>
            <a:r>
              <a:rPr lang="en-GB" dirty="0" err="1"/>
              <a:t>EuroQoL</a:t>
            </a:r>
            <a:r>
              <a:rPr lang="en-GB" dirty="0"/>
              <a:t> </a:t>
            </a:r>
            <a:r>
              <a:rPr lang="fr-FR" dirty="0"/>
              <a:t>(EQ‐5D) </a:t>
            </a:r>
            <a:r>
              <a:rPr lang="fr-FR" dirty="0" err="1"/>
              <a:t>is</a:t>
            </a:r>
            <a:r>
              <a:rPr lang="fr-FR" dirty="0"/>
              <a:t> a </a:t>
            </a:r>
            <a:r>
              <a:rPr lang="fr-FR" dirty="0" err="1"/>
              <a:t>preference-based</a:t>
            </a:r>
            <a:r>
              <a:rPr lang="fr-FR" dirty="0"/>
              <a:t> questionnaire </a:t>
            </a:r>
            <a:r>
              <a:rPr lang="fr-FR" dirty="0" err="1"/>
              <a:t>that</a:t>
            </a:r>
            <a:r>
              <a:rPr lang="fr-FR" dirty="0"/>
              <a:t> </a:t>
            </a:r>
            <a:r>
              <a:rPr lang="fr-FR" dirty="0" err="1"/>
              <a:t>is</a:t>
            </a:r>
            <a:r>
              <a:rPr lang="fr-FR" dirty="0"/>
              <a:t> </a:t>
            </a:r>
            <a:r>
              <a:rPr lang="fr-FR" dirty="0" err="1"/>
              <a:t>used</a:t>
            </a:r>
            <a:r>
              <a:rPr lang="fr-FR" dirty="0"/>
              <a:t> to </a:t>
            </a:r>
            <a:r>
              <a:rPr lang="fr-FR" dirty="0" err="1"/>
              <a:t>assess</a:t>
            </a:r>
            <a:r>
              <a:rPr lang="fr-FR" dirty="0"/>
              <a:t> </a:t>
            </a:r>
            <a:r>
              <a:rPr lang="en-GB" dirty="0"/>
              <a:t>health-related quality of life (HRQoL)</a:t>
            </a:r>
            <a:r>
              <a:rPr lang="fr-FR" dirty="0"/>
              <a:t>.</a:t>
            </a:r>
            <a:r>
              <a:rPr lang="fr-FR" baseline="30000" dirty="0"/>
              <a:t>1</a:t>
            </a:r>
            <a:r>
              <a:rPr lang="fr-FR" dirty="0"/>
              <a:t> The descriptive system </a:t>
            </a:r>
            <a:r>
              <a:rPr lang="en-GB" dirty="0"/>
              <a:t>comprises five dimensions: mobility, self‐care, usual activities, pain/discomfort and anxiety/depression. Each dimension comprises three levels: no problems, some problems and extreme problems. The respondents indicate which statement describes their state most appropriately in each of the five dimensions. The five dimensions of the EQ‐5D are scored with values between 1 and 3, with 1 representing the best health status and 3 the worst. A total of 243 (3</a:t>
            </a:r>
            <a:r>
              <a:rPr lang="en-GB" baseline="30000" dirty="0"/>
              <a:t>5</a:t>
            </a:r>
            <a:r>
              <a:rPr lang="en-GB" dirty="0"/>
              <a:t>) possible health states can be defined this way. In this analysis,</a:t>
            </a:r>
            <a:r>
              <a:rPr lang="en-GB" baseline="30000" dirty="0"/>
              <a:t>2</a:t>
            </a:r>
            <a:r>
              <a:rPr lang="en-GB" dirty="0"/>
              <a:t> utility values were taken from a United Kingdom study, in which the time trade‐off valuation technique was used.3 The overall EQ‐5D index (the utility value) has a theoretical range from -0.594 (worst possible health) to 1.0 (perfect health).</a:t>
            </a:r>
            <a:r>
              <a:rPr lang="en-GB" baseline="30000" dirty="0"/>
              <a:t>2</a:t>
            </a:r>
          </a:p>
          <a:p>
            <a:endParaRPr lang="en-GB" dirty="0"/>
          </a:p>
          <a:p>
            <a:r>
              <a:rPr lang="en-GB" b="1" dirty="0"/>
              <a:t>References </a:t>
            </a:r>
          </a:p>
          <a:p>
            <a:pPr marL="228600" indent="-228600">
              <a:buFont typeface="+mj-lt"/>
              <a:buAutoNum type="arabicPeriod"/>
            </a:pPr>
            <a:r>
              <a:rPr lang="en-GB" dirty="0"/>
              <a:t>EuroQoL-5 Dimensions-3L score user guide. Available from: https://euroqol.org/wp-content/uploads/2016/09/EQ-5D-3L_UserGuide_2015.pdf (Accessed January 2018).</a:t>
            </a:r>
          </a:p>
          <a:p>
            <a:pPr marL="228600" indent="-228600">
              <a:buFont typeface="+mj-lt"/>
              <a:buAutoNum type="arabicPeriod"/>
            </a:pPr>
            <a:r>
              <a:rPr lang="en-GB" dirty="0" err="1"/>
              <a:t>Vokó</a:t>
            </a:r>
            <a:r>
              <a:rPr lang="en-GB" dirty="0"/>
              <a:t> Z </a:t>
            </a:r>
            <a:r>
              <a:rPr lang="en-GB" i="1" dirty="0"/>
              <a:t>et al. J </a:t>
            </a:r>
            <a:r>
              <a:rPr lang="en-GB" i="1" dirty="0" err="1"/>
              <a:t>Eval</a:t>
            </a:r>
            <a:r>
              <a:rPr lang="en-GB" i="1" dirty="0"/>
              <a:t> </a:t>
            </a:r>
            <a:r>
              <a:rPr lang="en-GB" i="1" dirty="0" err="1"/>
              <a:t>Clin</a:t>
            </a:r>
            <a:r>
              <a:rPr lang="en-GB" i="1" dirty="0"/>
              <a:t> </a:t>
            </a:r>
            <a:r>
              <a:rPr lang="en-GB" i="1" dirty="0" err="1"/>
              <a:t>Pract</a:t>
            </a:r>
            <a:r>
              <a:rPr lang="en-GB" i="1" dirty="0"/>
              <a:t> </a:t>
            </a:r>
            <a:r>
              <a:rPr lang="en-GB" dirty="0"/>
              <a:t>2017;23:1375–80.</a:t>
            </a:r>
          </a:p>
          <a:p>
            <a:pPr marL="228600" indent="-228600">
              <a:buFont typeface="+mj-lt"/>
              <a:buAutoNum type="arabicPeriod"/>
            </a:pPr>
            <a:r>
              <a:rPr lang="en-GB" dirty="0"/>
              <a:t>Dolan P. </a:t>
            </a:r>
            <a:r>
              <a:rPr lang="en-GB" i="1" dirty="0"/>
              <a:t>Med Care </a:t>
            </a:r>
            <a:r>
              <a:rPr lang="en-GB" dirty="0"/>
              <a:t>1997;35:1095–108.</a:t>
            </a:r>
          </a:p>
        </p:txBody>
      </p:sp>
      <p:sp>
        <p:nvSpPr>
          <p:cNvPr id="4" name="Slide Number Placeholder 3"/>
          <p:cNvSpPr>
            <a:spLocks noGrp="1"/>
          </p:cNvSpPr>
          <p:nvPr>
            <p:ph type="sldNum" sz="quarter" idx="10"/>
          </p:nvPr>
        </p:nvSpPr>
        <p:spPr/>
        <p:txBody>
          <a:bodyPr/>
          <a:lstStyle/>
          <a:p>
            <a:fld id="{03D78940-A63A-4EF2-8589-F569B0DB4BF6}" type="slidenum">
              <a:rPr lang="en-GB" smtClean="0"/>
              <a:pPr/>
              <a:t>22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691275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Of hip fracture survivors, up to:</a:t>
            </a:r>
            <a:r>
              <a:rPr lang="en-GB" baseline="30000" dirty="0"/>
              <a:t>1</a:t>
            </a:r>
          </a:p>
          <a:p>
            <a:pPr lvl="1"/>
            <a:r>
              <a:rPr lang="en-GB" dirty="0"/>
              <a:t>10–20% may be forced to relocate to a nursing home in Western nations</a:t>
            </a:r>
          </a:p>
          <a:p>
            <a:pPr lvl="1"/>
            <a:r>
              <a:rPr lang="en-GB" dirty="0"/>
              <a:t>20–60% who were previously independent may require assistance with self-care tasks 1–2 years post-fracture</a:t>
            </a:r>
          </a:p>
          <a:p>
            <a:pPr lvl="1"/>
            <a:r>
              <a:rPr lang="en-GB" dirty="0"/>
              <a:t>40–60% may regain their pre-fracture mobility, 40–70% their independence in basic ADLs, and 40%–60% their independence in IADLs.</a:t>
            </a:r>
          </a:p>
          <a:p>
            <a:pPr lvl="1"/>
            <a:endParaRPr lang="en-GB" dirty="0"/>
          </a:p>
          <a:p>
            <a:pPr lvl="0"/>
            <a:r>
              <a:rPr lang="en-GB" b="1" dirty="0"/>
              <a:t>Reference</a:t>
            </a:r>
          </a:p>
          <a:p>
            <a:pPr marL="228600" lvl="0" indent="-228600">
              <a:buFont typeface="+mj-lt"/>
              <a:buAutoNum type="arabicPeriod"/>
            </a:pPr>
            <a:r>
              <a:rPr lang="en-GB" dirty="0"/>
              <a:t>Dyer SM </a:t>
            </a:r>
            <a:r>
              <a:rPr lang="en-GB" i="1" dirty="0"/>
              <a:t>et al. </a:t>
            </a:r>
            <a:r>
              <a:rPr lang="pt-BR" i="1" dirty="0"/>
              <a:t>BMC Geriatr </a:t>
            </a:r>
            <a:r>
              <a:rPr lang="pt-BR" dirty="0"/>
              <a:t>2016;16:158.</a:t>
            </a:r>
            <a:endParaRPr lang="en-GB" dirty="0"/>
          </a:p>
        </p:txBody>
      </p:sp>
      <p:sp>
        <p:nvSpPr>
          <p:cNvPr id="4" name="Slide Number Placeholder 3"/>
          <p:cNvSpPr>
            <a:spLocks noGrp="1"/>
          </p:cNvSpPr>
          <p:nvPr>
            <p:ph type="sldNum" sz="quarter" idx="10"/>
          </p:nvPr>
        </p:nvSpPr>
        <p:spPr/>
        <p:txBody>
          <a:bodyPr/>
          <a:lstStyle/>
          <a:p>
            <a:fld id="{EE7C8684-5BC6-414D-88CA-9791EB5BDB21}" type="slidenum">
              <a:rPr lang="en-GB" smtClean="0"/>
              <a:pPr/>
              <a:t>23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24370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Yang X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(2016)</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reported that of 109 829 women aged ≥ 65 years old with a diagnosis of osteoporosis between 2007 and 2011, 71.4% did not receive osteoporosis treatment during 2012, including 75.9% of the subgroup of patients with a prior fracture.</a:t>
            </a:r>
            <a:r>
              <a:rPr lang="en-GB" sz="1200" kern="1200" baseline="30000" dirty="0">
                <a:solidFill>
                  <a:schemeClr val="tx1"/>
                </a:solidFill>
                <a:effectLst/>
                <a:latin typeface="+mn-lt"/>
                <a:ea typeface="+mn-ea"/>
                <a:cs typeface="+mn-cs"/>
              </a:rPr>
              <a:t>1</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Siris</a:t>
            </a:r>
            <a:r>
              <a:rPr lang="en-GB" sz="1200" kern="1200" dirty="0">
                <a:solidFill>
                  <a:schemeClr val="tx1"/>
                </a:solidFill>
                <a:effectLst/>
                <a:latin typeface="+mn-lt"/>
                <a:ea typeface="+mn-ea"/>
                <a:cs typeface="+mn-cs"/>
              </a:rPr>
              <a:t> ES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(2014)</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reported that of 65 344 women aged ≥ 55 years old with a diagnosis of osteoporosis between 2001 and 2010, 64.3% received not receive osteoporosis treatment within 1 year of being diagnosed with osteoporosis.</a:t>
            </a:r>
            <a:r>
              <a:rPr lang="en-GB" sz="1200" kern="1200" baseline="30000" dirty="0">
                <a:solidFill>
                  <a:schemeClr val="tx1"/>
                </a:solidFill>
                <a:effectLst/>
                <a:latin typeface="+mn-lt"/>
                <a:ea typeface="+mn-ea"/>
                <a:cs typeface="+mn-cs"/>
              </a:rPr>
              <a:t>2</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Solomon DH </a:t>
            </a:r>
            <a:r>
              <a:rPr lang="en-GB" sz="1200" i="1" kern="1200" dirty="0">
                <a:solidFill>
                  <a:schemeClr val="tx1"/>
                </a:solidFill>
                <a:effectLst/>
                <a:latin typeface="+mn-lt"/>
                <a:ea typeface="+mn-ea"/>
                <a:cs typeface="+mn-cs"/>
              </a:rPr>
              <a:t>et al. </a:t>
            </a:r>
            <a:r>
              <a:rPr lang="en-GB" sz="1200" kern="1200" dirty="0">
                <a:solidFill>
                  <a:schemeClr val="tx1"/>
                </a:solidFill>
                <a:effectLst/>
                <a:latin typeface="+mn-lt"/>
                <a:ea typeface="+mn-ea"/>
                <a:cs typeface="+mn-cs"/>
              </a:rPr>
              <a:t>(2014)</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reported that the Kaplan</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Meier-estimated probability of osteoporosis medication use within 12 months following discharge from hospital after a hip fracture was 28.5%.</a:t>
            </a:r>
            <a:r>
              <a:rPr lang="en-GB" sz="1200" kern="1200" baseline="30000" dirty="0">
                <a:solidFill>
                  <a:schemeClr val="tx1"/>
                </a:solidFill>
                <a:effectLst/>
                <a:latin typeface="+mn-lt"/>
                <a:ea typeface="+mn-ea"/>
                <a:cs typeface="+mn-cs"/>
              </a:rPr>
              <a:t>3</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References</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Yang X </a:t>
            </a:r>
            <a:r>
              <a:rPr lang="en-GB" sz="1200" i="1" kern="1200" dirty="0">
                <a:solidFill>
                  <a:schemeClr val="tx1"/>
                </a:solidFill>
                <a:effectLst/>
                <a:latin typeface="+mn-lt"/>
                <a:ea typeface="+mn-ea"/>
                <a:cs typeface="+mn-cs"/>
              </a:rPr>
              <a:t>et al. </a:t>
            </a:r>
            <a:r>
              <a:rPr lang="en-GB" sz="1200" i="1" kern="1200" dirty="0" err="1">
                <a:solidFill>
                  <a:schemeClr val="tx1"/>
                </a:solidFill>
                <a:effectLst/>
                <a:latin typeface="+mn-lt"/>
                <a:ea typeface="+mn-ea"/>
                <a:cs typeface="+mn-cs"/>
              </a:rPr>
              <a:t>Curr</a:t>
            </a:r>
            <a:r>
              <a:rPr lang="en-GB" sz="1200" i="1" kern="1200" dirty="0">
                <a:solidFill>
                  <a:schemeClr val="tx1"/>
                </a:solidFill>
                <a:effectLst/>
                <a:latin typeface="+mn-lt"/>
                <a:ea typeface="+mn-ea"/>
                <a:cs typeface="+mn-cs"/>
              </a:rPr>
              <a:t> Med Res </a:t>
            </a:r>
            <a:r>
              <a:rPr lang="en-GB" sz="1200" i="1" kern="1200" dirty="0" err="1">
                <a:solidFill>
                  <a:schemeClr val="tx1"/>
                </a:solidFill>
                <a:effectLst/>
                <a:latin typeface="+mn-lt"/>
                <a:ea typeface="+mn-ea"/>
                <a:cs typeface="+mn-cs"/>
              </a:rPr>
              <a:t>Opin</a:t>
            </a:r>
            <a:r>
              <a:rPr lang="en-GB" sz="1200" kern="1200" dirty="0">
                <a:solidFill>
                  <a:schemeClr val="tx1"/>
                </a:solidFill>
                <a:effectLst/>
                <a:latin typeface="+mn-lt"/>
                <a:ea typeface="+mn-ea"/>
                <a:cs typeface="+mn-cs"/>
              </a:rPr>
              <a:t> 2016;32:1849–56.</a:t>
            </a:r>
          </a:p>
          <a:p>
            <a:pPr marL="228600" lvl="0" indent="-228600">
              <a:buFont typeface="+mj-lt"/>
              <a:buAutoNum type="arabicPeriod"/>
            </a:pPr>
            <a:r>
              <a:rPr lang="en-GB" sz="1200" kern="1200" dirty="0" err="1">
                <a:solidFill>
                  <a:schemeClr val="tx1"/>
                </a:solidFill>
                <a:effectLst/>
                <a:latin typeface="+mn-lt"/>
                <a:ea typeface="+mn-ea"/>
                <a:cs typeface="+mn-cs"/>
              </a:rPr>
              <a:t>Siris</a:t>
            </a:r>
            <a:r>
              <a:rPr lang="en-GB" sz="1200" kern="1200" dirty="0">
                <a:solidFill>
                  <a:schemeClr val="tx1"/>
                </a:solidFill>
                <a:effectLst/>
                <a:latin typeface="+mn-lt"/>
                <a:ea typeface="+mn-ea"/>
                <a:cs typeface="+mn-cs"/>
              </a:rPr>
              <a:t> ES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Curr</a:t>
            </a:r>
            <a:r>
              <a:rPr lang="en-GB" sz="1200" i="1" kern="1200" dirty="0">
                <a:solidFill>
                  <a:schemeClr val="tx1"/>
                </a:solidFill>
                <a:effectLst/>
                <a:latin typeface="+mn-lt"/>
                <a:ea typeface="+mn-ea"/>
                <a:cs typeface="+mn-cs"/>
              </a:rPr>
              <a:t> Med Res </a:t>
            </a:r>
            <a:r>
              <a:rPr lang="en-GB" sz="1200" i="1" kern="1200" dirty="0" err="1">
                <a:solidFill>
                  <a:schemeClr val="tx1"/>
                </a:solidFill>
                <a:effectLst/>
                <a:latin typeface="+mn-lt"/>
                <a:ea typeface="+mn-ea"/>
                <a:cs typeface="+mn-cs"/>
              </a:rPr>
              <a:t>Opin</a:t>
            </a:r>
            <a:r>
              <a:rPr lang="en-GB" sz="1200" kern="1200" dirty="0">
                <a:solidFill>
                  <a:schemeClr val="tx1"/>
                </a:solidFill>
                <a:effectLst/>
                <a:latin typeface="+mn-lt"/>
                <a:ea typeface="+mn-ea"/>
                <a:cs typeface="+mn-cs"/>
              </a:rPr>
              <a:t> 2014;30:123–30.</a:t>
            </a:r>
          </a:p>
          <a:p>
            <a:pPr marL="228600" lvl="0" indent="-228600">
              <a:buFont typeface="+mj-lt"/>
              <a:buAutoNum type="arabicPeriod"/>
            </a:pPr>
            <a:r>
              <a:rPr lang="en-GB" sz="1200" kern="1200" dirty="0">
                <a:solidFill>
                  <a:schemeClr val="tx1"/>
                </a:solidFill>
                <a:effectLst/>
                <a:latin typeface="+mn-lt"/>
                <a:ea typeface="+mn-ea"/>
                <a:cs typeface="+mn-cs"/>
              </a:rPr>
              <a:t>Solomon DH </a:t>
            </a:r>
            <a:r>
              <a:rPr lang="en-GB" sz="1200" i="1" kern="1200" dirty="0">
                <a:solidFill>
                  <a:schemeClr val="tx1"/>
                </a:solidFill>
                <a:effectLst/>
                <a:latin typeface="+mn-lt"/>
                <a:ea typeface="+mn-ea"/>
                <a:cs typeface="+mn-cs"/>
              </a:rPr>
              <a:t>et al. J Bone Miner Res </a:t>
            </a:r>
            <a:r>
              <a:rPr lang="en-GB" sz="1200" kern="1200" dirty="0">
                <a:solidFill>
                  <a:schemeClr val="tx1"/>
                </a:solidFill>
                <a:effectLst/>
                <a:latin typeface="+mn-lt"/>
                <a:ea typeface="+mn-ea"/>
                <a:cs typeface="+mn-cs"/>
              </a:rPr>
              <a:t>2014;29:1929–37.</a:t>
            </a:r>
          </a:p>
        </p:txBody>
      </p:sp>
      <p:sp>
        <p:nvSpPr>
          <p:cNvPr id="4" name="Slide Number Placeholder 3"/>
          <p:cNvSpPr>
            <a:spLocks noGrp="1"/>
          </p:cNvSpPr>
          <p:nvPr>
            <p:ph type="sldNum" sz="quarter" idx="10"/>
          </p:nvPr>
        </p:nvSpPr>
        <p:spPr/>
        <p:txBody>
          <a:bodyPr/>
          <a:lstStyle/>
          <a:p>
            <a:fld id="{03D78940-A63A-4EF2-8589-F569B0DB4BF6}" type="slidenum">
              <a:rPr lang="en-GB" smtClean="0"/>
              <a:pPr/>
              <a:t>24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018071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E7C8684-5BC6-414D-88CA-9791EB5BDB21}" type="slidenum">
              <a:rPr lang="en-GB" smtClean="0"/>
              <a:pPr/>
              <a:t>25</a:t>
            </a:fld>
            <a:endParaRPr lang="en-GB"/>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GB"/>
          </a:p>
        </p:txBody>
      </p:sp>
    </p:spTree>
    <p:extLst>
      <p:ext uri="{BB962C8B-B14F-4D97-AF65-F5344CB8AC3E}">
        <p14:creationId xmlns:p14="http://schemas.microsoft.com/office/powerpoint/2010/main" val="285906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BF8964D-6519-4984-A13D-5593D7142954}" type="slidenum">
              <a:rPr lang="en-GB" smtClean="0"/>
              <a:t>26</a:t>
            </a:fld>
            <a:endParaRPr lang="en-GB"/>
          </a:p>
        </p:txBody>
      </p:sp>
    </p:spTree>
    <p:extLst>
      <p:ext uri="{BB962C8B-B14F-4D97-AF65-F5344CB8AC3E}">
        <p14:creationId xmlns:p14="http://schemas.microsoft.com/office/powerpoint/2010/main" val="1266664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E7C8684-5BC6-414D-88CA-9791EB5BDB21}" type="slidenum">
              <a:rPr lang="en-GB" smtClean="0"/>
              <a:pPr/>
              <a:t>27</a:t>
            </a:fld>
            <a:endParaRPr lang="en-GB"/>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GB"/>
          </a:p>
        </p:txBody>
      </p:sp>
    </p:spTree>
    <p:extLst>
      <p:ext uri="{BB962C8B-B14F-4D97-AF65-F5344CB8AC3E}">
        <p14:creationId xmlns:p14="http://schemas.microsoft.com/office/powerpoint/2010/main" val="2159330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Study bias was assessed according to Dyer et al. (2016)</a:t>
            </a:r>
            <a:r>
              <a:rPr lang="en-GB" baseline="30000" dirty="0"/>
              <a:t>1</a:t>
            </a:r>
            <a:r>
              <a:rPr lang="en-GB" dirty="0"/>
              <a:t> against four questions adapted from the ‘Strengthening the Reporting of Observational Studies in Epidemiology’ (STROBE) statement2 (rated yes, no or unclear).</a:t>
            </a:r>
            <a:r>
              <a:rPr lang="en-GB" baseline="30000" dirty="0"/>
              <a:t>1</a:t>
            </a:r>
          </a:p>
          <a:p>
            <a:endParaRPr lang="en-GB" dirty="0"/>
          </a:p>
          <a:p>
            <a:r>
              <a:rPr lang="en-GB" b="1" dirty="0"/>
              <a:t>References </a:t>
            </a:r>
          </a:p>
          <a:p>
            <a:pPr marL="228600" lvl="0" indent="-228600">
              <a:buFont typeface="+mj-lt"/>
              <a:buAutoNum type="arabicPeriod"/>
            </a:pPr>
            <a:r>
              <a:rPr lang="en-GB" dirty="0"/>
              <a:t>Dyer SM </a:t>
            </a:r>
            <a:r>
              <a:rPr lang="en-GB" i="1" dirty="0"/>
              <a:t>et al. </a:t>
            </a:r>
            <a:r>
              <a:rPr lang="pt-BR" i="1" dirty="0"/>
              <a:t>BMC Geriatr </a:t>
            </a:r>
            <a:r>
              <a:rPr lang="pt-BR" dirty="0"/>
              <a:t>2016;16:158.</a:t>
            </a:r>
          </a:p>
          <a:p>
            <a:pPr marL="228600" lvl="0" indent="-228600">
              <a:buFont typeface="+mj-lt"/>
              <a:buAutoNum type="arabicPeriod"/>
            </a:pPr>
            <a:r>
              <a:rPr lang="en-GB" dirty="0"/>
              <a:t>von Elm E </a:t>
            </a:r>
            <a:r>
              <a:rPr lang="en-GB" i="1" dirty="0"/>
              <a:t>et al. </a:t>
            </a:r>
            <a:r>
              <a:rPr lang="en-GB" i="1" dirty="0" err="1"/>
              <a:t>PLoS</a:t>
            </a:r>
            <a:r>
              <a:rPr lang="en-GB" i="1" dirty="0"/>
              <a:t> Med </a:t>
            </a:r>
            <a:r>
              <a:rPr lang="en-GB" dirty="0"/>
              <a:t>2007;4:e296.</a:t>
            </a:r>
          </a:p>
          <a:p>
            <a:pPr lvl="0"/>
            <a:endParaRPr lang="en-GB" b="1" dirty="0"/>
          </a:p>
          <a:p>
            <a:pPr lvl="0"/>
            <a:r>
              <a:rPr lang="en-GB" b="1" dirty="0"/>
              <a:t>Slide references</a:t>
            </a:r>
          </a:p>
          <a:p>
            <a:pPr marL="171450" lvl="0" indent="-171450">
              <a:buFont typeface="Arial" panose="020B0604020202020204" pitchFamily="34" charset="0"/>
              <a:buChar char="•"/>
            </a:pPr>
            <a:r>
              <a:rPr lang="en-GB" dirty="0" err="1"/>
              <a:t>Autier</a:t>
            </a:r>
            <a:r>
              <a:rPr lang="en-GB" dirty="0"/>
              <a:t> P </a:t>
            </a:r>
            <a:r>
              <a:rPr lang="en-GB" i="1" dirty="0"/>
              <a:t>et al. </a:t>
            </a:r>
            <a:r>
              <a:rPr lang="en-GB" i="1" dirty="0" err="1"/>
              <a:t>Osteoporos</a:t>
            </a:r>
            <a:r>
              <a:rPr lang="en-GB" i="1" dirty="0"/>
              <a:t> </a:t>
            </a:r>
            <a:r>
              <a:rPr lang="en-GB" i="1" dirty="0" err="1"/>
              <a:t>Int</a:t>
            </a:r>
            <a:r>
              <a:rPr lang="en-GB" i="1" dirty="0"/>
              <a:t> </a:t>
            </a:r>
            <a:r>
              <a:rPr lang="en-GB" dirty="0"/>
              <a:t>2000;11:373–80.</a:t>
            </a:r>
          </a:p>
          <a:p>
            <a:pPr marL="171450" lvl="0" indent="-171450">
              <a:buFont typeface="Arial" panose="020B0604020202020204" pitchFamily="34" charset="0"/>
              <a:buChar char="•"/>
            </a:pPr>
            <a:r>
              <a:rPr lang="en-GB" dirty="0"/>
              <a:t>Beaupre LA </a:t>
            </a:r>
            <a:r>
              <a:rPr lang="en-GB" i="1" dirty="0"/>
              <a:t>et al. J </a:t>
            </a:r>
            <a:r>
              <a:rPr lang="en-GB" i="1" dirty="0" err="1"/>
              <a:t>Gerontol</a:t>
            </a:r>
            <a:r>
              <a:rPr lang="en-GB" i="1" dirty="0"/>
              <a:t> Series A </a:t>
            </a:r>
            <a:r>
              <a:rPr lang="en-GB" i="1" dirty="0" err="1"/>
              <a:t>Biol</a:t>
            </a:r>
            <a:r>
              <a:rPr lang="en-GB" i="1" dirty="0"/>
              <a:t> </a:t>
            </a:r>
            <a:r>
              <a:rPr lang="en-GB" i="1" dirty="0" err="1"/>
              <a:t>Sci</a:t>
            </a:r>
            <a:r>
              <a:rPr lang="en-GB" i="1" dirty="0"/>
              <a:t> Med </a:t>
            </a:r>
            <a:r>
              <a:rPr lang="en-GB" i="1" dirty="0" err="1"/>
              <a:t>Sci</a:t>
            </a:r>
            <a:r>
              <a:rPr lang="en-GB" i="1" dirty="0"/>
              <a:t> </a:t>
            </a:r>
            <a:r>
              <a:rPr lang="en-GB" dirty="0"/>
              <a:t>2007;62:1127–33.</a:t>
            </a:r>
          </a:p>
          <a:p>
            <a:pPr marL="171450" indent="-171450">
              <a:buFont typeface="Arial" panose="020B0604020202020204" pitchFamily="34" charset="0"/>
              <a:buChar char="•"/>
            </a:pPr>
            <a:r>
              <a:rPr lang="en-GB" dirty="0"/>
              <a:t>Beaupre LA </a:t>
            </a:r>
            <a:r>
              <a:rPr lang="en-GB" i="1" dirty="0"/>
              <a:t>et al. Arch Phys Med </a:t>
            </a:r>
            <a:r>
              <a:rPr lang="en-GB" i="1" dirty="0" err="1"/>
              <a:t>Rehabil</a:t>
            </a:r>
            <a:r>
              <a:rPr lang="en-GB" i="1" dirty="0"/>
              <a:t> </a:t>
            </a:r>
            <a:r>
              <a:rPr lang="en-GB" dirty="0"/>
              <a:t>2005;86:2231–9.</a:t>
            </a:r>
          </a:p>
          <a:p>
            <a:pPr marL="171450" lvl="0" indent="-171450">
              <a:buFont typeface="Arial" panose="020B0604020202020204" pitchFamily="34" charset="0"/>
              <a:buChar char="•"/>
            </a:pPr>
            <a:r>
              <a:rPr lang="en-GB" dirty="0" err="1"/>
              <a:t>Bentler</a:t>
            </a:r>
            <a:r>
              <a:rPr lang="en-GB" dirty="0"/>
              <a:t> SE </a:t>
            </a:r>
            <a:r>
              <a:rPr lang="en-GB" i="1" dirty="0"/>
              <a:t>et al. Am J </a:t>
            </a:r>
            <a:r>
              <a:rPr lang="en-GB" i="1" dirty="0" err="1"/>
              <a:t>Epidemiol</a:t>
            </a:r>
            <a:r>
              <a:rPr lang="en-GB" i="1" dirty="0"/>
              <a:t> </a:t>
            </a:r>
            <a:r>
              <a:rPr lang="en-GB" dirty="0"/>
              <a:t>2009;170:1290–9.</a:t>
            </a:r>
          </a:p>
          <a:p>
            <a:pPr marL="171450" lvl="0" indent="-171450">
              <a:buFont typeface="Arial" panose="020B0604020202020204" pitchFamily="34" charset="0"/>
              <a:buChar char="•"/>
            </a:pPr>
            <a:r>
              <a:rPr lang="nl-NL" dirty="0"/>
              <a:t>Boonen S </a:t>
            </a:r>
            <a:r>
              <a:rPr lang="nl-NL" i="1" dirty="0"/>
              <a:t>et al. </a:t>
            </a:r>
            <a:r>
              <a:rPr lang="en-GB" i="1" dirty="0" err="1"/>
              <a:t>Osteoporos</a:t>
            </a:r>
            <a:r>
              <a:rPr lang="en-GB" i="1" dirty="0"/>
              <a:t> </a:t>
            </a:r>
            <a:r>
              <a:rPr lang="en-GB" i="1" dirty="0" err="1"/>
              <a:t>Int</a:t>
            </a:r>
            <a:r>
              <a:rPr lang="en-GB" i="1" dirty="0"/>
              <a:t> </a:t>
            </a:r>
            <a:r>
              <a:rPr lang="en-GB" dirty="0"/>
              <a:t>2004;15:87–94.</a:t>
            </a:r>
          </a:p>
          <a:p>
            <a:pPr marL="171450" lvl="0" indent="-171450">
              <a:buFont typeface="Arial" panose="020B0604020202020204" pitchFamily="34" charset="0"/>
              <a:buChar char="•"/>
            </a:pPr>
            <a:r>
              <a:rPr lang="en-GB" dirty="0"/>
              <a:t>Crotty M J </a:t>
            </a:r>
            <a:r>
              <a:rPr lang="en-GB" i="1" dirty="0"/>
              <a:t>et al. </a:t>
            </a:r>
            <a:r>
              <a:rPr lang="en-GB" i="1" dirty="0" err="1"/>
              <a:t>Qual</a:t>
            </a:r>
            <a:r>
              <a:rPr lang="en-GB" i="1" dirty="0"/>
              <a:t> </a:t>
            </a:r>
            <a:r>
              <a:rPr lang="en-GB" i="1" dirty="0" err="1"/>
              <a:t>Clin</a:t>
            </a:r>
            <a:r>
              <a:rPr lang="en-GB" i="1" dirty="0"/>
              <a:t> </a:t>
            </a:r>
            <a:r>
              <a:rPr lang="en-GB" i="1" dirty="0" err="1"/>
              <a:t>Pract</a:t>
            </a:r>
            <a:r>
              <a:rPr lang="en-GB" i="1" dirty="0"/>
              <a:t> </a:t>
            </a:r>
            <a:r>
              <a:rPr lang="en-GB" dirty="0"/>
              <a:t>2000;20:167–70.</a:t>
            </a:r>
          </a:p>
          <a:p>
            <a:pPr marL="171450" lvl="0" indent="-171450">
              <a:buFont typeface="Arial" panose="020B0604020202020204" pitchFamily="34" charset="0"/>
              <a:buChar char="•"/>
            </a:pPr>
            <a:r>
              <a:rPr lang="en-GB" dirty="0" err="1"/>
              <a:t>Doshi</a:t>
            </a:r>
            <a:r>
              <a:rPr lang="en-GB" dirty="0"/>
              <a:t> HK </a:t>
            </a:r>
            <a:r>
              <a:rPr lang="en-GB" i="1" dirty="0"/>
              <a:t>et al. Arch </a:t>
            </a:r>
            <a:r>
              <a:rPr lang="en-GB" i="1" dirty="0" err="1"/>
              <a:t>Orthop</a:t>
            </a:r>
            <a:r>
              <a:rPr lang="en-GB" i="1" dirty="0"/>
              <a:t> Trauma </a:t>
            </a:r>
            <a:r>
              <a:rPr lang="en-GB" i="1" dirty="0" err="1"/>
              <a:t>Surg</a:t>
            </a:r>
            <a:r>
              <a:rPr lang="en-GB" i="1" dirty="0"/>
              <a:t> </a:t>
            </a:r>
            <a:r>
              <a:rPr lang="en-GB" dirty="0"/>
              <a:t>2014;134:489–93.</a:t>
            </a:r>
          </a:p>
          <a:p>
            <a:pPr marL="171450" lvl="0" indent="-171450">
              <a:buFont typeface="Arial" panose="020B0604020202020204" pitchFamily="34" charset="0"/>
              <a:buChar char="•"/>
            </a:pPr>
            <a:r>
              <a:rPr lang="en-GB" dirty="0"/>
              <a:t>Givens JL </a:t>
            </a:r>
            <a:r>
              <a:rPr lang="en-GB" i="1" dirty="0"/>
              <a:t>et al. </a:t>
            </a:r>
            <a:r>
              <a:rPr lang="de-DE" i="1" dirty="0"/>
              <a:t>J Am Geriatr Soc </a:t>
            </a:r>
            <a:r>
              <a:rPr lang="de-DE" dirty="0"/>
              <a:t>2008;56:1075–9.</a:t>
            </a:r>
          </a:p>
          <a:p>
            <a:pPr marL="171450" lvl="0" indent="-171450">
              <a:buFont typeface="Arial" panose="020B0604020202020204" pitchFamily="34" charset="0"/>
              <a:buChar char="•"/>
            </a:pPr>
            <a:r>
              <a:rPr lang="en-GB" dirty="0"/>
              <a:t>Griffin XL </a:t>
            </a:r>
            <a:r>
              <a:rPr lang="en-GB" i="1" dirty="0"/>
              <a:t>et al. Bone Joint J </a:t>
            </a:r>
            <a:r>
              <a:rPr lang="en-GB" dirty="0"/>
              <a:t>2015;97-B:372–82.</a:t>
            </a:r>
          </a:p>
          <a:p>
            <a:pPr marL="171450" indent="-171450">
              <a:buFont typeface="Arial" panose="020B0604020202020204" pitchFamily="34" charset="0"/>
              <a:buChar char="•"/>
            </a:pPr>
            <a:r>
              <a:rPr lang="en-GB" dirty="0"/>
              <a:t>Holt G </a:t>
            </a:r>
            <a:r>
              <a:rPr lang="en-GB" i="1" dirty="0"/>
              <a:t>et al. J Bone Joint </a:t>
            </a:r>
            <a:r>
              <a:rPr lang="en-GB" i="1" dirty="0" err="1"/>
              <a:t>Surg</a:t>
            </a:r>
            <a:r>
              <a:rPr lang="en-GB" i="1" dirty="0"/>
              <a:t> Am </a:t>
            </a:r>
            <a:r>
              <a:rPr lang="en-GB" dirty="0"/>
              <a:t>2008;90:1899–905.</a:t>
            </a:r>
          </a:p>
          <a:p>
            <a:pPr marL="171450" indent="-171450">
              <a:buFont typeface="Arial" panose="020B0604020202020204" pitchFamily="34" charset="0"/>
              <a:buChar char="•"/>
            </a:pPr>
            <a:r>
              <a:rPr lang="en-GB" dirty="0"/>
              <a:t>Keene GS </a:t>
            </a:r>
            <a:r>
              <a:rPr lang="en-GB" i="1" dirty="0"/>
              <a:t>et al. BMJ </a:t>
            </a:r>
            <a:r>
              <a:rPr lang="en-GB" dirty="0"/>
              <a:t>1993;307:1248–50.</a:t>
            </a:r>
          </a:p>
        </p:txBody>
      </p:sp>
      <p:sp>
        <p:nvSpPr>
          <p:cNvPr id="4" name="Slide Number Placeholder 3"/>
          <p:cNvSpPr>
            <a:spLocks noGrp="1"/>
          </p:cNvSpPr>
          <p:nvPr>
            <p:ph type="sldNum" sz="quarter" idx="10"/>
          </p:nvPr>
        </p:nvSpPr>
        <p:spPr/>
        <p:txBody>
          <a:bodyPr/>
          <a:lstStyle/>
          <a:p>
            <a:fld id="{EE7C8684-5BC6-414D-88CA-9791EB5BDB21}" type="slidenum">
              <a:rPr lang="en-GB" smtClean="0"/>
              <a:pPr/>
              <a:t>28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71785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Study bias was assessed according to Dyer et al. (2016)</a:t>
            </a:r>
            <a:r>
              <a:rPr lang="en-GB" baseline="30000" dirty="0"/>
              <a:t>1</a:t>
            </a:r>
            <a:r>
              <a:rPr lang="en-GB" dirty="0"/>
              <a:t> against four questions adapted from the ‘Strengthening the Reporting of Observational Studies in Epidemiology’ (STROBE) statement2 (rated yes, no or unclear).</a:t>
            </a:r>
            <a:r>
              <a:rPr lang="en-GB" baseline="30000" dirty="0"/>
              <a:t>1</a:t>
            </a:r>
          </a:p>
          <a:p>
            <a:endParaRPr lang="en-GB" dirty="0"/>
          </a:p>
          <a:p>
            <a:r>
              <a:rPr lang="en-GB" b="1" dirty="0"/>
              <a:t>References </a:t>
            </a:r>
          </a:p>
          <a:p>
            <a:pPr marL="228600" lvl="0" indent="-228600">
              <a:buFont typeface="+mj-lt"/>
              <a:buAutoNum type="arabicPeriod"/>
            </a:pPr>
            <a:r>
              <a:rPr lang="en-GB" dirty="0"/>
              <a:t>Dyer SM </a:t>
            </a:r>
            <a:r>
              <a:rPr lang="en-GB" i="1" dirty="0"/>
              <a:t>et al. </a:t>
            </a:r>
            <a:r>
              <a:rPr lang="pt-BR" i="1" dirty="0"/>
              <a:t>BMC Geriatr </a:t>
            </a:r>
            <a:r>
              <a:rPr lang="pt-BR" dirty="0"/>
              <a:t>2016;16:158.</a:t>
            </a:r>
          </a:p>
          <a:p>
            <a:pPr marL="228600" lvl="0" indent="-228600">
              <a:buFont typeface="+mj-lt"/>
              <a:buAutoNum type="arabicPeriod"/>
            </a:pPr>
            <a:r>
              <a:rPr lang="en-GB" dirty="0"/>
              <a:t>von Elm E </a:t>
            </a:r>
            <a:r>
              <a:rPr lang="en-GB" i="1" dirty="0"/>
              <a:t>et al. </a:t>
            </a:r>
            <a:r>
              <a:rPr lang="en-GB" i="1" dirty="0" err="1"/>
              <a:t>PLoS</a:t>
            </a:r>
            <a:r>
              <a:rPr lang="en-GB" i="1" dirty="0"/>
              <a:t> Med </a:t>
            </a:r>
            <a:r>
              <a:rPr lang="en-GB" dirty="0"/>
              <a:t>2007;4:e296.</a:t>
            </a:r>
          </a:p>
          <a:p>
            <a:pPr lvl="0"/>
            <a:endParaRPr lang="en-GB" dirty="0"/>
          </a:p>
          <a:p>
            <a:pPr lvl="0"/>
            <a:r>
              <a:rPr lang="en-GB" b="1" dirty="0"/>
              <a:t>Slide references</a:t>
            </a:r>
          </a:p>
          <a:p>
            <a:pPr marL="171450" lvl="0" indent="-171450">
              <a:buFont typeface="Arial" panose="020B0604020202020204" pitchFamily="34" charset="0"/>
              <a:buChar char="•"/>
            </a:pPr>
            <a:r>
              <a:rPr lang="en-GB" dirty="0" err="1"/>
              <a:t>Magaziner</a:t>
            </a:r>
            <a:r>
              <a:rPr lang="en-GB" dirty="0"/>
              <a:t> J </a:t>
            </a:r>
            <a:r>
              <a:rPr lang="en-GB" i="1" dirty="0"/>
              <a:t>et al. Am J </a:t>
            </a:r>
            <a:r>
              <a:rPr lang="en-GB" i="1" dirty="0" err="1"/>
              <a:t>Epidemiol</a:t>
            </a:r>
            <a:r>
              <a:rPr lang="en-GB" i="1" dirty="0"/>
              <a:t> </a:t>
            </a:r>
            <a:r>
              <a:rPr lang="en-GB" dirty="0"/>
              <a:t>2003;157:1023–31.</a:t>
            </a:r>
          </a:p>
          <a:p>
            <a:pPr marL="171450" lvl="0" indent="-171450">
              <a:buFont typeface="Arial" panose="020B0604020202020204" pitchFamily="34" charset="0"/>
              <a:buChar char="•"/>
            </a:pPr>
            <a:r>
              <a:rPr lang="en-GB" dirty="0" err="1"/>
              <a:t>Magaziner</a:t>
            </a:r>
            <a:r>
              <a:rPr lang="en-GB" dirty="0"/>
              <a:t> J </a:t>
            </a:r>
            <a:r>
              <a:rPr lang="en-GB" i="1" dirty="0"/>
              <a:t>et al. J </a:t>
            </a:r>
            <a:r>
              <a:rPr lang="en-GB" i="1" dirty="0" err="1"/>
              <a:t>Gerontol</a:t>
            </a:r>
            <a:r>
              <a:rPr lang="en-GB" i="1" dirty="0"/>
              <a:t> </a:t>
            </a:r>
            <a:r>
              <a:rPr lang="en-GB" dirty="0"/>
              <a:t>2000;M498–M507.</a:t>
            </a:r>
          </a:p>
          <a:p>
            <a:pPr marL="171450" lvl="0" indent="-171450">
              <a:buFont typeface="Arial" panose="020B0604020202020204" pitchFamily="34" charset="0"/>
              <a:buChar char="•"/>
            </a:pPr>
            <a:r>
              <a:rPr lang="en-GB" dirty="0"/>
              <a:t>Miller RR </a:t>
            </a:r>
            <a:r>
              <a:rPr lang="en-GB" i="1" dirty="0"/>
              <a:t>et al. Age Ageing </a:t>
            </a:r>
            <a:r>
              <a:rPr lang="en-GB" dirty="0"/>
              <a:t>2009;38:570–5.</a:t>
            </a:r>
          </a:p>
          <a:p>
            <a:pPr marL="171450" lvl="0" indent="-171450">
              <a:buFont typeface="Arial" panose="020B0604020202020204" pitchFamily="34" charset="0"/>
              <a:buChar char="•"/>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p>
          <a:p>
            <a:pPr marL="171450" lvl="0" indent="-171450">
              <a:buFont typeface="Arial" panose="020B0604020202020204" pitchFamily="34" charset="0"/>
              <a:buChar char="•"/>
            </a:pPr>
            <a:r>
              <a:rPr lang="en-GB" dirty="0" err="1"/>
              <a:t>Osnes</a:t>
            </a:r>
            <a:r>
              <a:rPr lang="en-GB" dirty="0"/>
              <a:t> E </a:t>
            </a:r>
            <a:r>
              <a:rPr lang="en-GB" i="1" dirty="0"/>
              <a:t>et al. </a:t>
            </a:r>
            <a:r>
              <a:rPr lang="en-GB" i="1" dirty="0" err="1"/>
              <a:t>Osteoporos</a:t>
            </a:r>
            <a:r>
              <a:rPr lang="en-GB" i="1" dirty="0"/>
              <a:t> </a:t>
            </a:r>
            <a:r>
              <a:rPr lang="en-GB" i="1" dirty="0" err="1"/>
              <a:t>Int</a:t>
            </a:r>
            <a:r>
              <a:rPr lang="en-GB" i="1" dirty="0"/>
              <a:t> </a:t>
            </a:r>
            <a:r>
              <a:rPr lang="en-GB" dirty="0"/>
              <a:t>2004;15:567–74.</a:t>
            </a:r>
          </a:p>
          <a:p>
            <a:pPr marL="171450" lvl="0" indent="-171450">
              <a:buFont typeface="Arial" panose="020B0604020202020204" pitchFamily="34" charset="0"/>
              <a:buChar char="•"/>
            </a:pPr>
            <a:r>
              <a:rPr lang="nn-NO" dirty="0"/>
              <a:t>Samuelsson B </a:t>
            </a:r>
            <a:r>
              <a:rPr lang="nn-NO" i="1" dirty="0"/>
              <a:t>et al</a:t>
            </a:r>
            <a:r>
              <a:rPr lang="en-GB" i="1" dirty="0"/>
              <a:t>. Age Ageing </a:t>
            </a:r>
            <a:r>
              <a:rPr lang="en-GB" dirty="0"/>
              <a:t>2009;38:686–92.</a:t>
            </a:r>
          </a:p>
          <a:p>
            <a:pPr marL="171450" lvl="0" indent="-171450">
              <a:buFont typeface="Arial" panose="020B0604020202020204" pitchFamily="34" charset="0"/>
              <a:buChar char="•"/>
            </a:pPr>
            <a:r>
              <a:rPr lang="en-GB" dirty="0"/>
              <a:t>Shah MR </a:t>
            </a:r>
            <a:r>
              <a:rPr lang="en-GB" i="1" dirty="0"/>
              <a:t>et al. J </a:t>
            </a:r>
            <a:r>
              <a:rPr lang="en-GB" i="1" dirty="0" err="1"/>
              <a:t>Orthop</a:t>
            </a:r>
            <a:r>
              <a:rPr lang="en-GB" i="1" dirty="0"/>
              <a:t> Trauma </a:t>
            </a:r>
            <a:r>
              <a:rPr lang="en-GB" dirty="0"/>
              <a:t>2001;15:34–9.</a:t>
            </a:r>
          </a:p>
          <a:p>
            <a:pPr marL="171450" lvl="0" indent="-171450">
              <a:buFont typeface="Arial" panose="020B0604020202020204" pitchFamily="34" charset="0"/>
              <a:buChar char="•"/>
            </a:pPr>
            <a:r>
              <a:rPr lang="en-GB" dirty="0"/>
              <a:t>Tang VL J </a:t>
            </a:r>
            <a:r>
              <a:rPr lang="en-GB" i="1" dirty="0"/>
              <a:t>et al. J Gen Intern Med </a:t>
            </a:r>
            <a:r>
              <a:rPr lang="en-GB" dirty="0"/>
              <a:t>2017;32:153–58.</a:t>
            </a:r>
          </a:p>
          <a:p>
            <a:pPr marL="171450" lvl="0" indent="-171450">
              <a:buFont typeface="Arial" panose="020B0604020202020204" pitchFamily="34" charset="0"/>
              <a:buChar char="•"/>
            </a:pPr>
            <a:r>
              <a:rPr lang="pt-BR" dirty="0"/>
              <a:t>Tosteson AN </a:t>
            </a:r>
            <a:r>
              <a:rPr lang="pt-BR" i="1" dirty="0"/>
              <a:t>et al. Osteoporos Int </a:t>
            </a:r>
            <a:r>
              <a:rPr lang="pt-BR" dirty="0"/>
              <a:t>2001;12:1042–9.</a:t>
            </a:r>
          </a:p>
          <a:p>
            <a:pPr marL="171450" lvl="0" indent="-171450">
              <a:buFont typeface="Arial" panose="020B0604020202020204" pitchFamily="34" charset="0"/>
              <a:buChar char="•"/>
            </a:pPr>
            <a:r>
              <a:rPr lang="en-GB" dirty="0" err="1"/>
              <a:t>Tsuboi</a:t>
            </a:r>
            <a:r>
              <a:rPr lang="en-GB" dirty="0"/>
              <a:t> M </a:t>
            </a:r>
            <a:r>
              <a:rPr lang="en-GB" i="1" dirty="0"/>
              <a:t>et al. Bone Joint </a:t>
            </a:r>
            <a:r>
              <a:rPr lang="en-GB" i="1" dirty="0" err="1"/>
              <a:t>Surg</a:t>
            </a:r>
            <a:r>
              <a:rPr lang="en-GB" i="1" dirty="0"/>
              <a:t> </a:t>
            </a:r>
            <a:r>
              <a:rPr lang="en-GB" dirty="0"/>
              <a:t>2007;89:461–6.</a:t>
            </a:r>
          </a:p>
          <a:p>
            <a:pPr marL="171450" lvl="0" indent="-171450">
              <a:buFont typeface="Arial" panose="020B0604020202020204" pitchFamily="34" charset="0"/>
              <a:buChar char="•"/>
            </a:pPr>
            <a:r>
              <a:rPr lang="pt-BR" dirty="0"/>
              <a:t>Vergara I </a:t>
            </a:r>
            <a:r>
              <a:rPr lang="pt-BR" i="1" dirty="0"/>
              <a:t>et al. </a:t>
            </a:r>
            <a:r>
              <a:rPr lang="en-GB" i="1" dirty="0"/>
              <a:t>BMC </a:t>
            </a:r>
            <a:r>
              <a:rPr lang="en-GB" i="1" dirty="0" err="1"/>
              <a:t>Geriatr</a:t>
            </a:r>
            <a:r>
              <a:rPr lang="en-GB" i="1" dirty="0"/>
              <a:t> </a:t>
            </a:r>
            <a:r>
              <a:rPr lang="en-GB" dirty="0"/>
              <a:t>2014;14:124.</a:t>
            </a:r>
          </a:p>
          <a:p>
            <a:pPr marL="171450" lvl="0" indent="-171450">
              <a:buFont typeface="Arial" panose="020B0604020202020204" pitchFamily="34" charset="0"/>
              <a:buChar char="•"/>
            </a:pPr>
            <a:r>
              <a:rPr lang="nl-NL" dirty="0"/>
              <a:t>Vochteloo AJ </a:t>
            </a:r>
            <a:r>
              <a:rPr lang="nl-NL" i="1" dirty="0"/>
              <a:t>et al. </a:t>
            </a:r>
            <a:r>
              <a:rPr lang="en-GB" i="1" dirty="0" err="1"/>
              <a:t>Geriatr</a:t>
            </a:r>
            <a:r>
              <a:rPr lang="en-GB" i="1" dirty="0"/>
              <a:t> </a:t>
            </a:r>
            <a:r>
              <a:rPr lang="en-GB" i="1" dirty="0" err="1"/>
              <a:t>Gerontol</a:t>
            </a:r>
            <a:r>
              <a:rPr lang="en-GB" i="1" dirty="0"/>
              <a:t> </a:t>
            </a:r>
            <a:r>
              <a:rPr lang="en-GB" i="1" dirty="0" err="1"/>
              <a:t>Int</a:t>
            </a:r>
            <a:r>
              <a:rPr lang="en-GB" i="1" dirty="0"/>
              <a:t> </a:t>
            </a:r>
            <a:r>
              <a:rPr lang="en-GB" dirty="0"/>
              <a:t>2013;13:334–41.</a:t>
            </a:r>
          </a:p>
        </p:txBody>
      </p:sp>
      <p:sp>
        <p:nvSpPr>
          <p:cNvPr id="4" name="Slide Number Placeholder 3"/>
          <p:cNvSpPr>
            <a:spLocks noGrp="1"/>
          </p:cNvSpPr>
          <p:nvPr>
            <p:ph type="sldNum" sz="quarter" idx="10"/>
          </p:nvPr>
        </p:nvSpPr>
        <p:spPr/>
        <p:txBody>
          <a:bodyPr/>
          <a:lstStyle/>
          <a:p>
            <a:fld id="{EE7C8684-5BC6-414D-88CA-9791EB5BDB21}" type="slidenum">
              <a:rPr lang="en-GB" smtClean="0"/>
              <a:pPr/>
              <a:t>29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36811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D2F938-BC9D-436D-93A2-2B20266269A2}" type="slidenum">
              <a:rPr lang="en-GB" smtClean="0"/>
              <a:t>3</a:t>
            </a:fld>
            <a:endParaRPr lang="en-GB"/>
          </a:p>
        </p:txBody>
      </p:sp>
    </p:spTree>
    <p:extLst>
      <p:ext uri="{BB962C8B-B14F-4D97-AF65-F5344CB8AC3E}">
        <p14:creationId xmlns:p14="http://schemas.microsoft.com/office/powerpoint/2010/main" val="3889189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E7C8684-5BC6-414D-88CA-9791EB5BDB21}" type="slidenum">
              <a:rPr lang="en-GB" smtClean="0"/>
              <a:pPr/>
              <a:t>30</a:t>
            </a:fld>
            <a:endParaRPr lang="en-GB"/>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88690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BF8964D-6519-4984-A13D-5593D7142954}" type="slidenum">
              <a:rPr lang="en-GB" smtClean="0"/>
              <a:pPr/>
              <a:t>31</a:t>
            </a:fld>
            <a:endParaRPr lang="en-GB"/>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6096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Dyer SM </a:t>
            </a:r>
            <a:r>
              <a:rPr lang="en-GB" i="1" dirty="0"/>
              <a:t>et al. </a:t>
            </a:r>
            <a:r>
              <a:rPr lang="en-GB" dirty="0"/>
              <a:t>(2016) is a literature review of data from 38 cohort studies reported in 42 publications.</a:t>
            </a:r>
            <a:r>
              <a:rPr lang="en-GB" baseline="30000" dirty="0"/>
              <a:t>1</a:t>
            </a:r>
          </a:p>
          <a:p>
            <a:pPr lvl="0"/>
            <a:endParaRPr lang="en-GB" dirty="0"/>
          </a:p>
          <a:p>
            <a:pPr lvl="0"/>
            <a:r>
              <a:rPr lang="en-GB" dirty="0"/>
              <a:t>For each prospective cohort study included in the Bertram </a:t>
            </a:r>
            <a:r>
              <a:rPr lang="en-GB" i="1" dirty="0"/>
              <a:t>et al. </a:t>
            </a:r>
            <a:r>
              <a:rPr lang="en-GB" dirty="0"/>
              <a:t>(2011) review,</a:t>
            </a:r>
            <a:r>
              <a:rPr lang="en-GB" baseline="30000" dirty="0"/>
              <a:t>2</a:t>
            </a:r>
            <a:r>
              <a:rPr lang="en-GB" dirty="0"/>
              <a:t> the difference between the proportion of patients with disability pre-fracture and post-fracture was calculated, and the difference was attributed directly to the hip fracture. A weighted average (weight equal to sample size) was calculated for each of the commonly reported outcomes to determine the proportion of patients with long-term disability as a result of a hip fracture. As not all studies reported on every outcome, not all were included in the estimation of each weighted average.</a:t>
            </a:r>
            <a:r>
              <a:rPr lang="en-GB" baseline="30000" dirty="0"/>
              <a:t>2</a:t>
            </a:r>
          </a:p>
          <a:p>
            <a:endParaRPr lang="en-GB" dirty="0"/>
          </a:p>
          <a:p>
            <a:r>
              <a:rPr lang="en-GB" b="1" dirty="0"/>
              <a:t>References </a:t>
            </a:r>
          </a:p>
          <a:p>
            <a:pPr marL="228600" lvl="0" indent="-228600">
              <a:buFont typeface="+mj-lt"/>
              <a:buAutoNum type="arabicPeriod"/>
            </a:pPr>
            <a:r>
              <a:rPr lang="en-GB" dirty="0"/>
              <a:t>Dyer SM </a:t>
            </a:r>
            <a:r>
              <a:rPr lang="en-GB" i="1" dirty="0"/>
              <a:t>et al. </a:t>
            </a:r>
            <a:r>
              <a:rPr lang="pt-BR" i="1" dirty="0"/>
              <a:t>BMC Geriatr </a:t>
            </a:r>
            <a:r>
              <a:rPr lang="pt-BR" dirty="0"/>
              <a:t>2016;16:158.</a:t>
            </a:r>
            <a:r>
              <a:rPr lang="en-GB" dirty="0"/>
              <a:t> </a:t>
            </a:r>
          </a:p>
          <a:p>
            <a:pPr marL="228600" lvl="0" indent="-228600">
              <a:buFont typeface="+mj-lt"/>
              <a:buAutoNum type="arabicPeriod"/>
            </a:pPr>
            <a:r>
              <a:rPr lang="en-GB" dirty="0"/>
              <a:t>Bertram M </a:t>
            </a:r>
            <a:r>
              <a:rPr lang="en-GB" i="1" dirty="0"/>
              <a:t>et al. </a:t>
            </a:r>
            <a:r>
              <a:rPr lang="en-GB" i="1" dirty="0" err="1"/>
              <a:t>Inj</a:t>
            </a:r>
            <a:r>
              <a:rPr lang="en-GB" i="1" dirty="0"/>
              <a:t> </a:t>
            </a:r>
            <a:r>
              <a:rPr lang="en-GB" i="1" dirty="0" err="1"/>
              <a:t>Prev</a:t>
            </a:r>
            <a:r>
              <a:rPr lang="en-GB" i="1" dirty="0"/>
              <a:t> </a:t>
            </a:r>
            <a:r>
              <a:rPr lang="en-GB" dirty="0"/>
              <a:t>2011;17:365–70.</a:t>
            </a:r>
          </a:p>
        </p:txBody>
      </p:sp>
      <p:sp>
        <p:nvSpPr>
          <p:cNvPr id="4" name="Slide Number Placeholder 3"/>
          <p:cNvSpPr>
            <a:spLocks noGrp="1"/>
          </p:cNvSpPr>
          <p:nvPr>
            <p:ph type="sldNum" sz="quarter" idx="10"/>
          </p:nvPr>
        </p:nvSpPr>
        <p:spPr/>
        <p:txBody>
          <a:bodyPr/>
          <a:lstStyle/>
          <a:p>
            <a:fld id="{03D78940-A63A-4EF2-8589-F569B0DB4BF6}" type="slidenum">
              <a:rPr lang="en-GB" smtClean="0"/>
              <a:pPr/>
              <a:t>32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031544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Dyer SM </a:t>
            </a:r>
            <a:r>
              <a:rPr lang="en-GB" i="1" dirty="0"/>
              <a:t>et al. </a:t>
            </a:r>
            <a:r>
              <a:rPr lang="en-GB" dirty="0"/>
              <a:t>(2016) is a literature review of data from 38 cohort studies reported in 42 publications.</a:t>
            </a:r>
            <a:r>
              <a:rPr lang="en-GB" baseline="30000" dirty="0"/>
              <a:t>1</a:t>
            </a:r>
          </a:p>
          <a:p>
            <a:pPr lvl="0"/>
            <a:endParaRPr lang="en-GB" dirty="0"/>
          </a:p>
          <a:p>
            <a:r>
              <a:rPr lang="en-GB" b="1" dirty="0"/>
              <a:t>Reference</a:t>
            </a:r>
          </a:p>
          <a:p>
            <a:pPr marL="228600" indent="-228600">
              <a:buFont typeface="+mj-lt"/>
              <a:buAutoNum type="arabicPeriod"/>
            </a:pPr>
            <a:r>
              <a:rPr lang="en-GB" dirty="0"/>
              <a:t>Dyer SM </a:t>
            </a:r>
            <a:r>
              <a:rPr lang="en-GB" i="1" dirty="0"/>
              <a:t>et al. </a:t>
            </a:r>
            <a:r>
              <a:rPr lang="pt-BR" i="1" dirty="0"/>
              <a:t>BMC Geriatr </a:t>
            </a:r>
            <a:r>
              <a:rPr lang="pt-BR" dirty="0"/>
              <a:t>2016;16:158.</a:t>
            </a:r>
          </a:p>
          <a:p>
            <a:endParaRPr lang="pt-BR" dirty="0"/>
          </a:p>
          <a:p>
            <a:pPr lvl="0"/>
            <a:r>
              <a:rPr lang="en-GB" b="1" dirty="0"/>
              <a:t>References from Dyer et al. (2016)</a:t>
            </a:r>
            <a:r>
              <a:rPr lang="en-GB" b="1" baseline="30000" dirty="0"/>
              <a:t>1</a:t>
            </a:r>
          </a:p>
          <a:p>
            <a:pPr marL="171450" indent="-171450">
              <a:buFont typeface="Arial" panose="020B0604020202020204" pitchFamily="34" charset="0"/>
              <a:buChar char="•"/>
            </a:pPr>
            <a:r>
              <a:rPr lang="en-GB" dirty="0" err="1"/>
              <a:t>Bentler</a:t>
            </a:r>
            <a:r>
              <a:rPr lang="en-GB" dirty="0"/>
              <a:t> SE </a:t>
            </a:r>
            <a:r>
              <a:rPr lang="en-GB" i="1" dirty="0"/>
              <a:t>et al. Am J </a:t>
            </a:r>
            <a:r>
              <a:rPr lang="en-GB" i="1" dirty="0" err="1"/>
              <a:t>Epidemiol</a:t>
            </a:r>
            <a:r>
              <a:rPr lang="en-GB" i="1" dirty="0"/>
              <a:t> </a:t>
            </a:r>
            <a:r>
              <a:rPr lang="en-GB" dirty="0"/>
              <a:t>2009;170:1290–9.</a:t>
            </a:r>
          </a:p>
          <a:p>
            <a:pPr marL="171450" indent="-171450">
              <a:buFont typeface="Arial" panose="020B0604020202020204" pitchFamily="34" charset="0"/>
              <a:buChar char="•"/>
            </a:pPr>
            <a:r>
              <a:rPr lang="en-GB" dirty="0"/>
              <a:t>Crotty M J </a:t>
            </a:r>
            <a:r>
              <a:rPr lang="en-GB" i="1" dirty="0"/>
              <a:t>et al. </a:t>
            </a:r>
            <a:r>
              <a:rPr lang="en-GB" i="1" dirty="0" err="1"/>
              <a:t>Qual</a:t>
            </a:r>
            <a:r>
              <a:rPr lang="en-GB" i="1" dirty="0"/>
              <a:t> </a:t>
            </a:r>
            <a:r>
              <a:rPr lang="en-GB" i="1" dirty="0" err="1"/>
              <a:t>Clin</a:t>
            </a:r>
            <a:r>
              <a:rPr lang="en-GB" i="1" dirty="0"/>
              <a:t> </a:t>
            </a:r>
            <a:r>
              <a:rPr lang="en-GB" i="1" dirty="0" err="1"/>
              <a:t>Pract</a:t>
            </a:r>
            <a:r>
              <a:rPr lang="en-GB" i="1" dirty="0"/>
              <a:t> </a:t>
            </a:r>
            <a:r>
              <a:rPr lang="en-GB" dirty="0"/>
              <a:t>2000;20:167–70.</a:t>
            </a:r>
          </a:p>
          <a:p>
            <a:pPr marL="171450" indent="-171450">
              <a:buFont typeface="Arial" panose="020B0604020202020204" pitchFamily="34" charset="0"/>
              <a:buChar char="•"/>
            </a:pPr>
            <a:r>
              <a:rPr lang="en-GB" dirty="0"/>
              <a:t>Holt G </a:t>
            </a:r>
            <a:r>
              <a:rPr lang="en-GB" i="1" dirty="0"/>
              <a:t>et al. J Bone Joint </a:t>
            </a:r>
            <a:r>
              <a:rPr lang="en-GB" i="1" dirty="0" err="1"/>
              <a:t>Surg</a:t>
            </a:r>
            <a:r>
              <a:rPr lang="en-GB" i="1" dirty="0"/>
              <a:t> Am </a:t>
            </a:r>
            <a:r>
              <a:rPr lang="en-GB" dirty="0"/>
              <a:t>2008;90:1899–905.</a:t>
            </a:r>
          </a:p>
          <a:p>
            <a:pPr marL="171450" indent="-171450">
              <a:buFont typeface="Arial" panose="020B0604020202020204" pitchFamily="34" charset="0"/>
              <a:buChar char="•"/>
            </a:pPr>
            <a:r>
              <a:rPr lang="en-GB" dirty="0" err="1"/>
              <a:t>Koval</a:t>
            </a:r>
            <a:r>
              <a:rPr lang="en-GB" dirty="0"/>
              <a:t> KJ </a:t>
            </a:r>
            <a:r>
              <a:rPr lang="en-GB" i="1" dirty="0"/>
              <a:t>et al. Eff Gen Versus </a:t>
            </a:r>
            <a:r>
              <a:rPr lang="en-GB" i="1" dirty="0" err="1"/>
              <a:t>Reg</a:t>
            </a:r>
            <a:r>
              <a:rPr lang="en-GB" i="1" dirty="0"/>
              <a:t> </a:t>
            </a:r>
            <a:r>
              <a:rPr lang="en-GB" i="1" dirty="0" err="1"/>
              <a:t>Anesth</a:t>
            </a:r>
            <a:r>
              <a:rPr lang="en-GB" i="1" dirty="0"/>
              <a:t> </a:t>
            </a:r>
            <a:r>
              <a:rPr lang="en-GB" i="1" dirty="0" err="1"/>
              <a:t>Clin</a:t>
            </a:r>
            <a:r>
              <a:rPr lang="en-GB" i="1" dirty="0"/>
              <a:t> </a:t>
            </a:r>
            <a:r>
              <a:rPr lang="en-GB" i="1" dirty="0" err="1"/>
              <a:t>Orthop</a:t>
            </a:r>
            <a:r>
              <a:rPr lang="en-GB" i="1" dirty="0"/>
              <a:t> </a:t>
            </a:r>
            <a:r>
              <a:rPr lang="en-GB" i="1" dirty="0" err="1"/>
              <a:t>Relat</a:t>
            </a:r>
            <a:r>
              <a:rPr lang="en-GB" i="1" dirty="0"/>
              <a:t> Res </a:t>
            </a:r>
            <a:r>
              <a:rPr lang="en-GB" dirty="0"/>
              <a:t>1998;348:37.</a:t>
            </a:r>
          </a:p>
          <a:p>
            <a:pPr marL="171450" indent="-171450">
              <a:buFont typeface="Arial" panose="020B0604020202020204" pitchFamily="34" charset="0"/>
              <a:buChar char="•"/>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p>
          <a:p>
            <a:pPr marL="171450" indent="-171450">
              <a:buFont typeface="Arial" panose="020B0604020202020204" pitchFamily="34" charset="0"/>
              <a:buChar char="•"/>
            </a:pPr>
            <a:r>
              <a:rPr lang="en-GB" dirty="0" err="1"/>
              <a:t>Osnes</a:t>
            </a:r>
            <a:r>
              <a:rPr lang="en-GB" dirty="0"/>
              <a:t> E </a:t>
            </a:r>
            <a:r>
              <a:rPr lang="en-GB" i="1" dirty="0"/>
              <a:t>et al. </a:t>
            </a:r>
            <a:r>
              <a:rPr lang="en-GB" i="1" dirty="0" err="1"/>
              <a:t>Osteoporos</a:t>
            </a:r>
            <a:r>
              <a:rPr lang="en-GB" i="1" dirty="0"/>
              <a:t> </a:t>
            </a:r>
            <a:r>
              <a:rPr lang="en-GB" i="1" dirty="0" err="1"/>
              <a:t>Int</a:t>
            </a:r>
            <a:r>
              <a:rPr lang="en-GB" i="1" dirty="0"/>
              <a:t> </a:t>
            </a:r>
            <a:r>
              <a:rPr lang="en-GB" dirty="0"/>
              <a:t>2004;15:567–74.</a:t>
            </a:r>
          </a:p>
          <a:p>
            <a:pPr marL="171450" lvl="0" indent="-171450">
              <a:buFont typeface="Arial" panose="020B0604020202020204" pitchFamily="34" charset="0"/>
              <a:buChar char="•"/>
            </a:pPr>
            <a:r>
              <a:rPr lang="en-GB" dirty="0"/>
              <a:t>Shah MR </a:t>
            </a:r>
            <a:r>
              <a:rPr lang="en-GB" i="1" dirty="0"/>
              <a:t>et al. J </a:t>
            </a:r>
            <a:r>
              <a:rPr lang="en-GB" i="1" dirty="0" err="1"/>
              <a:t>Orthop</a:t>
            </a:r>
            <a:r>
              <a:rPr lang="en-GB" i="1" dirty="0"/>
              <a:t> Trauma </a:t>
            </a:r>
            <a:r>
              <a:rPr lang="en-GB" dirty="0"/>
              <a:t>2001;15:34–9.</a:t>
            </a:r>
          </a:p>
          <a:p>
            <a:pPr marL="171450" indent="-171450">
              <a:buFont typeface="Arial" panose="020B0604020202020204" pitchFamily="34" charset="0"/>
              <a:buChar char="•"/>
            </a:pPr>
            <a:r>
              <a:rPr lang="nl-NL" dirty="0"/>
              <a:t>Vochteloo AJ </a:t>
            </a:r>
            <a:r>
              <a:rPr lang="nl-NL" i="1" dirty="0"/>
              <a:t>et al. </a:t>
            </a:r>
            <a:r>
              <a:rPr lang="en-GB" i="1" dirty="0" err="1"/>
              <a:t>Geriatr</a:t>
            </a:r>
            <a:r>
              <a:rPr lang="en-GB" i="1" dirty="0"/>
              <a:t> </a:t>
            </a:r>
            <a:r>
              <a:rPr lang="en-GB" i="1" dirty="0" err="1"/>
              <a:t>Gerontol</a:t>
            </a:r>
            <a:r>
              <a:rPr lang="en-GB" i="1" dirty="0"/>
              <a:t> </a:t>
            </a:r>
            <a:r>
              <a:rPr lang="en-GB" i="1" dirty="0" err="1"/>
              <a:t>Int</a:t>
            </a:r>
            <a:r>
              <a:rPr lang="en-GB" i="1" dirty="0"/>
              <a:t> </a:t>
            </a:r>
            <a:r>
              <a:rPr lang="en-GB" dirty="0"/>
              <a:t>2013;13:334–41.</a:t>
            </a:r>
          </a:p>
        </p:txBody>
      </p:sp>
      <p:sp>
        <p:nvSpPr>
          <p:cNvPr id="4" name="Slide Number Placeholder 3"/>
          <p:cNvSpPr>
            <a:spLocks noGrp="1"/>
          </p:cNvSpPr>
          <p:nvPr>
            <p:ph type="sldNum" sz="quarter" idx="10"/>
          </p:nvPr>
        </p:nvSpPr>
        <p:spPr/>
        <p:txBody>
          <a:bodyPr/>
          <a:lstStyle/>
          <a:p>
            <a:fld id="{03D78940-A63A-4EF2-8589-F569B0DB4BF6}" type="slidenum">
              <a:rPr lang="en-GB" smtClean="0"/>
              <a:pPr/>
              <a:t>33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548963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err="1"/>
              <a:t>Magaziner</a:t>
            </a:r>
            <a:r>
              <a:rPr lang="en-GB" b="1" dirty="0"/>
              <a:t> J </a:t>
            </a:r>
            <a:r>
              <a:rPr lang="en-GB" b="1" i="1" dirty="0"/>
              <a:t>et al. </a:t>
            </a:r>
            <a:r>
              <a:rPr lang="en-GB" b="1" dirty="0"/>
              <a:t>(2003)</a:t>
            </a:r>
            <a:r>
              <a:rPr lang="en-GB" b="1" baseline="30000" dirty="0"/>
              <a:t>1</a:t>
            </a:r>
          </a:p>
          <a:p>
            <a:r>
              <a:rPr lang="en-GB" b="1" dirty="0"/>
              <a:t>Type of study. </a:t>
            </a:r>
            <a:r>
              <a:rPr lang="en-GB" dirty="0"/>
              <a:t>Comparator prospective cohort study (baseline assessed retrospectively via the patient or a proxy, and chart review).</a:t>
            </a:r>
          </a:p>
          <a:p>
            <a:r>
              <a:rPr lang="en-GB" b="1" dirty="0"/>
              <a:t>Enrolment period. </a:t>
            </a:r>
            <a:r>
              <a:rPr lang="en-GB" dirty="0"/>
              <a:t>1990–1991.</a:t>
            </a:r>
          </a:p>
          <a:p>
            <a:r>
              <a:rPr lang="en-GB" b="1" dirty="0"/>
              <a:t>Location. </a:t>
            </a:r>
            <a:r>
              <a:rPr lang="en-GB" dirty="0"/>
              <a:t>Eight hospitals in Baltimore, MD, USA (Baltimore Hip Studies).</a:t>
            </a:r>
          </a:p>
          <a:p>
            <a:r>
              <a:rPr lang="en-GB" b="1" dirty="0"/>
              <a:t>Cases. </a:t>
            </a:r>
            <a:r>
              <a:rPr lang="en-GB" dirty="0"/>
              <a:t>594 consecutive patients with hip fractures (community-dwelling at the time of fracture; pathological fractures excluded).</a:t>
            </a:r>
          </a:p>
          <a:p>
            <a:r>
              <a:rPr lang="en-GB" b="1" dirty="0"/>
              <a:t>Age of cases. </a:t>
            </a:r>
            <a:r>
              <a:rPr lang="en-GB" dirty="0"/>
              <a:t>≥ 65 years (mean: 80.5 years [standard deviation: 7.3]).</a:t>
            </a:r>
          </a:p>
          <a:p>
            <a:r>
              <a:rPr lang="en-GB" b="1" dirty="0"/>
              <a:t>Sex of cases. </a:t>
            </a:r>
            <a:r>
              <a:rPr lang="en-GB" dirty="0"/>
              <a:t>75.4% female.</a:t>
            </a:r>
          </a:p>
          <a:p>
            <a:r>
              <a:rPr lang="en-GB" b="1" dirty="0"/>
              <a:t>Follow-up. </a:t>
            </a:r>
            <a:r>
              <a:rPr lang="en-GB" dirty="0"/>
              <a:t>≤ 2 years.</a:t>
            </a:r>
          </a:p>
          <a:p>
            <a:r>
              <a:rPr lang="en-GB" b="1" dirty="0"/>
              <a:t>Outcomes. </a:t>
            </a:r>
            <a:r>
              <a:rPr lang="en-GB" dirty="0"/>
              <a:t>Self-reported measures of ability to perform various activities of daily living.</a:t>
            </a:r>
          </a:p>
          <a:p>
            <a:r>
              <a:rPr lang="en-GB" b="1" dirty="0"/>
              <a:t>Comparator cohort. </a:t>
            </a:r>
            <a:r>
              <a:rPr lang="en-GB" dirty="0"/>
              <a:t>Community-dwelling patients from the Established Populations for Epidemiologic Studies of the Elderly (EPESE) cohort matched on age, sex and walking ability.</a:t>
            </a:r>
          </a:p>
          <a:p>
            <a:endParaRPr lang="en-GB" dirty="0"/>
          </a:p>
          <a:p>
            <a:r>
              <a:rPr lang="en-GB" dirty="0"/>
              <a:t>This study was included in the Dyer </a:t>
            </a:r>
            <a:r>
              <a:rPr lang="en-GB" i="1" dirty="0"/>
              <a:t>et al. </a:t>
            </a:r>
            <a:r>
              <a:rPr lang="en-GB" dirty="0"/>
              <a:t>(2016) review.</a:t>
            </a:r>
            <a:r>
              <a:rPr lang="en-GB" baseline="30000" dirty="0"/>
              <a:t>2</a:t>
            </a:r>
          </a:p>
          <a:p>
            <a:endParaRPr lang="en-GB" b="1" dirty="0"/>
          </a:p>
          <a:p>
            <a:r>
              <a:rPr lang="en-GB" b="1" dirty="0"/>
              <a:t>References</a:t>
            </a:r>
          </a:p>
          <a:p>
            <a:pPr marL="228600" indent="-228600">
              <a:buFont typeface="+mj-lt"/>
              <a:buAutoNum type="arabicPeriod"/>
            </a:pPr>
            <a:r>
              <a:rPr lang="en-GB" dirty="0" err="1"/>
              <a:t>Magaziner</a:t>
            </a:r>
            <a:r>
              <a:rPr lang="en-GB" dirty="0"/>
              <a:t> J </a:t>
            </a:r>
            <a:r>
              <a:rPr lang="en-GB" i="1" dirty="0"/>
              <a:t>et al. Am J Epidemiol </a:t>
            </a:r>
            <a:r>
              <a:rPr lang="en-GB" dirty="0"/>
              <a:t>2003;157:1023–31. </a:t>
            </a:r>
          </a:p>
          <a:p>
            <a:pPr marL="228600" indent="-228600">
              <a:buFont typeface="+mj-lt"/>
              <a:buAutoNum type="arabicPeriod"/>
            </a:pPr>
            <a:r>
              <a:rPr lang="en-GB" dirty="0"/>
              <a:t>Dyer SM </a:t>
            </a:r>
            <a:r>
              <a:rPr lang="en-GB" i="1" dirty="0"/>
              <a:t>et al. </a:t>
            </a:r>
            <a:r>
              <a:rPr lang="pt-BR" i="1" dirty="0"/>
              <a:t>BMC Geriatr </a:t>
            </a:r>
            <a:r>
              <a:rPr lang="pt-BR" dirty="0"/>
              <a:t>2016;16:158.</a:t>
            </a:r>
            <a:endParaRPr lang="en-GB" dirty="0"/>
          </a:p>
        </p:txBody>
      </p:sp>
      <p:sp>
        <p:nvSpPr>
          <p:cNvPr id="4" name="Slide Number Placeholder 3"/>
          <p:cNvSpPr>
            <a:spLocks noGrp="1"/>
          </p:cNvSpPr>
          <p:nvPr>
            <p:ph type="sldNum" sz="quarter" idx="10"/>
          </p:nvPr>
        </p:nvSpPr>
        <p:spPr/>
        <p:txBody>
          <a:bodyPr/>
          <a:lstStyle/>
          <a:p>
            <a:fld id="{03D78940-A63A-4EF2-8589-F569B0DB4BF6}" type="slidenum">
              <a:rPr lang="en-GB" smtClean="0"/>
              <a:pPr/>
              <a:t>34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402907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Dyer SM </a:t>
            </a:r>
            <a:r>
              <a:rPr lang="en-GB" i="1" dirty="0"/>
              <a:t>et al. </a:t>
            </a:r>
            <a:r>
              <a:rPr lang="en-GB" dirty="0"/>
              <a:t>(2016) is a literature review of data from 38 cohort studies reported in 42 publications.</a:t>
            </a:r>
            <a:r>
              <a:rPr lang="en-GB" baseline="30000" dirty="0"/>
              <a:t>1</a:t>
            </a:r>
          </a:p>
          <a:p>
            <a:endParaRPr lang="en-GB" dirty="0"/>
          </a:p>
          <a:p>
            <a:r>
              <a:rPr lang="en-GB" b="1" dirty="0"/>
              <a:t>Reference</a:t>
            </a:r>
          </a:p>
          <a:p>
            <a:pPr marL="228600" indent="-228600">
              <a:buFont typeface="+mj-lt"/>
              <a:buAutoNum type="arabicPeriod"/>
            </a:pPr>
            <a:r>
              <a:rPr lang="en-GB" dirty="0"/>
              <a:t>Dyer SM </a:t>
            </a:r>
            <a:r>
              <a:rPr lang="en-GB" i="1" dirty="0"/>
              <a:t>et al. </a:t>
            </a:r>
            <a:r>
              <a:rPr lang="pt-BR" i="1" dirty="0"/>
              <a:t>BMC Geriatr </a:t>
            </a:r>
            <a:r>
              <a:rPr lang="pt-BR" dirty="0"/>
              <a:t>2016;16:158.</a:t>
            </a:r>
            <a:endParaRPr lang="en-GB" dirty="0"/>
          </a:p>
          <a:p>
            <a:endParaRPr lang="en-GB" dirty="0"/>
          </a:p>
          <a:p>
            <a:pPr lvl="0"/>
            <a:r>
              <a:rPr lang="en-GB" b="1" dirty="0"/>
              <a:t>References from Dyer </a:t>
            </a:r>
            <a:r>
              <a:rPr lang="en-GB" b="1" i="1" dirty="0"/>
              <a:t>et al. </a:t>
            </a:r>
            <a:r>
              <a:rPr lang="en-GB" b="1" dirty="0"/>
              <a:t>(2016)</a:t>
            </a:r>
            <a:r>
              <a:rPr lang="en-GB" b="1" baseline="30000" dirty="0"/>
              <a:t>1</a:t>
            </a:r>
          </a:p>
          <a:p>
            <a:pPr marL="171450" indent="-171450">
              <a:buFont typeface="Arial" panose="020B0604020202020204" pitchFamily="34" charset="0"/>
              <a:buChar char="•"/>
            </a:pPr>
            <a:r>
              <a:rPr lang="nl-NL" dirty="0"/>
              <a:t>Boonen S </a:t>
            </a:r>
            <a:r>
              <a:rPr lang="nl-NL" i="1" dirty="0"/>
              <a:t>et al. </a:t>
            </a:r>
            <a:r>
              <a:rPr lang="en-GB" i="1" dirty="0" err="1"/>
              <a:t>Osteoporos</a:t>
            </a:r>
            <a:r>
              <a:rPr lang="en-GB" i="1" dirty="0"/>
              <a:t> </a:t>
            </a:r>
            <a:r>
              <a:rPr lang="en-GB" i="1" dirty="0" err="1"/>
              <a:t>Int</a:t>
            </a:r>
            <a:r>
              <a:rPr lang="en-GB" i="1" dirty="0"/>
              <a:t> </a:t>
            </a:r>
            <a:r>
              <a:rPr lang="en-GB" dirty="0"/>
              <a:t>2004;15:87–94.</a:t>
            </a:r>
          </a:p>
          <a:p>
            <a:pPr marL="171450" indent="-171450">
              <a:buFont typeface="Arial" panose="020B0604020202020204" pitchFamily="34" charset="0"/>
              <a:buChar char="•"/>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p>
          <a:p>
            <a:pPr marL="171450" indent="-171450">
              <a:buFont typeface="Arial" panose="020B0604020202020204" pitchFamily="34" charset="0"/>
              <a:buChar char="•"/>
            </a:pPr>
            <a:r>
              <a:rPr lang="en-GB" dirty="0" err="1"/>
              <a:t>Wolinsky</a:t>
            </a:r>
            <a:r>
              <a:rPr lang="en-GB" dirty="0"/>
              <a:t> FD </a:t>
            </a:r>
            <a:r>
              <a:rPr lang="en-GB" i="1" dirty="0"/>
              <a:t>et al. Am J Public Health </a:t>
            </a:r>
            <a:r>
              <a:rPr lang="en-GB" dirty="0"/>
              <a:t>1997;87:398–403.</a:t>
            </a:r>
          </a:p>
        </p:txBody>
      </p:sp>
      <p:sp>
        <p:nvSpPr>
          <p:cNvPr id="4" name="Slide Number Placeholder 3"/>
          <p:cNvSpPr>
            <a:spLocks noGrp="1"/>
          </p:cNvSpPr>
          <p:nvPr>
            <p:ph type="sldNum" sz="quarter" idx="10"/>
          </p:nvPr>
        </p:nvSpPr>
        <p:spPr/>
        <p:txBody>
          <a:bodyPr/>
          <a:lstStyle/>
          <a:p>
            <a:fld id="{03D78940-A63A-4EF2-8589-F569B0DB4BF6}" type="slidenum">
              <a:rPr lang="en-GB" smtClean="0"/>
              <a:pPr/>
              <a:t>35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4884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Dyer SM </a:t>
            </a:r>
            <a:r>
              <a:rPr lang="en-GB" i="1" dirty="0"/>
              <a:t>et al. </a:t>
            </a:r>
            <a:r>
              <a:rPr lang="en-GB" dirty="0"/>
              <a:t>(2016) is a literature review of data from 38 cohort studies reported in 42 publications.</a:t>
            </a:r>
            <a:r>
              <a:rPr lang="en-GB" baseline="30000" dirty="0"/>
              <a:t>1</a:t>
            </a:r>
          </a:p>
          <a:p>
            <a:pPr lvl="0"/>
            <a:endParaRPr lang="en-GB" dirty="0"/>
          </a:p>
          <a:p>
            <a:pPr lvl="0"/>
            <a:r>
              <a:rPr lang="en-GB" dirty="0"/>
              <a:t>The MBI</a:t>
            </a:r>
            <a:r>
              <a:rPr lang="en-GB" baseline="30000" dirty="0"/>
              <a:t>2</a:t>
            </a:r>
            <a:r>
              <a:rPr lang="en-GB" dirty="0"/>
              <a:t> is widely used in geriatric assessment settings. It measures independence in 10 activities: feeding, bathing, grooming, dressing, bowel continence, bladder continence, toilet use, transfers (bed to chair and back) and mobility (on level surfaces). Total scores range from 0–100 and higher scores indicate greater functional independence.</a:t>
            </a:r>
            <a:r>
              <a:rPr lang="en-GB" baseline="30000" dirty="0"/>
              <a:t>3</a:t>
            </a:r>
          </a:p>
          <a:p>
            <a:pPr lvl="0"/>
            <a:endParaRPr lang="en-GB" b="1" dirty="0"/>
          </a:p>
          <a:p>
            <a:r>
              <a:rPr lang="en-GB" b="1" dirty="0"/>
              <a:t>References</a:t>
            </a:r>
          </a:p>
          <a:p>
            <a:pPr marL="228600" indent="-228600">
              <a:buFont typeface="+mj-lt"/>
              <a:buAutoNum type="arabicPeriod"/>
            </a:pPr>
            <a:r>
              <a:rPr lang="en-GB" dirty="0"/>
              <a:t>Dyer SM </a:t>
            </a:r>
            <a:r>
              <a:rPr lang="en-GB" i="1" dirty="0"/>
              <a:t>et al. </a:t>
            </a:r>
            <a:r>
              <a:rPr lang="pt-BR" i="1" dirty="0"/>
              <a:t>BMC Geriatr </a:t>
            </a:r>
            <a:r>
              <a:rPr lang="pt-BR" dirty="0"/>
              <a:t>2016;16:158.</a:t>
            </a:r>
            <a:r>
              <a:rPr lang="en-GB" dirty="0"/>
              <a:t> </a:t>
            </a:r>
          </a:p>
          <a:p>
            <a:pPr marL="228600" indent="-228600">
              <a:buFont typeface="+mj-lt"/>
              <a:buAutoNum type="arabicPeriod"/>
            </a:pPr>
            <a:r>
              <a:rPr lang="en-GB" dirty="0"/>
              <a:t>Mahoney FI, </a:t>
            </a:r>
            <a:r>
              <a:rPr lang="en-GB" dirty="0" err="1"/>
              <a:t>Barthel</a:t>
            </a:r>
            <a:r>
              <a:rPr lang="en-GB" dirty="0"/>
              <a:t> D. </a:t>
            </a:r>
            <a:r>
              <a:rPr lang="en-GB" i="1" dirty="0"/>
              <a:t>Maryland State Med J </a:t>
            </a:r>
            <a:r>
              <a:rPr lang="en-GB" dirty="0"/>
              <a:t>1965;14:56–61.</a:t>
            </a:r>
          </a:p>
          <a:p>
            <a:pPr marL="228600" indent="-228600">
              <a:buFont typeface="+mj-lt"/>
              <a:buAutoNum type="arabicPeriod"/>
            </a:pPr>
            <a:r>
              <a:rPr lang="en-GB" dirty="0"/>
              <a:t>Royal Australian College of General Practitioners. 2006. Available from: https://www.racgp.org.au/download/documents/Guidelines/silverbook.pdf (Accessed January 2018).</a:t>
            </a:r>
          </a:p>
          <a:p>
            <a:pPr lvl="0"/>
            <a:endParaRPr lang="en-GB" dirty="0"/>
          </a:p>
          <a:p>
            <a:pPr lvl="0"/>
            <a:r>
              <a:rPr lang="en-GB" b="1" dirty="0"/>
              <a:t>References from Dyer </a:t>
            </a:r>
            <a:r>
              <a:rPr lang="en-GB" b="1" i="1" dirty="0"/>
              <a:t>et al. </a:t>
            </a:r>
            <a:r>
              <a:rPr lang="en-GB" b="1" dirty="0"/>
              <a:t>(2016)</a:t>
            </a:r>
            <a:r>
              <a:rPr lang="en-GB" b="1" baseline="30000" dirty="0"/>
              <a:t>1</a:t>
            </a:r>
          </a:p>
          <a:p>
            <a:pPr marL="171450" lvl="0" indent="-171450">
              <a:buFont typeface="Arial" panose="020B0604020202020204" pitchFamily="34" charset="0"/>
              <a:buChar char="•"/>
            </a:pPr>
            <a:r>
              <a:rPr lang="en-GB" dirty="0" err="1"/>
              <a:t>Borgquist</a:t>
            </a:r>
            <a:r>
              <a:rPr lang="en-GB" dirty="0"/>
              <a:t> L </a:t>
            </a:r>
            <a:r>
              <a:rPr lang="en-GB" i="1" dirty="0"/>
              <a:t>et al. </a:t>
            </a:r>
            <a:r>
              <a:rPr lang="en-GB" i="1" dirty="0" err="1"/>
              <a:t>Acta</a:t>
            </a:r>
            <a:r>
              <a:rPr lang="en-GB" i="1" dirty="0"/>
              <a:t> </a:t>
            </a:r>
            <a:r>
              <a:rPr lang="en-GB" i="1" dirty="0" err="1"/>
              <a:t>Orthop</a:t>
            </a:r>
            <a:r>
              <a:rPr lang="en-GB" i="1" dirty="0"/>
              <a:t> </a:t>
            </a:r>
            <a:r>
              <a:rPr lang="en-GB" i="1" dirty="0" err="1"/>
              <a:t>Scand</a:t>
            </a:r>
            <a:r>
              <a:rPr lang="en-GB" i="1" dirty="0"/>
              <a:t> </a:t>
            </a:r>
            <a:r>
              <a:rPr lang="en-GB" dirty="0"/>
              <a:t>1990;61:404–10.</a:t>
            </a:r>
          </a:p>
          <a:p>
            <a:pPr marL="171450" indent="-171450">
              <a:buFont typeface="Arial" panose="020B0604020202020204" pitchFamily="34" charset="0"/>
              <a:buChar char="•"/>
            </a:pPr>
            <a:r>
              <a:rPr lang="en-GB" dirty="0" err="1"/>
              <a:t>Doshi</a:t>
            </a:r>
            <a:r>
              <a:rPr lang="en-GB" dirty="0"/>
              <a:t> HK </a:t>
            </a:r>
            <a:r>
              <a:rPr lang="en-GB" i="1" dirty="0"/>
              <a:t>et al. Arch </a:t>
            </a:r>
            <a:r>
              <a:rPr lang="en-GB" i="1" dirty="0" err="1"/>
              <a:t>Orthop</a:t>
            </a:r>
            <a:r>
              <a:rPr lang="en-GB" i="1" dirty="0"/>
              <a:t> Trauma </a:t>
            </a:r>
            <a:r>
              <a:rPr lang="en-GB" i="1" dirty="0" err="1"/>
              <a:t>Surg</a:t>
            </a:r>
            <a:r>
              <a:rPr lang="en-GB" i="1" dirty="0"/>
              <a:t> </a:t>
            </a:r>
            <a:r>
              <a:rPr lang="en-GB" dirty="0"/>
              <a:t>2014;134:489–93.</a:t>
            </a:r>
          </a:p>
          <a:p>
            <a:pPr marL="171450" indent="-171450">
              <a:buFont typeface="Arial" panose="020B0604020202020204" pitchFamily="34" charset="0"/>
              <a:buChar char="•"/>
            </a:pPr>
            <a:r>
              <a:rPr lang="en-GB" dirty="0" err="1"/>
              <a:t>Koval</a:t>
            </a:r>
            <a:r>
              <a:rPr lang="en-GB" dirty="0"/>
              <a:t> KJ </a:t>
            </a:r>
            <a:r>
              <a:rPr lang="en-GB" i="1" dirty="0"/>
              <a:t>et al. Eff Gen Versus </a:t>
            </a:r>
            <a:r>
              <a:rPr lang="en-GB" i="1" dirty="0" err="1"/>
              <a:t>Reg</a:t>
            </a:r>
            <a:r>
              <a:rPr lang="en-GB" i="1" dirty="0"/>
              <a:t> </a:t>
            </a:r>
            <a:r>
              <a:rPr lang="en-GB" i="1" dirty="0" err="1"/>
              <a:t>Anesth</a:t>
            </a:r>
            <a:r>
              <a:rPr lang="en-GB" i="1" dirty="0"/>
              <a:t> </a:t>
            </a:r>
            <a:r>
              <a:rPr lang="en-GB" i="1" dirty="0" err="1"/>
              <a:t>Clin</a:t>
            </a:r>
            <a:r>
              <a:rPr lang="en-GB" i="1" dirty="0"/>
              <a:t> </a:t>
            </a:r>
            <a:r>
              <a:rPr lang="en-GB" i="1" dirty="0" err="1"/>
              <a:t>Orthop</a:t>
            </a:r>
            <a:r>
              <a:rPr lang="en-GB" i="1" dirty="0"/>
              <a:t> </a:t>
            </a:r>
            <a:r>
              <a:rPr lang="en-GB" i="1" dirty="0" err="1"/>
              <a:t>Relat</a:t>
            </a:r>
            <a:r>
              <a:rPr lang="en-GB" i="1" dirty="0"/>
              <a:t> Res </a:t>
            </a:r>
            <a:r>
              <a:rPr lang="en-GB" dirty="0"/>
              <a:t>1998;348:37.</a:t>
            </a:r>
          </a:p>
          <a:p>
            <a:pPr marL="171450" indent="-171450">
              <a:buFont typeface="Arial" panose="020B0604020202020204" pitchFamily="34" charset="0"/>
              <a:buChar char="•"/>
            </a:pPr>
            <a:r>
              <a:rPr lang="en-GB" dirty="0" err="1"/>
              <a:t>Magaziner</a:t>
            </a:r>
            <a:r>
              <a:rPr lang="en-GB" dirty="0"/>
              <a:t> J </a:t>
            </a:r>
            <a:r>
              <a:rPr lang="en-GB" i="1" dirty="0"/>
              <a:t>et al. J </a:t>
            </a:r>
            <a:r>
              <a:rPr lang="en-GB" i="1" dirty="0" err="1"/>
              <a:t>Gerontol</a:t>
            </a:r>
            <a:r>
              <a:rPr lang="en-GB" i="1" dirty="0"/>
              <a:t> </a:t>
            </a:r>
            <a:r>
              <a:rPr lang="en-GB" dirty="0"/>
              <a:t>1990;45:M101.</a:t>
            </a:r>
          </a:p>
          <a:p>
            <a:pPr marL="171450" lvl="0" indent="-171450">
              <a:buFont typeface="Arial" panose="020B0604020202020204" pitchFamily="34" charset="0"/>
              <a:buChar char="•"/>
            </a:pPr>
            <a:r>
              <a:rPr lang="en-GB" dirty="0"/>
              <a:t>Miller RR </a:t>
            </a:r>
            <a:r>
              <a:rPr lang="en-GB" i="1" dirty="0"/>
              <a:t>et al. Age Ageing </a:t>
            </a:r>
            <a:r>
              <a:rPr lang="en-GB" dirty="0"/>
              <a:t>2009;38:570–5.</a:t>
            </a:r>
          </a:p>
          <a:p>
            <a:pPr marL="171450" indent="-171450">
              <a:buFont typeface="Arial" panose="020B0604020202020204" pitchFamily="34" charset="0"/>
              <a:buChar char="•"/>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p>
          <a:p>
            <a:pPr marL="171450" indent="-171450">
              <a:buFont typeface="Arial" panose="020B0604020202020204" pitchFamily="34" charset="0"/>
              <a:buChar char="•"/>
            </a:pPr>
            <a:r>
              <a:rPr lang="nn-NO" dirty="0"/>
              <a:t>Samuelsson B </a:t>
            </a:r>
            <a:r>
              <a:rPr lang="nn-NO" i="1" dirty="0"/>
              <a:t>et al. </a:t>
            </a:r>
            <a:r>
              <a:rPr lang="en-GB" i="1" dirty="0"/>
              <a:t>Age Ageing </a:t>
            </a:r>
            <a:r>
              <a:rPr lang="en-GB" dirty="0"/>
              <a:t>2009;38:686–92.</a:t>
            </a:r>
          </a:p>
        </p:txBody>
      </p:sp>
      <p:sp>
        <p:nvSpPr>
          <p:cNvPr id="4" name="Slide Number Placeholder 3"/>
          <p:cNvSpPr>
            <a:spLocks noGrp="1"/>
          </p:cNvSpPr>
          <p:nvPr>
            <p:ph type="sldNum" sz="quarter" idx="10"/>
          </p:nvPr>
        </p:nvSpPr>
        <p:spPr/>
        <p:txBody>
          <a:bodyPr/>
          <a:lstStyle/>
          <a:p>
            <a:fld id="{03D78940-A63A-4EF2-8589-F569B0DB4BF6}" type="slidenum">
              <a:rPr lang="en-GB" smtClean="0"/>
              <a:pPr/>
              <a:t>36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47523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Lower limb activities of daily living (ADLs) comprise: walking 3 metres, walking one block, climbing five stairs, getting into a car, getting in or out of bed, rising from an armless chair, putting on trousers, putting socks and shoes on both feet, getting in or out of a bath or shower, taking a bath, shower or sponge bath, and getting on or off a toilet.</a:t>
            </a:r>
            <a:r>
              <a:rPr lang="en-GB" baseline="30000" dirty="0"/>
              <a:t>1</a:t>
            </a:r>
          </a:p>
          <a:p>
            <a:endParaRPr lang="en-GB" dirty="0"/>
          </a:p>
          <a:p>
            <a:r>
              <a:rPr lang="en-GB" dirty="0"/>
              <a:t>Upper limb ADLs comprise: putting on a shirt or blouse, buttoning a shirt or blouse, feeding one’s self after food is prepared and grooming (brushing hair and cleaning teeth).</a:t>
            </a:r>
            <a:r>
              <a:rPr lang="en-GB" baseline="30000" dirty="0"/>
              <a:t>1</a:t>
            </a:r>
          </a:p>
          <a:p>
            <a:endParaRPr lang="en-GB" dirty="0"/>
          </a:p>
          <a:p>
            <a:r>
              <a:rPr lang="en-GB" dirty="0"/>
              <a:t>Instrumental activities of daily living (IADLs) comprise: house cleaning, getting to places out of walking distance, shopping, cooking, handling money, taking medications and using the telephone.</a:t>
            </a:r>
            <a:r>
              <a:rPr lang="en-GB" baseline="30000" dirty="0"/>
              <a:t>1</a:t>
            </a:r>
          </a:p>
          <a:p>
            <a:endParaRPr lang="en-GB" dirty="0"/>
          </a:p>
          <a:p>
            <a:pPr lvl="0"/>
            <a:r>
              <a:rPr lang="en-GB" b="1" dirty="0" err="1"/>
              <a:t>Magaziner</a:t>
            </a:r>
            <a:r>
              <a:rPr lang="en-GB" b="1" dirty="0"/>
              <a:t> </a:t>
            </a:r>
            <a:r>
              <a:rPr lang="en-GB" b="1" i="1" dirty="0"/>
              <a:t>et al. </a:t>
            </a:r>
            <a:r>
              <a:rPr lang="en-GB" b="1" dirty="0"/>
              <a:t>(2000)</a:t>
            </a:r>
            <a:r>
              <a:rPr lang="en-GB" b="1" baseline="30000" dirty="0"/>
              <a:t>1</a:t>
            </a:r>
          </a:p>
          <a:p>
            <a:pPr lvl="0"/>
            <a:r>
              <a:rPr lang="en-GB" b="1" dirty="0"/>
              <a:t>Type of study. </a:t>
            </a:r>
            <a:r>
              <a:rPr lang="en-GB" dirty="0"/>
              <a:t>Non-comparator prospective cohort study (baseline was assessed retrospectively via the patient or a proxy, and chart review).</a:t>
            </a:r>
          </a:p>
          <a:p>
            <a:pPr lvl="0"/>
            <a:r>
              <a:rPr lang="en-GB" b="1" dirty="0"/>
              <a:t>Enrolment period. </a:t>
            </a:r>
            <a:r>
              <a:rPr lang="en-GB" dirty="0"/>
              <a:t>1 January 1990–15 June 1991.</a:t>
            </a:r>
          </a:p>
          <a:p>
            <a:pPr lvl="0"/>
            <a:r>
              <a:rPr lang="en-GB" b="1" dirty="0"/>
              <a:t>Location. </a:t>
            </a:r>
            <a:r>
              <a:rPr lang="en-GB" dirty="0"/>
              <a:t>Eight hospitals in Baltimore, MD, USA (Baltimore Hip Studies).</a:t>
            </a:r>
          </a:p>
          <a:p>
            <a:pPr lvl="0"/>
            <a:r>
              <a:rPr lang="en-GB" b="1" dirty="0"/>
              <a:t>Cases. </a:t>
            </a:r>
            <a:r>
              <a:rPr lang="en-GB" dirty="0"/>
              <a:t>674 patients with hip fracture (community-dwelling at the time of fracture).</a:t>
            </a:r>
          </a:p>
          <a:p>
            <a:pPr lvl="0"/>
            <a:r>
              <a:rPr lang="en-GB" b="1" dirty="0"/>
              <a:t>Age of cases. </a:t>
            </a:r>
            <a:r>
              <a:rPr lang="en-GB" dirty="0"/>
              <a:t>≥ 65 years (mean: 81.1 years [standard deviation (SD): 7.4]).</a:t>
            </a:r>
          </a:p>
          <a:p>
            <a:pPr lvl="0"/>
            <a:r>
              <a:rPr lang="en-GB" b="1" dirty="0"/>
              <a:t>Sex of cases. </a:t>
            </a:r>
            <a:r>
              <a:rPr lang="en-GB" dirty="0"/>
              <a:t>77.4% women.</a:t>
            </a:r>
          </a:p>
          <a:p>
            <a:pPr lvl="0"/>
            <a:r>
              <a:rPr lang="en-GB" b="1" dirty="0"/>
              <a:t>Follow-up. </a:t>
            </a:r>
            <a:r>
              <a:rPr lang="en-GB" dirty="0"/>
              <a:t>≤ 2 years (2, 6, 12, 18 and 24 months; 389 patients interviewed at 24 months).</a:t>
            </a:r>
          </a:p>
          <a:p>
            <a:pPr lvl="0"/>
            <a:r>
              <a:rPr lang="en-GB" b="1" dirty="0"/>
              <a:t>Outcomes. </a:t>
            </a:r>
            <a:r>
              <a:rPr lang="en-GB" dirty="0"/>
              <a:t>Various self-reported measures of health status and functioning, Mini-Mental</a:t>
            </a:r>
            <a:r>
              <a:rPr lang="en-GB" baseline="0" dirty="0"/>
              <a:t> State Examination (</a:t>
            </a:r>
            <a:r>
              <a:rPr lang="en-GB" dirty="0"/>
              <a:t>MMSE; cognitive functioning) and objective/semi-objective assessments of neuromuscular functioning. To identify the point at which the maximal level of recovery had occurred for each aspect of function, longitudinal data were analysed using the system of generalised estimating equations.</a:t>
            </a:r>
          </a:p>
          <a:p>
            <a:pPr lvl="0"/>
            <a:endParaRPr lang="en-GB" dirty="0"/>
          </a:p>
          <a:p>
            <a:r>
              <a:rPr lang="en-GB" b="1" dirty="0" err="1"/>
              <a:t>Magaziner</a:t>
            </a:r>
            <a:r>
              <a:rPr lang="en-GB" b="1" dirty="0"/>
              <a:t> </a:t>
            </a:r>
            <a:r>
              <a:rPr lang="en-GB" b="1" i="1" dirty="0"/>
              <a:t>J et al. </a:t>
            </a:r>
            <a:r>
              <a:rPr lang="en-GB" b="1" dirty="0"/>
              <a:t>(2003)</a:t>
            </a:r>
            <a:r>
              <a:rPr lang="en-GB" b="1" baseline="30000" dirty="0"/>
              <a:t>2</a:t>
            </a:r>
          </a:p>
          <a:p>
            <a:r>
              <a:rPr lang="en-GB" b="1" dirty="0"/>
              <a:t>Type of study. </a:t>
            </a:r>
            <a:r>
              <a:rPr lang="en-GB" dirty="0"/>
              <a:t>Comparator prospective cohort study (baseline assessed retrospectively via the patient or a proxy, and chart review).</a:t>
            </a:r>
          </a:p>
          <a:p>
            <a:r>
              <a:rPr lang="en-GB" b="1" dirty="0"/>
              <a:t>Enrolment period. </a:t>
            </a:r>
            <a:r>
              <a:rPr lang="en-GB" dirty="0"/>
              <a:t>1990–1991.</a:t>
            </a:r>
          </a:p>
          <a:p>
            <a:r>
              <a:rPr lang="en-GB" b="1" dirty="0"/>
              <a:t>Location. </a:t>
            </a:r>
            <a:r>
              <a:rPr lang="en-GB" dirty="0"/>
              <a:t>Eight hospitals in Baltimore, MD, USA (Baltimore Hip Studies).</a:t>
            </a:r>
          </a:p>
          <a:p>
            <a:r>
              <a:rPr lang="en-GB" b="1" dirty="0"/>
              <a:t>Cases. </a:t>
            </a:r>
            <a:r>
              <a:rPr lang="en-GB" dirty="0"/>
              <a:t>594 consecutive patients with hip fractures (community-dwelling at the time of fracture; pathological fractures excluded).</a:t>
            </a:r>
          </a:p>
          <a:p>
            <a:r>
              <a:rPr lang="en-GB" b="1" dirty="0"/>
              <a:t>Age of cases. </a:t>
            </a:r>
            <a:r>
              <a:rPr lang="en-GB" dirty="0"/>
              <a:t>≥ 65 years (mean: 80.5 years [SD: 7.3]).</a:t>
            </a:r>
          </a:p>
          <a:p>
            <a:r>
              <a:rPr lang="en-GB" b="1" dirty="0"/>
              <a:t>Sex of cases. </a:t>
            </a:r>
            <a:r>
              <a:rPr lang="en-GB" dirty="0"/>
              <a:t>75.4% female.</a:t>
            </a:r>
          </a:p>
          <a:p>
            <a:r>
              <a:rPr lang="en-GB" b="1" dirty="0"/>
              <a:t>Follow-up. </a:t>
            </a:r>
            <a:r>
              <a:rPr lang="en-GB" dirty="0"/>
              <a:t>≤ 2 years.</a:t>
            </a:r>
          </a:p>
          <a:p>
            <a:r>
              <a:rPr lang="en-GB" b="1" dirty="0"/>
              <a:t>Outcomes. </a:t>
            </a:r>
            <a:r>
              <a:rPr lang="en-GB" dirty="0"/>
              <a:t>Self-reported measures of ability to perform various activities of daily living.</a:t>
            </a:r>
          </a:p>
          <a:p>
            <a:r>
              <a:rPr lang="en-GB" b="1" dirty="0"/>
              <a:t>Comparator cohort. </a:t>
            </a:r>
            <a:r>
              <a:rPr lang="en-GB" dirty="0"/>
              <a:t>Community-dwelling patients from the Established Populations for Epidemiologic Studies of the Elderly (EPESE) cohort matched on age, sex and walking ability.</a:t>
            </a:r>
          </a:p>
          <a:p>
            <a:endParaRPr lang="en-GB" dirty="0"/>
          </a:p>
          <a:p>
            <a:r>
              <a:rPr lang="en-GB" dirty="0"/>
              <a:t>Both studies were included in the Dyer </a:t>
            </a:r>
            <a:r>
              <a:rPr lang="en-GB" i="1" dirty="0"/>
              <a:t>et al. </a:t>
            </a:r>
            <a:r>
              <a:rPr lang="en-GB" dirty="0"/>
              <a:t>(2016) review.</a:t>
            </a:r>
            <a:r>
              <a:rPr lang="en-GB" baseline="30000" dirty="0"/>
              <a:t>3</a:t>
            </a:r>
          </a:p>
          <a:p>
            <a:endParaRPr lang="en-GB" b="1" dirty="0"/>
          </a:p>
          <a:p>
            <a:r>
              <a:rPr lang="en-GB" b="1" dirty="0"/>
              <a:t>References </a:t>
            </a:r>
          </a:p>
          <a:p>
            <a:pPr marL="228600" indent="-228600">
              <a:buFont typeface="+mj-lt"/>
              <a:buAutoNum type="arabicPeriod"/>
            </a:pPr>
            <a:r>
              <a:rPr lang="en-GB" dirty="0" err="1"/>
              <a:t>Magaziner</a:t>
            </a:r>
            <a:r>
              <a:rPr lang="en-GB" dirty="0"/>
              <a:t> J </a:t>
            </a:r>
            <a:r>
              <a:rPr lang="en-GB" i="1" dirty="0"/>
              <a:t>et al. J </a:t>
            </a:r>
            <a:r>
              <a:rPr lang="en-GB" i="1" dirty="0" err="1"/>
              <a:t>Gerontol</a:t>
            </a:r>
            <a:r>
              <a:rPr lang="en-GB" i="1" dirty="0"/>
              <a:t> A </a:t>
            </a:r>
            <a:r>
              <a:rPr lang="en-GB" i="1" dirty="0" err="1"/>
              <a:t>Biol</a:t>
            </a:r>
            <a:r>
              <a:rPr lang="en-GB" i="1" dirty="0"/>
              <a:t> Sci Med Sci </a:t>
            </a:r>
            <a:r>
              <a:rPr lang="en-GB" dirty="0"/>
              <a:t>2000;55:M498–M507.</a:t>
            </a:r>
          </a:p>
          <a:p>
            <a:pPr marL="228600" indent="-228600">
              <a:buFont typeface="+mj-lt"/>
              <a:buAutoNum type="arabicPeriod"/>
            </a:pPr>
            <a:r>
              <a:rPr lang="en-GB" dirty="0" err="1"/>
              <a:t>Magaziner</a:t>
            </a:r>
            <a:r>
              <a:rPr lang="en-GB" dirty="0"/>
              <a:t> J </a:t>
            </a:r>
            <a:r>
              <a:rPr lang="en-GB" i="1" dirty="0"/>
              <a:t>et al. Am J Epidemiol </a:t>
            </a:r>
            <a:r>
              <a:rPr lang="en-GB" dirty="0"/>
              <a:t>2003;157:1023–31.</a:t>
            </a:r>
          </a:p>
          <a:p>
            <a:pPr marL="228600" indent="-228600">
              <a:buFont typeface="+mj-lt"/>
              <a:buAutoNum type="arabicPeriod"/>
            </a:pPr>
            <a:r>
              <a:rPr lang="en-GB" dirty="0"/>
              <a:t>Dyer SM </a:t>
            </a:r>
            <a:r>
              <a:rPr lang="en-GB" i="1" dirty="0"/>
              <a:t>et al. </a:t>
            </a:r>
            <a:r>
              <a:rPr lang="pt-BR" i="1" dirty="0"/>
              <a:t>BMC Geriatr </a:t>
            </a:r>
            <a:r>
              <a:rPr lang="pt-BR" dirty="0"/>
              <a:t>2016;16:158.</a:t>
            </a:r>
            <a:endParaRPr lang="en-GB" dirty="0"/>
          </a:p>
        </p:txBody>
      </p:sp>
      <p:sp>
        <p:nvSpPr>
          <p:cNvPr id="4" name="Slide Number Placeholder 3"/>
          <p:cNvSpPr>
            <a:spLocks noGrp="1"/>
          </p:cNvSpPr>
          <p:nvPr>
            <p:ph type="sldNum" sz="quarter" idx="10"/>
          </p:nvPr>
        </p:nvSpPr>
        <p:spPr/>
        <p:txBody>
          <a:bodyPr/>
          <a:lstStyle/>
          <a:p>
            <a:fld id="{03D78940-A63A-4EF2-8589-F569B0DB4BF6}" type="slidenum">
              <a:rPr lang="en-GB" smtClean="0"/>
              <a:pPr/>
              <a:t>37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115508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The absence of a matched control cohort makes it difficult to establish to what extent self-care activities of daily living were affected by ageing alone.</a:t>
            </a:r>
            <a:r>
              <a:rPr lang="en-GB" baseline="30000" dirty="0"/>
              <a:t>1</a:t>
            </a:r>
          </a:p>
          <a:p>
            <a:endParaRPr lang="en-GB" dirty="0"/>
          </a:p>
          <a:p>
            <a:pPr lvl="0"/>
            <a:r>
              <a:rPr lang="en-GB" b="1" dirty="0"/>
              <a:t>Beaupre LA </a:t>
            </a:r>
            <a:r>
              <a:rPr lang="en-GB" b="1" i="1" dirty="0"/>
              <a:t>et al. </a:t>
            </a:r>
            <a:r>
              <a:rPr lang="en-GB" b="1" dirty="0"/>
              <a:t>(2007)</a:t>
            </a:r>
            <a:r>
              <a:rPr lang="en-GB" b="1" baseline="30000" dirty="0"/>
              <a:t>1</a:t>
            </a:r>
          </a:p>
          <a:p>
            <a:r>
              <a:rPr lang="en-GB" b="1" dirty="0"/>
              <a:t>Type of study. </a:t>
            </a:r>
            <a:r>
              <a:rPr lang="en-GB" dirty="0"/>
              <a:t>Non-comparator prospective cohort study (baseline assessed retrospectively via the patient or a proxy).</a:t>
            </a:r>
          </a:p>
          <a:p>
            <a:r>
              <a:rPr lang="en-GB" b="1" dirty="0"/>
              <a:t>Enrolment period. </a:t>
            </a:r>
            <a:r>
              <a:rPr lang="en-GB" dirty="0"/>
              <a:t>July 1999–December 2000.</a:t>
            </a:r>
          </a:p>
          <a:p>
            <a:r>
              <a:rPr lang="en-GB" b="1" dirty="0"/>
              <a:t>Location. </a:t>
            </a:r>
            <a:r>
              <a:rPr lang="en-GB" b="0" dirty="0"/>
              <a:t>Two hospitals in one tertiary health region in Alberta, Canada.</a:t>
            </a:r>
          </a:p>
          <a:p>
            <a:r>
              <a:rPr lang="en-GB" b="1" dirty="0"/>
              <a:t>Cases. </a:t>
            </a:r>
            <a:r>
              <a:rPr lang="en-GB" dirty="0"/>
              <a:t>451 consecutive patients with hip fracture (115 long-term care [LTC] residents and 336 community-dwelling residents). Eligible patients with hip fracture were identified through admissions records.</a:t>
            </a:r>
          </a:p>
          <a:p>
            <a:r>
              <a:rPr lang="en-GB" b="1" dirty="0"/>
              <a:t>Age of cases. </a:t>
            </a:r>
            <a:r>
              <a:rPr lang="en-GB" dirty="0"/>
              <a:t>≥ 65 years (mean: 85.0 [standard deviation (SD): 7.3] in the LTC population and 80.7 [SD: 7.7] in the community-dwelling population).</a:t>
            </a:r>
          </a:p>
          <a:p>
            <a:r>
              <a:rPr lang="en-GB" b="1" dirty="0"/>
              <a:t>Sex of cases. </a:t>
            </a:r>
            <a:r>
              <a:rPr lang="en-GB" dirty="0"/>
              <a:t>81% female in the LTC population and 77% females in the community population.</a:t>
            </a:r>
          </a:p>
          <a:p>
            <a:r>
              <a:rPr lang="en-GB" b="1" dirty="0"/>
              <a:t>Follow-up. </a:t>
            </a:r>
            <a:r>
              <a:rPr lang="en-GB" dirty="0"/>
              <a:t>6 months (loss to follow-up was 11% in the LTC population and 15% in the community population at 6 months; 11 patients in total had died by 6 months).</a:t>
            </a:r>
          </a:p>
          <a:p>
            <a:r>
              <a:rPr lang="en-GB" b="1" dirty="0"/>
              <a:t>Outcomes. </a:t>
            </a:r>
            <a:r>
              <a:rPr lang="en-GB" dirty="0"/>
              <a:t>Various self-reported measures of functioning. Participants completed the Modified Barthel Index (MBI) in hospital and again via telephone interviews 6 months postoperatively. Data were also collected on surgery and rehabilitation timing, length of hospital stay and discharge destination. Relative change from pre-fracture function, adjusting for known prognostic factors, and the proportion of participants returning to pre-fracture function, were compared between the LTC and community-dwelling residents. </a:t>
            </a:r>
          </a:p>
          <a:p>
            <a:endParaRPr lang="en-GB" dirty="0"/>
          </a:p>
          <a:p>
            <a:pPr lvl="0"/>
            <a:r>
              <a:rPr lang="en-GB" dirty="0"/>
              <a:t>This study was included in the Dyer </a:t>
            </a:r>
            <a:r>
              <a:rPr lang="en-GB" i="1" dirty="0"/>
              <a:t>et al. </a:t>
            </a:r>
            <a:r>
              <a:rPr lang="en-GB" dirty="0"/>
              <a:t>(2016) review.</a:t>
            </a:r>
            <a:r>
              <a:rPr lang="en-GB" baseline="30000" dirty="0"/>
              <a:t>2</a:t>
            </a:r>
          </a:p>
          <a:p>
            <a:endParaRPr lang="en-GB" dirty="0"/>
          </a:p>
          <a:p>
            <a:pPr lvl="0"/>
            <a:r>
              <a:rPr lang="en-GB" dirty="0"/>
              <a:t>The MBI</a:t>
            </a:r>
            <a:r>
              <a:rPr lang="en-GB" baseline="30000" dirty="0"/>
              <a:t>3</a:t>
            </a:r>
            <a:r>
              <a:rPr lang="en-GB" dirty="0"/>
              <a:t> is widely used in geriatric assessment settings. It measures dependence in 10 activities: feeding, personal hygiene, bathing, dressing, toilet transfers, bowel control, bladder control, chair and/or bed transfers, walking and stair-climbing. The MBI uses a three-point Likert scale, ‘unable to perform task’ (0 points), ‘needs assistance’ (5 or 10 points), ‘fully independent’ (10 or 15 points). Total scores range from 0–100 and higher scores indicate greater functional independence.</a:t>
            </a:r>
            <a:r>
              <a:rPr lang="en-GB" baseline="30000" dirty="0"/>
              <a:t>1</a:t>
            </a:r>
            <a:endParaRPr lang="en-GB" dirty="0"/>
          </a:p>
          <a:p>
            <a:endParaRPr lang="en-GB" b="1" dirty="0"/>
          </a:p>
          <a:p>
            <a:r>
              <a:rPr lang="en-GB" b="1" dirty="0"/>
              <a:t>References</a:t>
            </a:r>
          </a:p>
          <a:p>
            <a:pPr marL="228600" indent="-228600">
              <a:buFont typeface="+mj-lt"/>
              <a:buAutoNum type="arabicPeriod"/>
            </a:pPr>
            <a:r>
              <a:rPr lang="en-GB" dirty="0"/>
              <a:t>Beaupre LA </a:t>
            </a:r>
            <a:r>
              <a:rPr lang="en-GB" i="1" dirty="0"/>
              <a:t>et al. J </a:t>
            </a:r>
            <a:r>
              <a:rPr lang="en-GB" i="1" dirty="0" err="1"/>
              <a:t>Gerontol</a:t>
            </a:r>
            <a:r>
              <a:rPr lang="en-GB" i="1" dirty="0"/>
              <a:t> Series A </a:t>
            </a:r>
            <a:r>
              <a:rPr lang="en-GB" i="1" dirty="0" err="1"/>
              <a:t>Biol</a:t>
            </a:r>
            <a:r>
              <a:rPr lang="en-GB" i="1" dirty="0"/>
              <a:t> Sci Med Sci </a:t>
            </a:r>
            <a:r>
              <a:rPr lang="en-GB" dirty="0"/>
              <a:t>2007;62:1127–33.</a:t>
            </a:r>
          </a:p>
          <a:p>
            <a:pPr marL="228600" indent="-228600">
              <a:buFont typeface="+mj-lt"/>
              <a:buAutoNum type="arabicPeriod"/>
            </a:pPr>
            <a:r>
              <a:rPr lang="en-GB" dirty="0"/>
              <a:t>Dyer SM </a:t>
            </a:r>
            <a:r>
              <a:rPr lang="en-GB" i="1" dirty="0"/>
              <a:t>et al. </a:t>
            </a:r>
            <a:r>
              <a:rPr lang="pt-BR" i="1" dirty="0"/>
              <a:t>BMC Geriatr </a:t>
            </a:r>
            <a:r>
              <a:rPr lang="pt-BR" dirty="0"/>
              <a:t>2016;16:158.</a:t>
            </a:r>
          </a:p>
          <a:p>
            <a:pPr marL="228600" indent="-228600">
              <a:buFont typeface="+mj-lt"/>
              <a:buAutoNum type="arabicPeriod"/>
            </a:pPr>
            <a:r>
              <a:rPr lang="en-GB" dirty="0"/>
              <a:t>Mahoney FI, Barthel D. </a:t>
            </a:r>
            <a:r>
              <a:rPr lang="en-GB" i="1" dirty="0"/>
              <a:t>Maryland State Med J </a:t>
            </a:r>
            <a:r>
              <a:rPr lang="en-GB" dirty="0"/>
              <a:t>1965;14:56–61.</a:t>
            </a:r>
          </a:p>
        </p:txBody>
      </p:sp>
      <p:sp>
        <p:nvSpPr>
          <p:cNvPr id="4" name="Slide Number Placeholder 3"/>
          <p:cNvSpPr>
            <a:spLocks noGrp="1"/>
          </p:cNvSpPr>
          <p:nvPr>
            <p:ph type="sldNum" sz="quarter" idx="10"/>
          </p:nvPr>
        </p:nvSpPr>
        <p:spPr/>
        <p:txBody>
          <a:bodyPr/>
          <a:lstStyle/>
          <a:p>
            <a:fld id="{03D78940-A63A-4EF2-8589-F569B0DB4BF6}" type="slidenum">
              <a:rPr lang="en-GB" smtClean="0"/>
              <a:pPr/>
              <a:t>38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03787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Givens JL </a:t>
            </a:r>
            <a:r>
              <a:rPr lang="en-GB" i="1" dirty="0"/>
              <a:t>et al. </a:t>
            </a:r>
            <a:r>
              <a:rPr lang="en-GB" dirty="0"/>
              <a:t>(2008): in this study, for patients who died, functional status in the two weeks before death was determined by proxy interview.</a:t>
            </a:r>
            <a:r>
              <a:rPr lang="en-GB" baseline="30000" dirty="0"/>
              <a:t>1,2</a:t>
            </a:r>
          </a:p>
          <a:p>
            <a:pPr lvl="0"/>
            <a:r>
              <a:rPr lang="en-GB" dirty="0"/>
              <a:t>Tang VL </a:t>
            </a:r>
            <a:r>
              <a:rPr lang="en-GB" i="1" dirty="0"/>
              <a:t>et al. </a:t>
            </a:r>
            <a:r>
              <a:rPr lang="en-GB" dirty="0"/>
              <a:t>(2017): activities</a:t>
            </a:r>
            <a:r>
              <a:rPr lang="en-GB" baseline="0" dirty="0"/>
              <a:t> of daily living (</a:t>
            </a:r>
            <a:r>
              <a:rPr lang="en-GB" dirty="0"/>
              <a:t>ADL) independence at a mean of 12.5 months (standard</a:t>
            </a:r>
            <a:r>
              <a:rPr lang="en-GB" baseline="0" dirty="0"/>
              <a:t> deviation </a:t>
            </a:r>
            <a:r>
              <a:rPr lang="en-GB" dirty="0"/>
              <a:t>[SD]: 8.1) post-fracture.</a:t>
            </a:r>
            <a:r>
              <a:rPr lang="en-GB" baseline="30000" dirty="0"/>
              <a:t>1,3</a:t>
            </a:r>
          </a:p>
          <a:p>
            <a:pPr lvl="0"/>
            <a:r>
              <a:rPr lang="en-GB" dirty="0"/>
              <a:t>Vergara I </a:t>
            </a:r>
            <a:r>
              <a:rPr lang="en-GB" i="1" dirty="0"/>
              <a:t>et al. </a:t>
            </a:r>
            <a:r>
              <a:rPr lang="en-GB" dirty="0"/>
              <a:t>(2014) and Givens </a:t>
            </a:r>
            <a:r>
              <a:rPr lang="en-GB" i="1" dirty="0"/>
              <a:t>et al. </a:t>
            </a:r>
            <a:r>
              <a:rPr lang="en-GB" dirty="0"/>
              <a:t>(2008): ADL level determined as 100% less the percentage of survivors who deteriorated.</a:t>
            </a:r>
            <a:r>
              <a:rPr lang="en-GB" baseline="30000" dirty="0"/>
              <a:t>1,4</a:t>
            </a:r>
          </a:p>
          <a:p>
            <a:pPr lvl="0"/>
            <a:endParaRPr lang="en-GB" dirty="0"/>
          </a:p>
          <a:p>
            <a:pPr lvl="0"/>
            <a:r>
              <a:rPr lang="en-GB" dirty="0"/>
              <a:t>Dyer SM </a:t>
            </a:r>
            <a:r>
              <a:rPr lang="en-GB" i="1" dirty="0"/>
              <a:t>et al. </a:t>
            </a:r>
            <a:r>
              <a:rPr lang="en-GB" dirty="0"/>
              <a:t>(2016) is a literature review of data from 38 cohort studies reported in 42 publications. Please see the supplementary slides for an assessment of study limitations and bias.</a:t>
            </a:r>
            <a:r>
              <a:rPr lang="en-GB" baseline="30000" dirty="0"/>
              <a:t>1</a:t>
            </a:r>
          </a:p>
          <a:p>
            <a:pPr lvl="0"/>
            <a:endParaRPr lang="en-GB" dirty="0"/>
          </a:p>
          <a:p>
            <a:pPr lvl="0"/>
            <a:r>
              <a:rPr lang="en-GB" dirty="0"/>
              <a:t>The Modified Barthel Index (MBI)</a:t>
            </a:r>
            <a:r>
              <a:rPr lang="en-GB" baseline="30000" dirty="0"/>
              <a:t>5</a:t>
            </a:r>
            <a:r>
              <a:rPr lang="en-GB" dirty="0"/>
              <a:t> is widely used in geriatric assessment settings. It measures independence in 10 activities: feeding, bathing, grooming, dressing, bowel continence, bladder continence, toilet use, transfers (bed to chair and back) and mobility (on level surfaces). Total scores range from 0–100 and higher scores indicate greater functional independence.</a:t>
            </a:r>
            <a:r>
              <a:rPr lang="en-GB" baseline="30000" dirty="0"/>
              <a:t>6</a:t>
            </a:r>
          </a:p>
          <a:p>
            <a:pPr lvl="0"/>
            <a:endParaRPr lang="en-GB" dirty="0"/>
          </a:p>
          <a:p>
            <a:pPr lvl="0"/>
            <a:r>
              <a:rPr lang="en-GB" b="1" dirty="0"/>
              <a:t>Tang </a:t>
            </a:r>
            <a:r>
              <a:rPr lang="en-GB" b="1" i="1" dirty="0"/>
              <a:t>et al. </a:t>
            </a:r>
            <a:r>
              <a:rPr lang="en-GB" b="1" dirty="0"/>
              <a:t>(2017)</a:t>
            </a:r>
            <a:r>
              <a:rPr lang="en-GB" b="1" baseline="30000" dirty="0"/>
              <a:t>3</a:t>
            </a:r>
          </a:p>
          <a:p>
            <a:r>
              <a:rPr lang="en-GB" b="1" dirty="0"/>
              <a:t>Type of study. </a:t>
            </a:r>
            <a:r>
              <a:rPr lang="en-GB" dirty="0"/>
              <a:t>Non-comparator prospective cohort study (baseline assessed prospectively from the Health and Retirement Survey [HRS] interview preceding the fracture).</a:t>
            </a:r>
          </a:p>
          <a:p>
            <a:r>
              <a:rPr lang="en-GB" b="1" dirty="0"/>
              <a:t>Enrolment period. </a:t>
            </a:r>
            <a:r>
              <a:rPr lang="en-GB" dirty="0"/>
              <a:t>1992–2010.</a:t>
            </a:r>
          </a:p>
          <a:p>
            <a:r>
              <a:rPr lang="en-GB" b="1" dirty="0"/>
              <a:t>Location. </a:t>
            </a:r>
            <a:r>
              <a:rPr lang="en-GB" dirty="0"/>
              <a:t>USA.</a:t>
            </a:r>
          </a:p>
          <a:p>
            <a:r>
              <a:rPr lang="en-GB" b="1" dirty="0"/>
              <a:t>Cases. </a:t>
            </a:r>
            <a:r>
              <a:rPr lang="en-GB" dirty="0"/>
              <a:t>733 patients with hip fracture. </a:t>
            </a:r>
          </a:p>
          <a:p>
            <a:r>
              <a:rPr lang="en-GB" b="1" dirty="0"/>
              <a:t>Age of cases. </a:t>
            </a:r>
            <a:r>
              <a:rPr lang="en-GB" dirty="0"/>
              <a:t>≥ 65 years (mean: 84.0 years [standard deviation: 7.3]).</a:t>
            </a:r>
          </a:p>
          <a:p>
            <a:r>
              <a:rPr lang="en-GB" b="1" dirty="0"/>
              <a:t>Sex of cases. </a:t>
            </a:r>
            <a:r>
              <a:rPr lang="en-GB" dirty="0"/>
              <a:t>76.8% females.</a:t>
            </a:r>
          </a:p>
          <a:p>
            <a:r>
              <a:rPr lang="en-GB" b="1" dirty="0"/>
              <a:t>Follow-up. </a:t>
            </a:r>
            <a:r>
              <a:rPr lang="en-GB" dirty="0"/>
              <a:t>6 months–2.5 years (average: 12.5 months [standard deviation: 8.1]).</a:t>
            </a:r>
          </a:p>
          <a:p>
            <a:r>
              <a:rPr lang="en-GB" b="1" dirty="0"/>
              <a:t>Primary outcomes. </a:t>
            </a:r>
            <a:r>
              <a:rPr lang="en-GB" dirty="0"/>
              <a:t>Self-reported functional recovery after hip fracture in ADLs, mobility and stair climbing.</a:t>
            </a:r>
          </a:p>
          <a:p>
            <a:r>
              <a:rPr lang="en-GB" b="1" dirty="0"/>
              <a:t>Cohort source. </a:t>
            </a:r>
            <a:r>
              <a:rPr lang="en-GB" dirty="0"/>
              <a:t>HRS data linked to the same individuals’ Medicare claims.</a:t>
            </a:r>
          </a:p>
          <a:p>
            <a:pPr lvl="0"/>
            <a:endParaRPr lang="en-GB" dirty="0"/>
          </a:p>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Dyer SM </a:t>
            </a:r>
            <a:r>
              <a:rPr lang="en-GB" i="1" dirty="0"/>
              <a:t>et al. </a:t>
            </a:r>
            <a:r>
              <a:rPr lang="pt-BR" i="1" dirty="0"/>
              <a:t>BMC Geriatr </a:t>
            </a:r>
            <a:r>
              <a:rPr lang="pt-BR" dirty="0"/>
              <a:t>2016;16:158.</a:t>
            </a:r>
          </a:p>
          <a:p>
            <a:pPr marL="228600" indent="-228600">
              <a:buFont typeface="+mj-lt"/>
              <a:buAutoNum type="arabicPeriod"/>
            </a:pPr>
            <a:r>
              <a:rPr lang="en-GB" dirty="0"/>
              <a:t>Givens JL </a:t>
            </a:r>
            <a:r>
              <a:rPr lang="en-GB" i="1" dirty="0"/>
              <a:t>et al. </a:t>
            </a:r>
            <a:r>
              <a:rPr lang="de-DE" i="1" dirty="0"/>
              <a:t>J Am Geriatr Soc </a:t>
            </a:r>
            <a:r>
              <a:rPr lang="de-DE" dirty="0"/>
              <a:t>2008;56:1075–9.</a:t>
            </a:r>
          </a:p>
          <a:p>
            <a:pPr marL="228600" indent="-228600">
              <a:buFont typeface="+mj-lt"/>
              <a:buAutoNum type="arabicPeriod"/>
            </a:pPr>
            <a:r>
              <a:rPr lang="en-GB" dirty="0"/>
              <a:t>Tang VL J </a:t>
            </a:r>
            <a:r>
              <a:rPr lang="en-GB" i="1" dirty="0"/>
              <a:t>et al. J Gen Intern Med </a:t>
            </a:r>
            <a:r>
              <a:rPr lang="en-GB" dirty="0"/>
              <a:t>2017;32:153–58.</a:t>
            </a:r>
          </a:p>
          <a:p>
            <a:pPr marL="228600" indent="-228600">
              <a:buFont typeface="+mj-lt"/>
              <a:buAutoNum type="arabicPeriod"/>
            </a:pPr>
            <a:r>
              <a:rPr lang="en-GB" dirty="0"/>
              <a:t>V</a:t>
            </a:r>
            <a:r>
              <a:rPr lang="pt-BR" dirty="0"/>
              <a:t>ergara I </a:t>
            </a:r>
            <a:r>
              <a:rPr lang="pt-BR" i="1" dirty="0"/>
              <a:t>et al. </a:t>
            </a:r>
            <a:r>
              <a:rPr lang="en-GB" i="1" dirty="0"/>
              <a:t>BMC </a:t>
            </a:r>
            <a:r>
              <a:rPr lang="en-GB" i="1" dirty="0" err="1"/>
              <a:t>Geriatr</a:t>
            </a:r>
            <a:r>
              <a:rPr lang="en-GB" i="1" dirty="0"/>
              <a:t> </a:t>
            </a:r>
            <a:r>
              <a:rPr lang="en-GB" dirty="0"/>
              <a:t>2014;14:124.</a:t>
            </a:r>
          </a:p>
          <a:p>
            <a:pPr marL="228600" indent="-228600">
              <a:buFont typeface="+mj-lt"/>
              <a:buAutoNum type="arabicPeriod"/>
            </a:pPr>
            <a:r>
              <a:rPr lang="en-GB" dirty="0"/>
              <a:t>Mahoney FI, Barthel D. </a:t>
            </a:r>
            <a:r>
              <a:rPr lang="en-GB" i="1" dirty="0"/>
              <a:t>Maryland State Med J</a:t>
            </a:r>
            <a:r>
              <a:rPr lang="en-GB" dirty="0"/>
              <a:t> 1965;14:56–61.</a:t>
            </a:r>
          </a:p>
          <a:p>
            <a:pPr marL="228600" indent="-228600">
              <a:buFont typeface="+mj-lt"/>
              <a:buAutoNum type="arabicPeriod"/>
            </a:pPr>
            <a:r>
              <a:rPr lang="en-GB" dirty="0"/>
              <a:t>Royal Australian College of General Practitioners. 2006. Available from: https://www.racgp.org.au/download/documents/Guidelines/silverbook.pdf (Accessed January 2018).</a:t>
            </a:r>
          </a:p>
          <a:p>
            <a:endParaRPr lang="en-GB" dirty="0"/>
          </a:p>
          <a:p>
            <a:pPr lvl="0"/>
            <a:r>
              <a:rPr lang="en-GB" b="1" dirty="0"/>
              <a:t>References from Dyer </a:t>
            </a:r>
            <a:r>
              <a:rPr lang="en-GB" b="1" i="1" dirty="0"/>
              <a:t>et al. </a:t>
            </a:r>
            <a:r>
              <a:rPr lang="en-GB" b="1" dirty="0"/>
              <a:t>(2016)</a:t>
            </a:r>
            <a:r>
              <a:rPr lang="en-GB" b="1" baseline="30000" dirty="0"/>
              <a:t>1</a:t>
            </a:r>
          </a:p>
          <a:p>
            <a:pPr marL="171450" lvl="0" indent="-171450">
              <a:buFont typeface="Arial" panose="020B0604020202020204" pitchFamily="34" charset="0"/>
              <a:buChar char="•"/>
            </a:pPr>
            <a:r>
              <a:rPr lang="en-GB" dirty="0"/>
              <a:t>Beaupre LA </a:t>
            </a:r>
            <a:r>
              <a:rPr lang="en-GB" i="1" dirty="0"/>
              <a:t>et al. J </a:t>
            </a:r>
            <a:r>
              <a:rPr lang="en-GB" i="1" dirty="0" err="1"/>
              <a:t>Gerontol</a:t>
            </a:r>
            <a:r>
              <a:rPr lang="en-GB" i="1" dirty="0"/>
              <a:t> Series A </a:t>
            </a:r>
            <a:r>
              <a:rPr lang="en-GB" i="1" dirty="0" err="1"/>
              <a:t>Biol</a:t>
            </a:r>
            <a:r>
              <a:rPr lang="en-GB" i="1" dirty="0"/>
              <a:t> </a:t>
            </a:r>
            <a:r>
              <a:rPr lang="en-GB" i="1" dirty="0" err="1"/>
              <a:t>Sci</a:t>
            </a:r>
            <a:r>
              <a:rPr lang="en-GB" i="1" dirty="0"/>
              <a:t> Med </a:t>
            </a:r>
            <a:r>
              <a:rPr lang="en-GB" i="1" dirty="0" err="1"/>
              <a:t>Sci</a:t>
            </a:r>
            <a:r>
              <a:rPr lang="en-GB" i="1" dirty="0"/>
              <a:t> </a:t>
            </a:r>
            <a:r>
              <a:rPr lang="en-GB" dirty="0"/>
              <a:t>2007;62:1127–33.</a:t>
            </a:r>
          </a:p>
          <a:p>
            <a:pPr marL="171450" indent="-171450">
              <a:buFont typeface="Arial" panose="020B0604020202020204" pitchFamily="34" charset="0"/>
              <a:buChar char="•"/>
            </a:pPr>
            <a:r>
              <a:rPr lang="en-GB" dirty="0"/>
              <a:t>Beaupre LA </a:t>
            </a:r>
            <a:r>
              <a:rPr lang="en-GB" i="1" dirty="0"/>
              <a:t>et al. Arch Phys Med </a:t>
            </a:r>
            <a:r>
              <a:rPr lang="en-GB" i="1" dirty="0" err="1"/>
              <a:t>Rehabil</a:t>
            </a:r>
            <a:r>
              <a:rPr lang="en-GB" i="1" dirty="0"/>
              <a:t> </a:t>
            </a:r>
            <a:r>
              <a:rPr lang="en-GB" dirty="0"/>
              <a:t>2005;86:2231–9.</a:t>
            </a:r>
          </a:p>
          <a:p>
            <a:pPr marL="171450" indent="-171450">
              <a:buFont typeface="Arial" panose="020B0604020202020204" pitchFamily="34" charset="0"/>
              <a:buChar char="•"/>
            </a:pPr>
            <a:r>
              <a:rPr lang="en-GB" dirty="0"/>
              <a:t>Givens JL </a:t>
            </a:r>
            <a:r>
              <a:rPr lang="en-GB" i="1" dirty="0"/>
              <a:t>et al. </a:t>
            </a:r>
            <a:r>
              <a:rPr lang="de-DE" i="1" dirty="0"/>
              <a:t>J Am Geriatr Soc </a:t>
            </a:r>
            <a:r>
              <a:rPr lang="de-DE" dirty="0"/>
              <a:t>2008;56:1075–9.</a:t>
            </a:r>
          </a:p>
          <a:p>
            <a:pPr marL="171450" lvl="0" indent="-171450">
              <a:buFont typeface="Arial" panose="020B0604020202020204" pitchFamily="34" charset="0"/>
              <a:buChar char="•"/>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p>
          <a:p>
            <a:pPr marL="171450" lvl="0" indent="-171450">
              <a:buFont typeface="Arial" panose="020B0604020202020204" pitchFamily="34" charset="0"/>
              <a:buChar char="•"/>
            </a:pPr>
            <a:r>
              <a:rPr lang="en-GB" dirty="0" err="1"/>
              <a:t>Osnes</a:t>
            </a:r>
            <a:r>
              <a:rPr lang="en-GB" dirty="0"/>
              <a:t> E </a:t>
            </a:r>
            <a:r>
              <a:rPr lang="en-GB" i="1" dirty="0"/>
              <a:t>et al. </a:t>
            </a:r>
            <a:r>
              <a:rPr lang="en-GB" i="1" dirty="0" err="1"/>
              <a:t>Osteoporos</a:t>
            </a:r>
            <a:r>
              <a:rPr lang="en-GB" i="1" dirty="0"/>
              <a:t> </a:t>
            </a:r>
            <a:r>
              <a:rPr lang="en-GB" i="1" dirty="0" err="1"/>
              <a:t>Int</a:t>
            </a:r>
            <a:r>
              <a:rPr lang="en-GB" i="1" dirty="0"/>
              <a:t> </a:t>
            </a:r>
            <a:r>
              <a:rPr lang="en-GB" dirty="0"/>
              <a:t>2004;15:567–74.</a:t>
            </a:r>
          </a:p>
          <a:p>
            <a:pPr marL="171450" lvl="0" indent="-171450">
              <a:buFont typeface="Arial" panose="020B0604020202020204" pitchFamily="34" charset="0"/>
              <a:buChar char="•"/>
            </a:pPr>
            <a:r>
              <a:rPr lang="en-GB" dirty="0"/>
              <a:t>Shah MR </a:t>
            </a:r>
            <a:r>
              <a:rPr lang="en-GB" i="1" dirty="0"/>
              <a:t>et al. J </a:t>
            </a:r>
            <a:r>
              <a:rPr lang="en-GB" i="1" dirty="0" err="1"/>
              <a:t>Orthop</a:t>
            </a:r>
            <a:r>
              <a:rPr lang="en-GB" i="1" dirty="0"/>
              <a:t> Trauma </a:t>
            </a:r>
            <a:r>
              <a:rPr lang="en-GB" dirty="0"/>
              <a:t>2001;15:34–9.</a:t>
            </a:r>
          </a:p>
          <a:p>
            <a:pPr marL="171450" indent="-171450">
              <a:buFont typeface="Arial" panose="020B0604020202020204" pitchFamily="34" charset="0"/>
              <a:buChar char="•"/>
            </a:pPr>
            <a:r>
              <a:rPr lang="pt-BR" dirty="0"/>
              <a:t>Vergara I </a:t>
            </a:r>
            <a:r>
              <a:rPr lang="pt-BR" i="1" dirty="0"/>
              <a:t>et al. </a:t>
            </a:r>
            <a:r>
              <a:rPr lang="en-GB" i="1" dirty="0"/>
              <a:t>BMC </a:t>
            </a:r>
            <a:r>
              <a:rPr lang="en-GB" i="1" dirty="0" err="1"/>
              <a:t>Geriatr</a:t>
            </a:r>
            <a:r>
              <a:rPr lang="en-GB" i="1" dirty="0"/>
              <a:t> </a:t>
            </a:r>
            <a:r>
              <a:rPr lang="en-GB" dirty="0"/>
              <a:t>2014;14:124.</a:t>
            </a:r>
          </a:p>
        </p:txBody>
      </p:sp>
      <p:sp>
        <p:nvSpPr>
          <p:cNvPr id="4" name="Slide Number Placeholder 3"/>
          <p:cNvSpPr>
            <a:spLocks noGrp="1"/>
          </p:cNvSpPr>
          <p:nvPr>
            <p:ph type="sldNum" sz="quarter" idx="10"/>
          </p:nvPr>
        </p:nvSpPr>
        <p:spPr/>
        <p:txBody>
          <a:bodyPr/>
          <a:lstStyle/>
          <a:p>
            <a:fld id="{03D78940-A63A-4EF2-8589-F569B0DB4BF6}" type="slidenum">
              <a:rPr lang="en-GB" smtClean="0"/>
              <a:pPr/>
              <a:t>39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31678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In particular, retaining functional autonomy and independence is a concern for elderly people.</a:t>
            </a:r>
            <a:r>
              <a:rPr lang="en-GB" baseline="30000" dirty="0"/>
              <a:t>1–6</a:t>
            </a:r>
            <a:r>
              <a:rPr lang="en-GB" dirty="0"/>
              <a:t> Heathcote G. (2000)</a:t>
            </a:r>
            <a:r>
              <a:rPr lang="en-GB" baseline="30000" dirty="0"/>
              <a:t>4</a:t>
            </a:r>
            <a:r>
              <a:rPr lang="en-GB" dirty="0"/>
              <a:t> describes a comparative qualitative study undertaken in Italy and the United Kingdom that explored elderly people’s perceptions of old age and ageing, and established a ranking of factors that contribute towards the maintenance or loss of autonomy. The results were collated with the expressed views of practitioners and other people working directly with elderly people in a range of settings in eight different European Union countries.</a:t>
            </a:r>
            <a:r>
              <a:rPr lang="en-GB" baseline="30000" dirty="0"/>
              <a:t>5</a:t>
            </a:r>
            <a:r>
              <a:rPr lang="en-GB" dirty="0"/>
              <a:t> The paper reported some quotations from elderly people; these included:</a:t>
            </a:r>
            <a:r>
              <a:rPr lang="en-GB" baseline="30000" dirty="0"/>
              <a:t>4</a:t>
            </a:r>
          </a:p>
          <a:p>
            <a:pPr lvl="1"/>
            <a:r>
              <a:rPr lang="en-GB" dirty="0"/>
              <a:t>“…loss of health limits autonomy…”</a:t>
            </a:r>
          </a:p>
          <a:p>
            <a:pPr lvl="1"/>
            <a:r>
              <a:rPr lang="en-GB" dirty="0"/>
              <a:t>“…to stay autonomous, movement is important…”</a:t>
            </a:r>
          </a:p>
          <a:p>
            <a:pPr lvl="1"/>
            <a:r>
              <a:rPr lang="en-GB" dirty="0"/>
              <a:t>“…autonomy means retaining control over my life…”</a:t>
            </a:r>
          </a:p>
          <a:p>
            <a:pPr lvl="1"/>
            <a:r>
              <a:rPr lang="en-GB" dirty="0"/>
              <a:t>“…it is better to die than lose one’s autonomy…”</a:t>
            </a:r>
          </a:p>
          <a:p>
            <a:endParaRPr lang="en-GB" dirty="0"/>
          </a:p>
          <a:p>
            <a:r>
              <a:rPr lang="en-US" dirty="0"/>
              <a:t>One of the ways in which poor health reduces quality of life is through its effect on a person’s ability to be independent.</a:t>
            </a:r>
            <a:r>
              <a:rPr lang="en-GB" baseline="30000" dirty="0"/>
              <a:t>7</a:t>
            </a:r>
          </a:p>
          <a:p>
            <a:endParaRPr lang="en-GB" dirty="0"/>
          </a:p>
          <a:p>
            <a:r>
              <a:rPr lang="en-GB" dirty="0"/>
              <a:t>Elderly people should therefore be supported in maintaining their independence and well-being.</a:t>
            </a:r>
            <a:r>
              <a:rPr lang="en-GB" baseline="30000" dirty="0"/>
              <a:t>1,8</a:t>
            </a:r>
          </a:p>
          <a:p>
            <a:endParaRPr lang="en-GB" dirty="0"/>
          </a:p>
          <a:p>
            <a:r>
              <a:rPr lang="en-GB" dirty="0"/>
              <a:t>In this presentation, the term ‘autonomy’ is not used with reference to the medical ethics principle,</a:t>
            </a:r>
            <a:r>
              <a:rPr lang="en-GB" baseline="30000" dirty="0"/>
              <a:t>9</a:t>
            </a:r>
            <a:r>
              <a:rPr lang="en-GB" dirty="0"/>
              <a:t> but with reference to the concept of being able to maintain independence in activities of daily living into old age.</a:t>
            </a:r>
          </a:p>
          <a:p>
            <a:endParaRPr lang="en-GB" dirty="0"/>
          </a:p>
          <a:p>
            <a:r>
              <a:rPr lang="en-GB" b="1" dirty="0"/>
              <a:t>References</a:t>
            </a:r>
            <a:r>
              <a:rPr lang="en-GB" dirty="0"/>
              <a:t> </a:t>
            </a:r>
          </a:p>
          <a:p>
            <a:pPr marL="228600" lvl="0" indent="-228600">
              <a:buFont typeface="+mj-lt"/>
              <a:buAutoNum type="arabicPeriod"/>
            </a:pPr>
            <a:r>
              <a:rPr lang="en-GB" dirty="0"/>
              <a:t>World Health Organization. 2015. Available from: http://apps.who.int/iris/bitstream/10665/186463/1/9789240694811_eng.pdf?ua=1 (Accessed January 2018).</a:t>
            </a:r>
          </a:p>
          <a:p>
            <a:pPr marL="228600" lvl="0" indent="-228600">
              <a:buFont typeface="+mj-lt"/>
              <a:buAutoNum type="arabicPeriod"/>
            </a:pPr>
            <a:r>
              <a:rPr lang="en-GB" dirty="0" err="1"/>
              <a:t>Hillcoat-Nallétamby</a:t>
            </a:r>
            <a:r>
              <a:rPr lang="en-GB" dirty="0"/>
              <a:t> S. </a:t>
            </a:r>
            <a:r>
              <a:rPr lang="en-GB" i="1" dirty="0"/>
              <a:t>J </a:t>
            </a:r>
            <a:r>
              <a:rPr lang="en-GB" i="1" dirty="0" err="1"/>
              <a:t>Gerontol</a:t>
            </a:r>
            <a:r>
              <a:rPr lang="en-GB" i="1" dirty="0"/>
              <a:t> </a:t>
            </a:r>
            <a:r>
              <a:rPr lang="en-GB" dirty="0"/>
              <a:t>2014;69:419–30.</a:t>
            </a:r>
          </a:p>
          <a:p>
            <a:pPr marL="228600" lvl="0" indent="-228600">
              <a:buFont typeface="+mj-lt"/>
              <a:buAutoNum type="arabicPeriod"/>
            </a:pPr>
            <a:r>
              <a:rPr lang="en-GB" dirty="0"/>
              <a:t>Lowry KA </a:t>
            </a:r>
            <a:r>
              <a:rPr lang="en-GB" i="1" dirty="0"/>
              <a:t>et al. Aging Dis </a:t>
            </a:r>
            <a:r>
              <a:rPr lang="en-GB" dirty="0"/>
              <a:t>2012;3:5–15.</a:t>
            </a:r>
          </a:p>
          <a:p>
            <a:pPr marL="228600" lvl="0" indent="-228600">
              <a:buFont typeface="+mj-lt"/>
              <a:buAutoNum type="arabicPeriod"/>
            </a:pPr>
            <a:r>
              <a:rPr lang="en-GB" dirty="0"/>
              <a:t>Heathcote G. </a:t>
            </a:r>
            <a:r>
              <a:rPr lang="en-GB" i="1" dirty="0"/>
              <a:t>Health </a:t>
            </a:r>
            <a:r>
              <a:rPr lang="en-GB" i="1" dirty="0" err="1"/>
              <a:t>Educ</a:t>
            </a:r>
            <a:r>
              <a:rPr lang="en-GB" i="1" dirty="0"/>
              <a:t> Res </a:t>
            </a:r>
            <a:r>
              <a:rPr lang="en-GB" dirty="0"/>
              <a:t>2000;15:13–24.</a:t>
            </a:r>
          </a:p>
          <a:p>
            <a:pPr marL="228600" lvl="0" indent="-228600">
              <a:buFont typeface="+mj-lt"/>
              <a:buAutoNum type="arabicPeriod"/>
            </a:pPr>
            <a:r>
              <a:rPr lang="en-GB" dirty="0"/>
              <a:t>Bowling </a:t>
            </a:r>
            <a:r>
              <a:rPr lang="en-GB" i="0" dirty="0"/>
              <a:t>A </a:t>
            </a:r>
            <a:r>
              <a:rPr lang="en-GB" i="1" dirty="0"/>
              <a:t>et al. BMJ </a:t>
            </a:r>
            <a:r>
              <a:rPr lang="en-GB" dirty="0"/>
              <a:t>2005;331:1458–61.</a:t>
            </a:r>
          </a:p>
          <a:p>
            <a:pPr marL="228600" lvl="0" indent="-228600">
              <a:buFont typeface="+mj-lt"/>
              <a:buAutoNum type="arabicPeriod"/>
            </a:pPr>
            <a:r>
              <a:rPr lang="en-GB" dirty="0"/>
              <a:t>Fry PS. </a:t>
            </a:r>
            <a:r>
              <a:rPr lang="en-GB" i="1" dirty="0"/>
              <a:t>In J Aging Hum Dev </a:t>
            </a:r>
            <a:r>
              <a:rPr lang="en-GB" dirty="0"/>
              <a:t>2000;50:361–83.</a:t>
            </a:r>
          </a:p>
          <a:p>
            <a:pPr marL="228600" lvl="0" indent="-228600">
              <a:buFont typeface="+mj-lt"/>
              <a:buAutoNum type="arabicPeriod"/>
            </a:pPr>
            <a:r>
              <a:rPr lang="en-GB" dirty="0"/>
              <a:t>Grewal I </a:t>
            </a:r>
            <a:r>
              <a:rPr lang="en-GB" i="1" dirty="0"/>
              <a:t>et al. </a:t>
            </a:r>
            <a:r>
              <a:rPr lang="en-GB" i="1" dirty="0" err="1"/>
              <a:t>Soc</a:t>
            </a:r>
            <a:r>
              <a:rPr lang="en-GB" i="1" dirty="0"/>
              <a:t> </a:t>
            </a:r>
            <a:r>
              <a:rPr lang="en-GB" i="1" dirty="0" err="1"/>
              <a:t>Sci</a:t>
            </a:r>
            <a:r>
              <a:rPr lang="en-GB" i="1" dirty="0"/>
              <a:t> Med </a:t>
            </a:r>
            <a:r>
              <a:rPr lang="en-GB" dirty="0"/>
              <a:t>2006;62:1891–901.</a:t>
            </a:r>
          </a:p>
          <a:p>
            <a:pPr marL="228600" lvl="0" indent="-228600">
              <a:buFont typeface="+mj-lt"/>
              <a:buAutoNum type="arabicPeriod"/>
            </a:pPr>
            <a:r>
              <a:rPr lang="en-GB" dirty="0"/>
              <a:t>National Institute for Health and Care Excellence. 2015. Available from: https://www.nice.org.uk/guidance/ng32 (Accessed January 2018).</a:t>
            </a:r>
          </a:p>
          <a:p>
            <a:pPr marL="228600" lvl="0" indent="-228600">
              <a:buFont typeface="+mj-lt"/>
              <a:buAutoNum type="arabicPeriod"/>
            </a:pPr>
            <a:r>
              <a:rPr lang="en-GB" dirty="0" err="1"/>
              <a:t>Gillon</a:t>
            </a:r>
            <a:r>
              <a:rPr lang="en-GB" dirty="0"/>
              <a:t> R. BMJ 1994;309:184–8.</a:t>
            </a:r>
          </a:p>
          <a:p>
            <a:pPr lvl="0"/>
            <a:endParaRPr lang="en-GB" dirty="0"/>
          </a:p>
          <a:p>
            <a:pPr lvl="0"/>
            <a:r>
              <a:rPr lang="en-GB" b="1" dirty="0"/>
              <a:t>Slide references</a:t>
            </a:r>
          </a:p>
          <a:p>
            <a:pPr marL="228600" lvl="0" indent="-228600">
              <a:buFont typeface="+mj-lt"/>
              <a:buAutoNum type="arabicPeriod"/>
            </a:pPr>
            <a:r>
              <a:rPr lang="en-GB" dirty="0"/>
              <a:t>World Health Organization. 2015. Available from: http://www.un.org/en/development/desa/population/publications/pdf/ageing/WPA2015_Report.pdf (Accessed January 2018).</a:t>
            </a:r>
          </a:p>
          <a:p>
            <a:pPr marL="228600" lvl="0" indent="-228600">
              <a:buFont typeface="+mj-lt"/>
              <a:buAutoNum type="arabicPeriod"/>
            </a:pPr>
            <a:r>
              <a:rPr lang="en-GB" dirty="0"/>
              <a:t>World Health Organization. 2014. Available from: http://www.who.int/mediacentre/news/releases/2014/lancet-ageing-series/en/ (Accessed January 2018).</a:t>
            </a:r>
          </a:p>
          <a:p>
            <a:pPr marL="228600" lvl="0" indent="-228600">
              <a:buFont typeface="+mj-lt"/>
              <a:buAutoNum type="arabicPeriod"/>
            </a:pPr>
            <a:r>
              <a:rPr lang="en-GB" dirty="0"/>
              <a:t>World Health Organization. 2015. Available from: http://apps.who.int/iris/bitstream/10665/186463/1/9789240694811_eng.pdf?ua=1 (Accessed January 2018).</a:t>
            </a:r>
          </a:p>
          <a:p>
            <a:pPr marL="228600" lvl="0" indent="-228600">
              <a:buFont typeface="+mj-lt"/>
              <a:buAutoNum type="arabicPeriod"/>
            </a:pPr>
            <a:r>
              <a:rPr lang="en-GB" dirty="0" err="1"/>
              <a:t>Hillcoat-Nallétamby</a:t>
            </a:r>
            <a:r>
              <a:rPr lang="en-GB" dirty="0"/>
              <a:t> S. </a:t>
            </a:r>
            <a:r>
              <a:rPr lang="en-GB" i="1" dirty="0"/>
              <a:t>J </a:t>
            </a:r>
            <a:r>
              <a:rPr lang="en-GB" i="1" dirty="0" err="1"/>
              <a:t>Gerontol</a:t>
            </a:r>
            <a:r>
              <a:rPr lang="en-GB" i="1" dirty="0"/>
              <a:t> </a:t>
            </a:r>
            <a:r>
              <a:rPr lang="en-GB" dirty="0"/>
              <a:t>2014;69:419–30.</a:t>
            </a:r>
          </a:p>
          <a:p>
            <a:pPr marL="228600" lvl="0" indent="-228600">
              <a:buFont typeface="+mj-lt"/>
              <a:buAutoNum type="arabicPeriod"/>
            </a:pPr>
            <a:r>
              <a:rPr lang="en-GB" dirty="0"/>
              <a:t>Grewal I et al. </a:t>
            </a:r>
            <a:r>
              <a:rPr lang="en-GB" i="1" dirty="0" err="1"/>
              <a:t>Soc</a:t>
            </a:r>
            <a:r>
              <a:rPr lang="en-GB" i="1" dirty="0"/>
              <a:t> </a:t>
            </a:r>
            <a:r>
              <a:rPr lang="en-GB" i="1" dirty="0" err="1"/>
              <a:t>Sci</a:t>
            </a:r>
            <a:r>
              <a:rPr lang="en-GB" i="1" dirty="0"/>
              <a:t> Med </a:t>
            </a:r>
            <a:r>
              <a:rPr lang="en-GB" dirty="0"/>
              <a:t>2006;62:1891–901.</a:t>
            </a:r>
          </a:p>
          <a:p>
            <a:pPr marL="228600" lvl="0" indent="-228600">
              <a:buFont typeface="+mj-lt"/>
              <a:buAutoNum type="arabicPeriod"/>
            </a:pPr>
            <a:r>
              <a:rPr lang="en-GB" dirty="0"/>
              <a:t>Bowling A et al. </a:t>
            </a:r>
            <a:r>
              <a:rPr lang="en-GB" i="1" dirty="0"/>
              <a:t>BMJ</a:t>
            </a:r>
            <a:r>
              <a:rPr lang="en-GB" dirty="0"/>
              <a:t> 2005;331:1458–61.</a:t>
            </a:r>
          </a:p>
          <a:p>
            <a:pPr marL="228600" lvl="0" indent="-228600">
              <a:buFont typeface="+mj-lt"/>
              <a:buAutoNum type="arabicPeriod"/>
            </a:pPr>
            <a:r>
              <a:rPr lang="en-GB" dirty="0"/>
              <a:t>Fry PS. </a:t>
            </a:r>
            <a:r>
              <a:rPr lang="en-GB" i="1" dirty="0" err="1"/>
              <a:t>Int</a:t>
            </a:r>
            <a:r>
              <a:rPr lang="en-GB" i="1" dirty="0"/>
              <a:t> J Aging Hum Dev </a:t>
            </a:r>
            <a:r>
              <a:rPr lang="en-GB" dirty="0"/>
              <a:t>2000;50:361–83.</a:t>
            </a:r>
          </a:p>
          <a:p>
            <a:pPr marL="228600" lvl="0" indent="-228600">
              <a:buFont typeface="+mj-lt"/>
              <a:buAutoNum type="arabicPeriod"/>
            </a:pPr>
            <a:r>
              <a:rPr lang="en-GB" dirty="0"/>
              <a:t>Heathcote G. </a:t>
            </a:r>
            <a:r>
              <a:rPr lang="en-GB" i="1" dirty="0"/>
              <a:t>Health </a:t>
            </a:r>
            <a:r>
              <a:rPr lang="en-GB" i="1" dirty="0" err="1"/>
              <a:t>Educ</a:t>
            </a:r>
            <a:r>
              <a:rPr lang="en-GB" i="1" dirty="0"/>
              <a:t> Res </a:t>
            </a:r>
            <a:r>
              <a:rPr lang="en-GB" dirty="0"/>
              <a:t>2000;15:13–24.</a:t>
            </a:r>
          </a:p>
          <a:p>
            <a:pPr marL="228600" lvl="0" indent="-228600">
              <a:buFont typeface="+mj-lt"/>
              <a:buAutoNum type="arabicPeriod"/>
            </a:pPr>
            <a:r>
              <a:rPr lang="en-GB" dirty="0" err="1"/>
              <a:t>Filipov</a:t>
            </a:r>
            <a:r>
              <a:rPr lang="en-GB" dirty="0"/>
              <a:t> O et al. </a:t>
            </a:r>
            <a:r>
              <a:rPr lang="en-GB" i="1" dirty="0"/>
              <a:t>J IMAB </a:t>
            </a:r>
            <a:r>
              <a:rPr lang="en-GB" dirty="0"/>
              <a:t>2014;20:516–18. </a:t>
            </a:r>
          </a:p>
          <a:p>
            <a:pPr marL="228600" lvl="0" indent="-228600">
              <a:buFont typeface="+mj-lt"/>
              <a:buAutoNum type="arabicPeriod"/>
            </a:pPr>
            <a:r>
              <a:rPr lang="en-GB" dirty="0"/>
              <a:t>Marks R et al. </a:t>
            </a:r>
            <a:r>
              <a:rPr lang="en-GB" i="1" dirty="0" err="1"/>
              <a:t>Int</a:t>
            </a:r>
            <a:r>
              <a:rPr lang="en-GB" i="1" dirty="0"/>
              <a:t> J Gen Med </a:t>
            </a:r>
            <a:r>
              <a:rPr lang="en-GB" dirty="0"/>
              <a:t>2010;3:1–17.</a:t>
            </a:r>
          </a:p>
          <a:p>
            <a:pPr marL="228600" lvl="0" indent="-228600">
              <a:buFont typeface="+mj-lt"/>
              <a:buAutoNum type="arabicPeriod"/>
            </a:pPr>
            <a:r>
              <a:rPr lang="en-GB" dirty="0" err="1"/>
              <a:t>Haentjens</a:t>
            </a:r>
            <a:r>
              <a:rPr lang="en-GB" dirty="0"/>
              <a:t> P </a:t>
            </a:r>
            <a:r>
              <a:rPr lang="en-GB" i="1" dirty="0"/>
              <a:t>et al. Ann Intern Med </a:t>
            </a:r>
            <a:r>
              <a:rPr lang="en-GB" dirty="0"/>
              <a:t>2010;152:380–90</a:t>
            </a:r>
            <a:r>
              <a:rPr lang="pt-BR" dirty="0"/>
              <a:t>.</a:t>
            </a:r>
          </a:p>
          <a:p>
            <a:pPr marL="228600" lvl="0" indent="-228600">
              <a:buFont typeface="+mj-lt"/>
              <a:buAutoNum type="arabicPeriod"/>
            </a:pPr>
            <a:r>
              <a:rPr lang="en-GB" dirty="0" err="1"/>
              <a:t>Bliuc</a:t>
            </a:r>
            <a:r>
              <a:rPr lang="en-GB" dirty="0"/>
              <a:t> D </a:t>
            </a:r>
            <a:r>
              <a:rPr lang="en-GB" i="1" dirty="0"/>
              <a:t>et al. JAMA </a:t>
            </a:r>
            <a:r>
              <a:rPr lang="en-GB" dirty="0"/>
              <a:t>2009;301:513–21.</a:t>
            </a:r>
          </a:p>
          <a:p>
            <a:pPr marL="228600" lvl="0" indent="-228600">
              <a:buFont typeface="+mj-lt"/>
              <a:buAutoNum type="arabicPeriod"/>
            </a:pPr>
            <a:r>
              <a:rPr lang="en-GB" dirty="0"/>
              <a:t>T</a:t>
            </a:r>
            <a:r>
              <a:rPr lang="pt-BR" dirty="0"/>
              <a:t>rombetti A </a:t>
            </a:r>
            <a:r>
              <a:rPr lang="pt-BR" i="1" dirty="0"/>
              <a:t>et al. Osteoporos Int </a:t>
            </a:r>
            <a:r>
              <a:rPr lang="pt-BR" dirty="0"/>
              <a:t>2002;13:731</a:t>
            </a:r>
            <a:r>
              <a:rPr lang="en-GB" dirty="0"/>
              <a:t>–</a:t>
            </a:r>
            <a:r>
              <a:rPr lang="pt-BR" dirty="0"/>
              <a:t>7</a:t>
            </a:r>
            <a:r>
              <a:rPr lang="en-GB" dirty="0"/>
              <a:t>.</a:t>
            </a:r>
          </a:p>
          <a:p>
            <a:pPr marL="228600" lvl="0" indent="-228600">
              <a:buFont typeface="+mj-lt"/>
              <a:buAutoNum type="arabicPeriod"/>
            </a:pPr>
            <a:r>
              <a:rPr lang="en-GB" dirty="0"/>
              <a:t>Schnell S </a:t>
            </a:r>
            <a:r>
              <a:rPr lang="en-GB" i="1" dirty="0"/>
              <a:t>et al. </a:t>
            </a:r>
            <a:r>
              <a:rPr lang="en-GB" i="1" dirty="0" err="1"/>
              <a:t>Geriatr</a:t>
            </a:r>
            <a:r>
              <a:rPr lang="en-GB" i="1" dirty="0"/>
              <a:t> </a:t>
            </a:r>
            <a:r>
              <a:rPr lang="en-GB" i="1" dirty="0" err="1"/>
              <a:t>Orthop</a:t>
            </a:r>
            <a:r>
              <a:rPr lang="en-GB" i="1" dirty="0"/>
              <a:t> </a:t>
            </a:r>
            <a:r>
              <a:rPr lang="en-GB" i="1" dirty="0" err="1"/>
              <a:t>Surg</a:t>
            </a:r>
            <a:r>
              <a:rPr lang="en-GB" i="1" dirty="0"/>
              <a:t> </a:t>
            </a:r>
            <a:r>
              <a:rPr lang="en-GB" i="1" dirty="0" err="1"/>
              <a:t>Rehabil</a:t>
            </a:r>
            <a:r>
              <a:rPr lang="en-GB" i="1" dirty="0"/>
              <a:t> </a:t>
            </a:r>
            <a:r>
              <a:rPr lang="en-GB" dirty="0"/>
              <a:t>2010;1:6–14.</a:t>
            </a:r>
          </a:p>
          <a:p>
            <a:pPr marL="228600" lvl="0" indent="-228600">
              <a:buFont typeface="+mj-lt"/>
              <a:buAutoNum type="arabicPeriod"/>
            </a:pPr>
            <a:r>
              <a:rPr lang="en-GB" dirty="0"/>
              <a:t>Dyer SM </a:t>
            </a:r>
            <a:r>
              <a:rPr lang="en-GB" i="1" dirty="0"/>
              <a:t>et al. </a:t>
            </a:r>
            <a:r>
              <a:rPr lang="pt-BR" i="1" dirty="0"/>
              <a:t>BMC Geriatr </a:t>
            </a:r>
            <a:r>
              <a:rPr lang="pt-BR" dirty="0"/>
              <a:t>2016;16:158.</a:t>
            </a:r>
          </a:p>
          <a:p>
            <a:pPr marL="228600" lvl="0" indent="-228600">
              <a:buFont typeface="+mj-lt"/>
              <a:buAutoNum type="arabicPeriod"/>
            </a:pPr>
            <a:r>
              <a:rPr lang="en-GB" dirty="0"/>
              <a:t>Kerr C </a:t>
            </a:r>
            <a:r>
              <a:rPr lang="en-GB" i="1" dirty="0"/>
              <a:t>et al. </a:t>
            </a:r>
            <a:r>
              <a:rPr lang="en-GB" i="1" dirty="0" err="1"/>
              <a:t>Osteoporos</a:t>
            </a:r>
            <a:r>
              <a:rPr lang="en-GB" i="1" dirty="0"/>
              <a:t> </a:t>
            </a:r>
            <a:r>
              <a:rPr lang="en-GB" i="1" dirty="0" err="1"/>
              <a:t>Int</a:t>
            </a:r>
            <a:r>
              <a:rPr lang="en-GB" i="1" dirty="0"/>
              <a:t> </a:t>
            </a:r>
            <a:r>
              <a:rPr lang="en-GB" dirty="0"/>
              <a:t>2017; 28:1597–607.</a:t>
            </a:r>
          </a:p>
          <a:p>
            <a:pPr marL="228600" lvl="0" indent="-228600">
              <a:buFont typeface="+mj-lt"/>
              <a:buAutoNum type="arabicPeriod"/>
            </a:pPr>
            <a:r>
              <a:rPr lang="en-GB" dirty="0"/>
              <a:t>Fischer S </a:t>
            </a:r>
            <a:r>
              <a:rPr lang="en-GB" i="1" dirty="0"/>
              <a:t>et al. </a:t>
            </a:r>
            <a:r>
              <a:rPr lang="en-GB" i="1" dirty="0" err="1"/>
              <a:t>Osteoporos</a:t>
            </a:r>
            <a:r>
              <a:rPr lang="en-GB" i="1" dirty="0"/>
              <a:t> </a:t>
            </a:r>
            <a:r>
              <a:rPr lang="en-GB" i="1" dirty="0" err="1"/>
              <a:t>Int</a:t>
            </a:r>
            <a:r>
              <a:rPr lang="en-GB" i="1" dirty="0"/>
              <a:t> </a:t>
            </a:r>
            <a:r>
              <a:rPr lang="en-GB" dirty="0"/>
              <a:t>2017;28:2843–51.</a:t>
            </a:r>
          </a:p>
          <a:p>
            <a:pPr marL="228600" lvl="0" indent="-228600">
              <a:buFont typeface="+mj-lt"/>
              <a:buAutoNum type="arabicPeriod"/>
            </a:pPr>
            <a:r>
              <a:rPr lang="en-GB" dirty="0" err="1"/>
              <a:t>Lunenfeld</a:t>
            </a:r>
            <a:r>
              <a:rPr lang="en-GB" dirty="0"/>
              <a:t> B </a:t>
            </a:r>
            <a:r>
              <a:rPr lang="en-GB" i="1" dirty="0"/>
              <a:t>et al. Best </a:t>
            </a:r>
            <a:r>
              <a:rPr lang="en-GB" i="1" dirty="0" err="1"/>
              <a:t>Pract</a:t>
            </a:r>
            <a:r>
              <a:rPr lang="en-GB" i="1" dirty="0"/>
              <a:t> Res </a:t>
            </a:r>
            <a:r>
              <a:rPr lang="en-GB" i="1" dirty="0" err="1"/>
              <a:t>Clin</a:t>
            </a:r>
            <a:r>
              <a:rPr lang="en-GB" i="1" dirty="0"/>
              <a:t> </a:t>
            </a:r>
            <a:r>
              <a:rPr lang="en-GB" i="1" dirty="0" err="1"/>
              <a:t>Obstet</a:t>
            </a:r>
            <a:r>
              <a:rPr lang="en-GB" i="1" dirty="0"/>
              <a:t> </a:t>
            </a:r>
            <a:r>
              <a:rPr lang="en-GB" i="1" dirty="0" err="1"/>
              <a:t>Gynaecol</a:t>
            </a:r>
            <a:r>
              <a:rPr lang="en-GB" i="1" dirty="0"/>
              <a:t> </a:t>
            </a:r>
            <a:r>
              <a:rPr lang="en-GB" dirty="0"/>
              <a:t>2013;27:643–59.</a:t>
            </a:r>
          </a:p>
          <a:p>
            <a:pPr marL="228600" lvl="0" indent="-228600">
              <a:buFont typeface="+mj-lt"/>
              <a:buAutoNum type="arabicPeriod"/>
            </a:pPr>
            <a:r>
              <a:rPr lang="en-GB" dirty="0"/>
              <a:t>Lowry KA </a:t>
            </a:r>
            <a:r>
              <a:rPr lang="en-GB" i="1" dirty="0"/>
              <a:t>et al. Aging Dis </a:t>
            </a:r>
            <a:r>
              <a:rPr lang="en-GB" dirty="0"/>
              <a:t>2012;3:5–15.</a:t>
            </a:r>
          </a:p>
          <a:p>
            <a:pPr marL="228600" lvl="0" indent="-228600">
              <a:buFont typeface="+mj-lt"/>
              <a:buAutoNum type="arabicPeriod"/>
            </a:pPr>
            <a:r>
              <a:rPr lang="en-GB" dirty="0"/>
              <a:t>Boonen S </a:t>
            </a:r>
            <a:r>
              <a:rPr lang="en-GB" i="1" dirty="0"/>
              <a:t>et al. </a:t>
            </a:r>
            <a:r>
              <a:rPr lang="en-GB" i="1" dirty="0" err="1"/>
              <a:t>Osteoporos</a:t>
            </a:r>
            <a:r>
              <a:rPr lang="en-GB" i="1" dirty="0"/>
              <a:t> </a:t>
            </a:r>
            <a:r>
              <a:rPr lang="en-GB" i="1" dirty="0" err="1"/>
              <a:t>Int</a:t>
            </a:r>
            <a:r>
              <a:rPr lang="en-GB" i="1" dirty="0"/>
              <a:t> </a:t>
            </a:r>
            <a:r>
              <a:rPr lang="en-GB" dirty="0"/>
              <a:t>2004;15:87–94.</a:t>
            </a:r>
          </a:p>
        </p:txBody>
      </p:sp>
      <p:sp>
        <p:nvSpPr>
          <p:cNvPr id="4" name="Slide Number Placeholder 3"/>
          <p:cNvSpPr>
            <a:spLocks noGrp="1"/>
          </p:cNvSpPr>
          <p:nvPr>
            <p:ph type="sldNum" sz="quarter" idx="10"/>
          </p:nvPr>
        </p:nvSpPr>
        <p:spPr/>
        <p:txBody>
          <a:bodyPr/>
          <a:lstStyle/>
          <a:p>
            <a:fld id="{03D78940-A63A-4EF2-8589-F569B0DB4BF6}" type="slidenum">
              <a:rPr lang="en-GB" smtClean="0"/>
              <a:pPr/>
              <a:t>4</a:t>
            </a:fld>
            <a:endParaRPr lang="en-GB"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671734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Dyer SM </a:t>
            </a:r>
            <a:r>
              <a:rPr lang="en-GB" i="1" dirty="0"/>
              <a:t>et al. </a:t>
            </a:r>
            <a:r>
              <a:rPr lang="en-GB" dirty="0"/>
              <a:t>(2016) is a literature review of data from 38 cohort studies reported in 42 publications.</a:t>
            </a:r>
            <a:r>
              <a:rPr lang="en-GB" baseline="30000" dirty="0"/>
              <a:t>1</a:t>
            </a:r>
          </a:p>
          <a:p>
            <a:pPr lvl="0"/>
            <a:endParaRPr lang="en-GB" dirty="0"/>
          </a:p>
          <a:p>
            <a:pPr lvl="0"/>
            <a:r>
              <a:rPr lang="en-GB" dirty="0"/>
              <a:t>The MBI</a:t>
            </a:r>
            <a:r>
              <a:rPr lang="en-GB" baseline="30000" dirty="0"/>
              <a:t>2</a:t>
            </a:r>
            <a:r>
              <a:rPr lang="en-GB" dirty="0"/>
              <a:t> is widely used in geriatric assessment settings. It measures independence in 10 activities: feeding, bathing, grooming, dressing, bowel continence, bladder continence, toilet use, transfers (bed to chair and back) and mobility (on level surfaces). Total scores range from 0–100 and higher scores indicate greater functional independence.</a:t>
            </a:r>
            <a:r>
              <a:rPr lang="en-GB" baseline="30000" dirty="0"/>
              <a:t>3</a:t>
            </a:r>
          </a:p>
          <a:p>
            <a:pPr lvl="0"/>
            <a:endParaRPr lang="en-GB" dirty="0"/>
          </a:p>
          <a:p>
            <a:r>
              <a:rPr lang="en-GB" b="1" dirty="0"/>
              <a:t>References</a:t>
            </a:r>
          </a:p>
          <a:p>
            <a:pPr marL="228600" indent="-228600">
              <a:buFont typeface="+mj-lt"/>
              <a:buAutoNum type="arabicPeriod"/>
            </a:pPr>
            <a:r>
              <a:rPr lang="en-GB" dirty="0"/>
              <a:t>Dyer SM </a:t>
            </a:r>
            <a:r>
              <a:rPr lang="en-GB" i="1" dirty="0"/>
              <a:t>et al. </a:t>
            </a:r>
            <a:r>
              <a:rPr lang="pt-BR" i="1" dirty="0"/>
              <a:t>BMC Geriatr </a:t>
            </a:r>
            <a:r>
              <a:rPr lang="pt-BR" dirty="0"/>
              <a:t>2016;16:158.</a:t>
            </a:r>
          </a:p>
          <a:p>
            <a:pPr marL="228600" indent="-228600">
              <a:buFont typeface="+mj-lt"/>
              <a:buAutoNum type="arabicPeriod"/>
            </a:pPr>
            <a:r>
              <a:rPr lang="en-GB" dirty="0"/>
              <a:t>Mahoney FI, Barthel D. </a:t>
            </a:r>
            <a:r>
              <a:rPr lang="en-GB" i="1" dirty="0"/>
              <a:t>Maryland State Med J</a:t>
            </a:r>
            <a:r>
              <a:rPr lang="en-GB" dirty="0"/>
              <a:t> 1965;14:56–61.</a:t>
            </a:r>
          </a:p>
          <a:p>
            <a:pPr marL="228600" indent="-228600">
              <a:buFont typeface="+mj-lt"/>
              <a:buAutoNum type="arabicPeriod"/>
            </a:pPr>
            <a:r>
              <a:rPr lang="en-GB" dirty="0"/>
              <a:t>Royal Australian College of General Practitioners. 2006. Available from: https://www.racgp.org.au/download/documents/Guidelines/silverbook.pdf (Accessed October 2017).</a:t>
            </a:r>
          </a:p>
          <a:p>
            <a:endParaRPr lang="en-GB" dirty="0"/>
          </a:p>
          <a:p>
            <a:pPr lvl="0"/>
            <a:r>
              <a:rPr lang="en-GB" b="1" dirty="0"/>
              <a:t>References from Dyer </a:t>
            </a:r>
            <a:r>
              <a:rPr lang="en-GB" b="1" i="1" dirty="0"/>
              <a:t>et al. </a:t>
            </a:r>
            <a:r>
              <a:rPr lang="en-GB" b="1" dirty="0"/>
              <a:t>(2016)</a:t>
            </a:r>
            <a:r>
              <a:rPr lang="en-GB" b="1" baseline="30000" dirty="0"/>
              <a:t>1</a:t>
            </a:r>
          </a:p>
          <a:p>
            <a:pPr marL="171450" indent="-171450">
              <a:buFont typeface="Arial" panose="020B0604020202020204" pitchFamily="34" charset="0"/>
              <a:buChar char="•"/>
            </a:pPr>
            <a:r>
              <a:rPr lang="en-GB" dirty="0" err="1"/>
              <a:t>Bentler</a:t>
            </a:r>
            <a:r>
              <a:rPr lang="en-GB" dirty="0"/>
              <a:t> SE </a:t>
            </a:r>
            <a:r>
              <a:rPr lang="en-GB" i="1" dirty="0"/>
              <a:t>et al. Am J </a:t>
            </a:r>
            <a:r>
              <a:rPr lang="en-GB" i="1" dirty="0" err="1"/>
              <a:t>Epidemiol</a:t>
            </a:r>
            <a:r>
              <a:rPr lang="en-GB" i="1" dirty="0"/>
              <a:t> </a:t>
            </a:r>
            <a:r>
              <a:rPr lang="en-GB" dirty="0"/>
              <a:t>2009;170:1290–9.</a:t>
            </a:r>
          </a:p>
          <a:p>
            <a:pPr marL="171450" lvl="0" indent="-171450">
              <a:buFont typeface="Arial" panose="020B0604020202020204" pitchFamily="34" charset="0"/>
              <a:buChar char="•"/>
            </a:pPr>
            <a:r>
              <a:rPr lang="en-GB" dirty="0"/>
              <a:t>Beaupre LA </a:t>
            </a:r>
            <a:r>
              <a:rPr lang="en-GB" i="1" dirty="0"/>
              <a:t>et al. J </a:t>
            </a:r>
            <a:r>
              <a:rPr lang="en-GB" i="1" dirty="0" err="1"/>
              <a:t>Gerontol</a:t>
            </a:r>
            <a:r>
              <a:rPr lang="en-GB" i="1" dirty="0"/>
              <a:t> Series A </a:t>
            </a:r>
            <a:r>
              <a:rPr lang="en-GB" i="1" dirty="0" err="1"/>
              <a:t>Biol</a:t>
            </a:r>
            <a:r>
              <a:rPr lang="en-GB" i="1" dirty="0"/>
              <a:t> </a:t>
            </a:r>
            <a:r>
              <a:rPr lang="en-GB" i="1" dirty="0" err="1"/>
              <a:t>Sci</a:t>
            </a:r>
            <a:r>
              <a:rPr lang="en-GB" i="1" dirty="0"/>
              <a:t> Med </a:t>
            </a:r>
            <a:r>
              <a:rPr lang="en-GB" i="1" dirty="0" err="1"/>
              <a:t>Sci</a:t>
            </a:r>
            <a:r>
              <a:rPr lang="en-GB" i="1" dirty="0"/>
              <a:t> </a:t>
            </a:r>
            <a:r>
              <a:rPr lang="en-GB" dirty="0"/>
              <a:t>2007;62:1127–33.</a:t>
            </a:r>
          </a:p>
          <a:p>
            <a:pPr marL="171450" indent="-171450">
              <a:buFont typeface="Arial" panose="020B0604020202020204" pitchFamily="34" charset="0"/>
              <a:buChar char="•"/>
            </a:pPr>
            <a:r>
              <a:rPr lang="en-GB" dirty="0"/>
              <a:t>Beaupre LA </a:t>
            </a:r>
            <a:r>
              <a:rPr lang="en-GB" i="1" dirty="0"/>
              <a:t>et al. Arch Phys Med </a:t>
            </a:r>
            <a:r>
              <a:rPr lang="en-GB" i="1" dirty="0" err="1"/>
              <a:t>Rehabil</a:t>
            </a:r>
            <a:r>
              <a:rPr lang="en-GB" i="1" dirty="0"/>
              <a:t> </a:t>
            </a:r>
            <a:r>
              <a:rPr lang="en-GB" dirty="0"/>
              <a:t>2005;86:2231–9.</a:t>
            </a:r>
          </a:p>
          <a:p>
            <a:pPr marL="171450" indent="-171450">
              <a:buFont typeface="Arial" panose="020B0604020202020204" pitchFamily="34" charset="0"/>
              <a:buChar char="•"/>
            </a:pPr>
            <a:r>
              <a:rPr lang="en-GB" dirty="0"/>
              <a:t>Givens JL </a:t>
            </a:r>
            <a:r>
              <a:rPr lang="en-GB" i="1" dirty="0"/>
              <a:t>et al. </a:t>
            </a:r>
            <a:r>
              <a:rPr lang="de-DE" i="1" dirty="0"/>
              <a:t>J Am Geriatr Soc </a:t>
            </a:r>
            <a:r>
              <a:rPr lang="de-DE" dirty="0"/>
              <a:t>2008;56:1075–9.</a:t>
            </a:r>
          </a:p>
          <a:p>
            <a:pPr marL="171450" indent="-171450">
              <a:buFont typeface="Arial" panose="020B0604020202020204" pitchFamily="34" charset="0"/>
              <a:buChar char="•"/>
            </a:pPr>
            <a:r>
              <a:rPr lang="en-GB" dirty="0" err="1"/>
              <a:t>Koval</a:t>
            </a:r>
            <a:r>
              <a:rPr lang="en-GB" dirty="0"/>
              <a:t> KJ </a:t>
            </a:r>
            <a:r>
              <a:rPr lang="en-GB" i="1" dirty="0"/>
              <a:t>et al. Eff Gen Versus </a:t>
            </a:r>
            <a:r>
              <a:rPr lang="en-GB" i="1" dirty="0" err="1"/>
              <a:t>Reg</a:t>
            </a:r>
            <a:r>
              <a:rPr lang="en-GB" i="1" dirty="0"/>
              <a:t> </a:t>
            </a:r>
            <a:r>
              <a:rPr lang="en-GB" i="1" dirty="0" err="1"/>
              <a:t>Anesth</a:t>
            </a:r>
            <a:r>
              <a:rPr lang="en-GB" i="1" dirty="0"/>
              <a:t> </a:t>
            </a:r>
            <a:r>
              <a:rPr lang="en-GB" i="1" dirty="0" err="1"/>
              <a:t>Clin</a:t>
            </a:r>
            <a:r>
              <a:rPr lang="en-GB" i="1" dirty="0"/>
              <a:t> </a:t>
            </a:r>
            <a:r>
              <a:rPr lang="en-GB" i="1" dirty="0" err="1"/>
              <a:t>Orthop</a:t>
            </a:r>
            <a:r>
              <a:rPr lang="en-GB" i="1" dirty="0"/>
              <a:t> </a:t>
            </a:r>
            <a:r>
              <a:rPr lang="en-GB" i="1" dirty="0" err="1"/>
              <a:t>Relat</a:t>
            </a:r>
            <a:r>
              <a:rPr lang="en-GB" i="1" dirty="0"/>
              <a:t> Res </a:t>
            </a:r>
            <a:r>
              <a:rPr lang="en-GB" dirty="0"/>
              <a:t>1998;348:37.</a:t>
            </a:r>
          </a:p>
          <a:p>
            <a:pPr marL="171450" lvl="0" indent="-171450">
              <a:buFont typeface="Arial" panose="020B0604020202020204" pitchFamily="34" charset="0"/>
              <a:buChar char="•"/>
            </a:pPr>
            <a:r>
              <a:rPr lang="en-GB" dirty="0"/>
              <a:t>Norton R </a:t>
            </a:r>
            <a:r>
              <a:rPr lang="en-GB" i="1" dirty="0"/>
              <a:t>et al. </a:t>
            </a:r>
            <a:r>
              <a:rPr lang="en-GB" i="1" dirty="0" err="1"/>
              <a:t>Disabil</a:t>
            </a:r>
            <a:r>
              <a:rPr lang="en-GB" i="1" dirty="0"/>
              <a:t> </a:t>
            </a:r>
            <a:r>
              <a:rPr lang="en-GB" i="1" dirty="0" err="1"/>
              <a:t>Rehabil</a:t>
            </a:r>
            <a:r>
              <a:rPr lang="en-GB" i="1" dirty="0"/>
              <a:t> </a:t>
            </a:r>
            <a:r>
              <a:rPr lang="en-GB" dirty="0"/>
              <a:t>2000;22:345–51.</a:t>
            </a:r>
          </a:p>
          <a:p>
            <a:pPr marL="171450" lvl="0" indent="-171450">
              <a:buFont typeface="Arial" panose="020B0604020202020204" pitchFamily="34" charset="0"/>
              <a:buChar char="•"/>
            </a:pPr>
            <a:r>
              <a:rPr lang="en-GB" dirty="0" err="1"/>
              <a:t>Osnes</a:t>
            </a:r>
            <a:r>
              <a:rPr lang="en-GB" dirty="0"/>
              <a:t> E </a:t>
            </a:r>
            <a:r>
              <a:rPr lang="en-GB" i="1" dirty="0"/>
              <a:t>et al. </a:t>
            </a:r>
            <a:r>
              <a:rPr lang="en-GB" i="1" dirty="0" err="1"/>
              <a:t>Osteoporos</a:t>
            </a:r>
            <a:r>
              <a:rPr lang="en-GB" i="1" dirty="0"/>
              <a:t> </a:t>
            </a:r>
            <a:r>
              <a:rPr lang="en-GB" i="1" dirty="0" err="1"/>
              <a:t>Int</a:t>
            </a:r>
            <a:r>
              <a:rPr lang="en-GB" i="1" dirty="0"/>
              <a:t> </a:t>
            </a:r>
            <a:r>
              <a:rPr lang="en-GB" dirty="0"/>
              <a:t>2004;15:567–74.</a:t>
            </a:r>
          </a:p>
          <a:p>
            <a:pPr marL="171450" lvl="0" indent="-171450">
              <a:buFont typeface="Arial" panose="020B0604020202020204" pitchFamily="34" charset="0"/>
              <a:buChar char="•"/>
            </a:pPr>
            <a:r>
              <a:rPr lang="en-GB" dirty="0"/>
              <a:t>Shah MR </a:t>
            </a:r>
            <a:r>
              <a:rPr lang="en-GB" i="1" dirty="0"/>
              <a:t>et al. J </a:t>
            </a:r>
            <a:r>
              <a:rPr lang="en-GB" i="1" dirty="0" err="1"/>
              <a:t>Orthop</a:t>
            </a:r>
            <a:r>
              <a:rPr lang="en-GB" i="1" dirty="0"/>
              <a:t> Trauma </a:t>
            </a:r>
            <a:r>
              <a:rPr lang="en-GB" dirty="0"/>
              <a:t>2001;15:34–9.</a:t>
            </a:r>
            <a:endParaRPr lang="pt-BR" dirty="0"/>
          </a:p>
          <a:p>
            <a:pPr marL="171450" indent="-171450">
              <a:buFont typeface="Arial" panose="020B0604020202020204" pitchFamily="34" charset="0"/>
              <a:buChar char="•"/>
            </a:pPr>
            <a:r>
              <a:rPr lang="pt-BR" dirty="0"/>
              <a:t>Vergara I </a:t>
            </a:r>
            <a:r>
              <a:rPr lang="pt-BR" i="1" dirty="0"/>
              <a:t>et al. </a:t>
            </a:r>
            <a:r>
              <a:rPr lang="en-GB" i="1" dirty="0"/>
              <a:t>BMC </a:t>
            </a:r>
            <a:r>
              <a:rPr lang="en-GB" i="1" dirty="0" err="1"/>
              <a:t>Geriatr</a:t>
            </a:r>
            <a:r>
              <a:rPr lang="en-GB" i="1" dirty="0"/>
              <a:t> </a:t>
            </a:r>
            <a:r>
              <a:rPr lang="en-GB" dirty="0"/>
              <a:t>2014;14:124.</a:t>
            </a:r>
          </a:p>
        </p:txBody>
      </p:sp>
      <p:sp>
        <p:nvSpPr>
          <p:cNvPr id="4" name="Slide Number Placeholder 3"/>
          <p:cNvSpPr>
            <a:spLocks noGrp="1"/>
          </p:cNvSpPr>
          <p:nvPr>
            <p:ph type="sldNum" sz="quarter" idx="10"/>
          </p:nvPr>
        </p:nvSpPr>
        <p:spPr/>
        <p:txBody>
          <a:bodyPr/>
          <a:lstStyle/>
          <a:p>
            <a:fld id="{03D78940-A63A-4EF2-8589-F569B0DB4BF6}" type="slidenum">
              <a:rPr lang="en-GB" smtClean="0"/>
              <a:pPr/>
              <a:t>40</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09477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Dyer SM </a:t>
            </a:r>
            <a:r>
              <a:rPr lang="en-GB" i="1" dirty="0"/>
              <a:t>et al. </a:t>
            </a:r>
            <a:r>
              <a:rPr lang="en-GB" dirty="0"/>
              <a:t>(2016) is a literature review of data from 38 cohort studies reported in 42 publications.</a:t>
            </a:r>
            <a:r>
              <a:rPr lang="en-GB" baseline="30000" dirty="0"/>
              <a:t>1</a:t>
            </a:r>
          </a:p>
          <a:p>
            <a:pPr lvl="0"/>
            <a:endParaRPr lang="en-GB" dirty="0"/>
          </a:p>
          <a:p>
            <a:r>
              <a:rPr lang="en-GB" b="1" dirty="0"/>
              <a:t>Reference</a:t>
            </a:r>
          </a:p>
          <a:p>
            <a:pPr marL="228600" indent="-228600">
              <a:buFont typeface="+mj-lt"/>
              <a:buAutoNum type="arabicPeriod"/>
            </a:pPr>
            <a:r>
              <a:rPr lang="en-GB" dirty="0"/>
              <a:t>Dyer SM </a:t>
            </a:r>
            <a:r>
              <a:rPr lang="en-GB" i="1" dirty="0"/>
              <a:t>et al. </a:t>
            </a:r>
            <a:r>
              <a:rPr lang="pt-BR" i="1" dirty="0"/>
              <a:t>BMC Geriatr </a:t>
            </a:r>
            <a:r>
              <a:rPr lang="pt-BR" dirty="0"/>
              <a:t>2016;16:158.</a:t>
            </a:r>
            <a:r>
              <a:rPr lang="en-GB" dirty="0"/>
              <a:t> </a:t>
            </a:r>
          </a:p>
          <a:p>
            <a:endParaRPr lang="en-GB" dirty="0"/>
          </a:p>
          <a:p>
            <a:pPr lvl="0"/>
            <a:r>
              <a:rPr lang="en-GB" b="1" dirty="0"/>
              <a:t>References from Dyer </a:t>
            </a:r>
            <a:r>
              <a:rPr lang="en-GB" b="1" i="1" dirty="0"/>
              <a:t>et al. </a:t>
            </a:r>
            <a:r>
              <a:rPr lang="en-GB" b="1" dirty="0"/>
              <a:t>(2016)</a:t>
            </a:r>
            <a:r>
              <a:rPr lang="en-GB" b="1" baseline="30000" dirty="0"/>
              <a:t>1</a:t>
            </a:r>
          </a:p>
          <a:p>
            <a:pPr marL="171450" indent="-171450">
              <a:buFont typeface="Arial" panose="020B0604020202020204" pitchFamily="34" charset="0"/>
              <a:buChar char="•"/>
            </a:pPr>
            <a:r>
              <a:rPr lang="en-GB" dirty="0" err="1"/>
              <a:t>Bentler</a:t>
            </a:r>
            <a:r>
              <a:rPr lang="en-GB" dirty="0"/>
              <a:t> SE </a:t>
            </a:r>
            <a:r>
              <a:rPr lang="en-GB" i="1" dirty="0"/>
              <a:t>et al. Am J </a:t>
            </a:r>
            <a:r>
              <a:rPr lang="en-GB" i="1" dirty="0" err="1"/>
              <a:t>Epidemiol</a:t>
            </a:r>
            <a:r>
              <a:rPr lang="en-GB" i="1" dirty="0"/>
              <a:t> </a:t>
            </a:r>
            <a:r>
              <a:rPr lang="en-GB" dirty="0"/>
              <a:t>2009;170:1290–9.</a:t>
            </a:r>
          </a:p>
          <a:p>
            <a:pPr marL="171450" indent="-171450">
              <a:buFont typeface="Arial" panose="020B0604020202020204" pitchFamily="34" charset="0"/>
              <a:buChar char="•"/>
            </a:pPr>
            <a:r>
              <a:rPr lang="en-GB" dirty="0" err="1"/>
              <a:t>Koval</a:t>
            </a:r>
            <a:r>
              <a:rPr lang="en-GB" dirty="0"/>
              <a:t> KJ </a:t>
            </a:r>
            <a:r>
              <a:rPr lang="en-GB" i="1" dirty="0"/>
              <a:t>et al. Eff Gen Versus </a:t>
            </a:r>
            <a:r>
              <a:rPr lang="en-GB" i="1" dirty="0" err="1"/>
              <a:t>Reg</a:t>
            </a:r>
            <a:r>
              <a:rPr lang="en-GB" i="1" dirty="0"/>
              <a:t> </a:t>
            </a:r>
            <a:r>
              <a:rPr lang="en-GB" i="1" dirty="0" err="1"/>
              <a:t>Anesth</a:t>
            </a:r>
            <a:r>
              <a:rPr lang="en-GB" i="1" dirty="0"/>
              <a:t> </a:t>
            </a:r>
            <a:r>
              <a:rPr lang="en-GB" i="1" dirty="0" err="1"/>
              <a:t>Clin</a:t>
            </a:r>
            <a:r>
              <a:rPr lang="en-GB" i="1" dirty="0"/>
              <a:t> </a:t>
            </a:r>
            <a:r>
              <a:rPr lang="en-GB" i="1" dirty="0" err="1"/>
              <a:t>Orthop</a:t>
            </a:r>
            <a:r>
              <a:rPr lang="en-GB" i="1" dirty="0"/>
              <a:t> </a:t>
            </a:r>
            <a:r>
              <a:rPr lang="en-GB" i="1" dirty="0" err="1"/>
              <a:t>Relat</a:t>
            </a:r>
            <a:r>
              <a:rPr lang="en-GB" i="1" dirty="0"/>
              <a:t> Res </a:t>
            </a:r>
            <a:r>
              <a:rPr lang="en-GB" dirty="0"/>
              <a:t>1998;348:37.</a:t>
            </a:r>
          </a:p>
          <a:p>
            <a:pPr marL="171450" lvl="0" indent="-171450">
              <a:buFont typeface="Arial" panose="020B0604020202020204" pitchFamily="34" charset="0"/>
              <a:buChar char="•"/>
            </a:pPr>
            <a:r>
              <a:rPr lang="en-GB" dirty="0"/>
              <a:t>Shah MR </a:t>
            </a:r>
            <a:r>
              <a:rPr lang="en-GB" i="1" dirty="0"/>
              <a:t>et al. J </a:t>
            </a:r>
            <a:r>
              <a:rPr lang="en-GB" i="1" dirty="0" err="1"/>
              <a:t>Orthop</a:t>
            </a:r>
            <a:r>
              <a:rPr lang="en-GB" i="1" dirty="0"/>
              <a:t> Trauma </a:t>
            </a:r>
            <a:r>
              <a:rPr lang="en-GB" dirty="0"/>
              <a:t>2001;15:34–9.</a:t>
            </a:r>
          </a:p>
          <a:p>
            <a:pPr marL="171450" indent="-171450">
              <a:buFont typeface="Arial" panose="020B0604020202020204" pitchFamily="34" charset="0"/>
              <a:buChar char="•"/>
            </a:pPr>
            <a:r>
              <a:rPr lang="pt-BR" dirty="0"/>
              <a:t>Vergara I </a:t>
            </a:r>
            <a:r>
              <a:rPr lang="pt-BR" i="1" dirty="0"/>
              <a:t>et al. </a:t>
            </a:r>
            <a:r>
              <a:rPr lang="en-GB" i="1" dirty="0"/>
              <a:t>BMC </a:t>
            </a:r>
            <a:r>
              <a:rPr lang="en-GB" i="1" dirty="0" err="1"/>
              <a:t>Geriatr</a:t>
            </a:r>
            <a:r>
              <a:rPr lang="en-GB" i="1" dirty="0"/>
              <a:t> </a:t>
            </a:r>
            <a:r>
              <a:rPr lang="en-GB" dirty="0"/>
              <a:t>2014;14:124.</a:t>
            </a:r>
          </a:p>
        </p:txBody>
      </p:sp>
      <p:sp>
        <p:nvSpPr>
          <p:cNvPr id="4" name="Slide Number Placeholder 3"/>
          <p:cNvSpPr>
            <a:spLocks noGrp="1"/>
          </p:cNvSpPr>
          <p:nvPr>
            <p:ph type="sldNum" sz="quarter" idx="10"/>
          </p:nvPr>
        </p:nvSpPr>
        <p:spPr/>
        <p:txBody>
          <a:bodyPr/>
          <a:lstStyle/>
          <a:p>
            <a:fld id="{03D78940-A63A-4EF2-8589-F569B0DB4BF6}" type="slidenum">
              <a:rPr lang="en-GB" smtClean="0"/>
              <a:pPr/>
              <a:t>41</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706792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err="1"/>
              <a:t>Magaziner</a:t>
            </a:r>
            <a:r>
              <a:rPr lang="en-GB" b="1" dirty="0"/>
              <a:t> J </a:t>
            </a:r>
            <a:r>
              <a:rPr lang="en-GB" b="1" i="1" dirty="0"/>
              <a:t>et al. </a:t>
            </a:r>
            <a:r>
              <a:rPr lang="en-GB" b="1" dirty="0"/>
              <a:t>(2003)</a:t>
            </a:r>
            <a:r>
              <a:rPr lang="en-GB" b="1" baseline="30000" dirty="0"/>
              <a:t>1</a:t>
            </a:r>
          </a:p>
          <a:p>
            <a:r>
              <a:rPr lang="en-GB" b="1" dirty="0"/>
              <a:t>Type of study. </a:t>
            </a:r>
            <a:r>
              <a:rPr lang="en-GB" dirty="0"/>
              <a:t>Comparator prospective cohort study (baseline assessed retrospectively via the patient or a proxy, and chart review).</a:t>
            </a:r>
          </a:p>
          <a:p>
            <a:r>
              <a:rPr lang="en-GB" b="1" dirty="0"/>
              <a:t>Enrolment period. </a:t>
            </a:r>
            <a:r>
              <a:rPr lang="en-GB" dirty="0"/>
              <a:t>1990–1991.</a:t>
            </a:r>
          </a:p>
          <a:p>
            <a:r>
              <a:rPr lang="en-GB" b="1" dirty="0"/>
              <a:t>Location. </a:t>
            </a:r>
            <a:r>
              <a:rPr lang="en-GB" dirty="0"/>
              <a:t>Eight hospitals in Baltimore, MD, USA (Baltimore Hip Studies).</a:t>
            </a:r>
          </a:p>
          <a:p>
            <a:r>
              <a:rPr lang="en-GB" b="1" dirty="0"/>
              <a:t>Cases. </a:t>
            </a:r>
            <a:r>
              <a:rPr lang="en-GB" dirty="0"/>
              <a:t>594 consecutive patients with hip fractures (community-dwelling at the time of fracture; pathological fractures excluded).</a:t>
            </a:r>
          </a:p>
          <a:p>
            <a:r>
              <a:rPr lang="en-GB" b="1" dirty="0"/>
              <a:t>Age of cases. </a:t>
            </a:r>
            <a:r>
              <a:rPr lang="en-GB" dirty="0"/>
              <a:t>≥ 65 years (mean: 80.5 years [standard deviation: 7.3]).</a:t>
            </a:r>
          </a:p>
          <a:p>
            <a:r>
              <a:rPr lang="en-GB" b="1" dirty="0"/>
              <a:t>Sex of cases. </a:t>
            </a:r>
            <a:r>
              <a:rPr lang="en-GB" dirty="0"/>
              <a:t>75.4% female.</a:t>
            </a:r>
          </a:p>
          <a:p>
            <a:r>
              <a:rPr lang="en-GB" b="1" dirty="0"/>
              <a:t>Follow-up. </a:t>
            </a:r>
            <a:r>
              <a:rPr lang="en-GB" dirty="0"/>
              <a:t>≤ 2 years.</a:t>
            </a:r>
          </a:p>
          <a:p>
            <a:r>
              <a:rPr lang="en-GB" b="1" dirty="0"/>
              <a:t>Outcomes. </a:t>
            </a:r>
            <a:r>
              <a:rPr lang="en-GB" dirty="0"/>
              <a:t>Self-reported measures of ability to perform various activities of daily living.</a:t>
            </a:r>
          </a:p>
          <a:p>
            <a:r>
              <a:rPr lang="en-GB" b="1" dirty="0"/>
              <a:t>Comparator cohort. </a:t>
            </a:r>
            <a:r>
              <a:rPr lang="en-GB" dirty="0"/>
              <a:t>Community-dwelling patients from the Established Populations for Epidemiologic Studies of the Elderly (EPESE) cohort matched on age, sex and walking ability.</a:t>
            </a:r>
          </a:p>
          <a:p>
            <a:endParaRPr lang="en-GB" dirty="0"/>
          </a:p>
          <a:p>
            <a:r>
              <a:rPr lang="en-GB" dirty="0"/>
              <a:t>This study was included in the Dyer </a:t>
            </a:r>
            <a:r>
              <a:rPr lang="en-GB" i="1" dirty="0"/>
              <a:t>et al. </a:t>
            </a:r>
            <a:r>
              <a:rPr lang="en-GB" dirty="0"/>
              <a:t>(2016) review.</a:t>
            </a:r>
            <a:r>
              <a:rPr lang="en-GB" baseline="30000" dirty="0"/>
              <a:t>2</a:t>
            </a:r>
          </a:p>
          <a:p>
            <a:endParaRPr lang="en-GB" b="1" dirty="0"/>
          </a:p>
          <a:p>
            <a:r>
              <a:rPr lang="en-GB" b="1" dirty="0"/>
              <a:t>References</a:t>
            </a:r>
          </a:p>
          <a:p>
            <a:pPr marL="228600" indent="-228600">
              <a:buFont typeface="+mj-lt"/>
              <a:buAutoNum type="arabicPeriod"/>
            </a:pPr>
            <a:r>
              <a:rPr lang="en-GB" dirty="0" err="1"/>
              <a:t>Magaziner</a:t>
            </a:r>
            <a:r>
              <a:rPr lang="en-GB" dirty="0"/>
              <a:t> J </a:t>
            </a:r>
            <a:r>
              <a:rPr lang="en-GB" i="1" dirty="0"/>
              <a:t>et al. Am J Epidemiol </a:t>
            </a:r>
            <a:r>
              <a:rPr lang="en-GB" dirty="0"/>
              <a:t>2003;157:1023–31. </a:t>
            </a:r>
          </a:p>
          <a:p>
            <a:pPr marL="228600" indent="-228600">
              <a:buFont typeface="+mj-lt"/>
              <a:buAutoNum type="arabicPeriod"/>
            </a:pPr>
            <a:r>
              <a:rPr lang="en-GB" dirty="0"/>
              <a:t>Dyer SM </a:t>
            </a:r>
            <a:r>
              <a:rPr lang="en-GB" i="1" dirty="0"/>
              <a:t>et al. </a:t>
            </a:r>
            <a:r>
              <a:rPr lang="pt-BR" i="1" dirty="0"/>
              <a:t>BMC Geriatr </a:t>
            </a:r>
            <a:r>
              <a:rPr lang="pt-BR" dirty="0"/>
              <a:t>2016;16:158.</a:t>
            </a:r>
            <a:endParaRPr lang="en-GB" dirty="0"/>
          </a:p>
        </p:txBody>
      </p:sp>
      <p:sp>
        <p:nvSpPr>
          <p:cNvPr id="4" name="Slide Number Placeholder 3"/>
          <p:cNvSpPr>
            <a:spLocks noGrp="1"/>
          </p:cNvSpPr>
          <p:nvPr>
            <p:ph type="sldNum" sz="quarter" idx="10"/>
          </p:nvPr>
        </p:nvSpPr>
        <p:spPr/>
        <p:txBody>
          <a:bodyPr/>
          <a:lstStyle/>
          <a:p>
            <a:fld id="{03D78940-A63A-4EF2-8589-F569B0DB4BF6}" type="slidenum">
              <a:rPr lang="en-GB" smtClean="0"/>
              <a:pPr/>
              <a:t>42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6325526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After adjustment for potential confounders (including age and comorbidities), the estimated functional decline attributable to a hip fracture was 24% in the first year.</a:t>
            </a:r>
            <a:r>
              <a:rPr lang="en-GB" baseline="30000" dirty="0"/>
              <a:t>1</a:t>
            </a:r>
          </a:p>
          <a:p>
            <a:endParaRPr lang="en-GB" dirty="0"/>
          </a:p>
          <a:p>
            <a:r>
              <a:rPr lang="en-GB" b="1" dirty="0"/>
              <a:t>Boonen S </a:t>
            </a:r>
            <a:r>
              <a:rPr lang="en-GB" b="1" i="1" dirty="0"/>
              <a:t>et al. </a:t>
            </a:r>
            <a:r>
              <a:rPr lang="en-GB" b="1" dirty="0"/>
              <a:t>(2004)</a:t>
            </a:r>
            <a:r>
              <a:rPr lang="en-GB" b="1" baseline="30000" dirty="0"/>
              <a:t>1</a:t>
            </a:r>
          </a:p>
          <a:p>
            <a:r>
              <a:rPr lang="en-GB" b="1" dirty="0"/>
              <a:t>Type of study.</a:t>
            </a:r>
            <a:r>
              <a:rPr lang="en-GB" b="1" baseline="30000" dirty="0"/>
              <a:t>1</a:t>
            </a:r>
            <a:r>
              <a:rPr lang="en-GB" b="1" dirty="0"/>
              <a:t> </a:t>
            </a:r>
            <a:r>
              <a:rPr lang="en-GB" dirty="0"/>
              <a:t>Comparator prospective cohort study (baseline was assessed in hospital at the initial assessment).</a:t>
            </a:r>
          </a:p>
          <a:p>
            <a:r>
              <a:rPr lang="en-GB" b="1" dirty="0"/>
              <a:t>Enrolment period. </a:t>
            </a:r>
            <a:r>
              <a:rPr lang="en-GB" dirty="0"/>
              <a:t>Not specified.</a:t>
            </a:r>
          </a:p>
          <a:p>
            <a:r>
              <a:rPr lang="en-GB" b="1" dirty="0"/>
              <a:t>Location. </a:t>
            </a:r>
            <a:r>
              <a:rPr lang="en-GB" dirty="0"/>
              <a:t>Belgium.</a:t>
            </a:r>
          </a:p>
          <a:p>
            <a:r>
              <a:rPr lang="en-GB" b="1" dirty="0"/>
              <a:t>Cases. </a:t>
            </a:r>
            <a:r>
              <a:rPr lang="en-GB" dirty="0"/>
              <a:t>170 consecutive patients with hip fracture experiencing a first hip fracture (159 patients with hip fracture survived acute hospitalisation, 138 were alive at 1 year after fracture and none were lost to follow-up). </a:t>
            </a:r>
          </a:p>
          <a:p>
            <a:r>
              <a:rPr lang="en-GB" b="1" dirty="0"/>
              <a:t>Age of cases. </a:t>
            </a:r>
            <a:r>
              <a:rPr lang="en-GB" dirty="0"/>
              <a:t>≥ 50 years (mean: 78 [range: 50–95]).</a:t>
            </a:r>
          </a:p>
          <a:p>
            <a:r>
              <a:rPr lang="en-GB" b="1" dirty="0"/>
              <a:t>Sex of cases. </a:t>
            </a:r>
            <a:r>
              <a:rPr lang="en-GB" dirty="0"/>
              <a:t>100% females.</a:t>
            </a:r>
          </a:p>
          <a:p>
            <a:r>
              <a:rPr lang="en-GB" b="1" dirty="0"/>
              <a:t>Follow-up. </a:t>
            </a:r>
            <a:r>
              <a:rPr lang="en-GB" dirty="0"/>
              <a:t>12 months (only patients who completed the Rapid Disability Rating Scale </a:t>
            </a:r>
            <a:r>
              <a:rPr lang="fr-FR" dirty="0"/>
              <a:t>version 2 [</a:t>
            </a:r>
            <a:r>
              <a:rPr lang="en-GB" dirty="0"/>
              <a:t>RDRS-2] questionnaires at hospital discharge and 12 months later were included in the analysis – 134 women were alive at 12 months).</a:t>
            </a:r>
          </a:p>
          <a:p>
            <a:r>
              <a:rPr lang="en-GB" b="1" dirty="0"/>
              <a:t>Outcomes. </a:t>
            </a:r>
            <a:r>
              <a:rPr lang="en-GB" dirty="0"/>
              <a:t>Functional status was measured by completing a </a:t>
            </a:r>
            <a:r>
              <a:rPr lang="fr-FR" dirty="0"/>
              <a:t>RDRS-2 questionnaire (score </a:t>
            </a:r>
            <a:r>
              <a:rPr lang="fr-FR" dirty="0" err="1"/>
              <a:t>ranging</a:t>
            </a:r>
            <a:r>
              <a:rPr lang="fr-FR" dirty="0"/>
              <a:t> </a:t>
            </a:r>
            <a:r>
              <a:rPr lang="fr-FR" dirty="0" err="1"/>
              <a:t>from</a:t>
            </a:r>
            <a:r>
              <a:rPr lang="fr-FR" dirty="0"/>
              <a:t> 0 [</a:t>
            </a:r>
            <a:r>
              <a:rPr lang="en-GB" dirty="0"/>
              <a:t>best] to 54 [worst]) before discharge from hospital and 12 months later. The RDRS-2 score was assessed by four trained interviewers, both at discharge from hospital and 12 months after discharge. For all patients, the same interviewers performed the baseline and follow-up assessments. Health-related quality of life was measured by completing a short form-36 (SF-36) questionnaire at the same time points. Note that only 87 patients with hip fracture (51%) were able to complete the SF-36 questionnaire at both time points.</a:t>
            </a:r>
          </a:p>
          <a:p>
            <a:r>
              <a:rPr lang="en-GB" b="1" dirty="0"/>
              <a:t>Control cases. </a:t>
            </a:r>
            <a:r>
              <a:rPr lang="en-GB" dirty="0"/>
              <a:t>An equal number of women from the same municipality who had not experienced a hip fracture, matched for age and residence (approximately 50% of women eligible to be controls refused to participate).</a:t>
            </a:r>
          </a:p>
          <a:p>
            <a:endParaRPr lang="en-GB" dirty="0"/>
          </a:p>
          <a:p>
            <a:r>
              <a:rPr lang="en-GB" dirty="0"/>
              <a:t>This study was included in the Dyer </a:t>
            </a:r>
            <a:r>
              <a:rPr lang="en-GB" i="1" dirty="0"/>
              <a:t>et al. </a:t>
            </a:r>
            <a:r>
              <a:rPr lang="en-GB" dirty="0"/>
              <a:t>2016 review.</a:t>
            </a:r>
            <a:r>
              <a:rPr lang="en-GB" baseline="30000" dirty="0"/>
              <a:t>2</a:t>
            </a:r>
          </a:p>
          <a:p>
            <a:endParaRPr lang="en-GB" dirty="0"/>
          </a:p>
          <a:p>
            <a:r>
              <a:rPr lang="en-GB" dirty="0"/>
              <a:t>The RDRS-2 is a tool</a:t>
            </a:r>
            <a:r>
              <a:rPr lang="en-GB" baseline="30000" dirty="0"/>
              <a:t>3</a:t>
            </a:r>
            <a:r>
              <a:rPr lang="en-GB" dirty="0"/>
              <a:t> used to measure the functional capacity and mental status of elderly people with chronic medical conditions. The RDRS-2 comprises 18 items grouped into three domains: activities of daily living (eating, walking, mobility, bathing, dressing, toileting, grooming and adaptive tasks), degree of dependence (communication, hearing, sight, diet, stay in bed during the day, incontinence and medication), and cognitive impairment (mental confusion, uncooperativeness and depression). The 18 items are ranked on a four-point scale, with 0 indicating the best function and 3 the worst. Therefore, total scores can range from 0 (no functional impairment) to 54 (severe global functional impairment), with higher scores indicating poorer function.</a:t>
            </a:r>
            <a:r>
              <a:rPr lang="en-GB" baseline="30000" dirty="0"/>
              <a:t>1</a:t>
            </a:r>
          </a:p>
          <a:p>
            <a:endParaRPr lang="en-GB" dirty="0"/>
          </a:p>
          <a:p>
            <a:r>
              <a:rPr lang="en-GB" b="1" dirty="0"/>
              <a:t>References</a:t>
            </a:r>
          </a:p>
          <a:p>
            <a:pPr marL="228600" lvl="0" indent="-228600">
              <a:buFont typeface="+mj-lt"/>
              <a:buAutoNum type="arabicPeriod"/>
            </a:pPr>
            <a:r>
              <a:rPr lang="en-GB" dirty="0"/>
              <a:t>Boonen S </a:t>
            </a:r>
            <a:r>
              <a:rPr lang="en-GB" i="1" dirty="0"/>
              <a:t>et al. </a:t>
            </a:r>
            <a:r>
              <a:rPr lang="en-GB" i="1" dirty="0" err="1"/>
              <a:t>Osteoporos</a:t>
            </a:r>
            <a:r>
              <a:rPr lang="en-GB" i="1" dirty="0"/>
              <a:t> </a:t>
            </a:r>
            <a:r>
              <a:rPr lang="en-GB" i="1" dirty="0" err="1"/>
              <a:t>Int</a:t>
            </a:r>
            <a:r>
              <a:rPr lang="en-GB" i="1" dirty="0"/>
              <a:t> </a:t>
            </a:r>
            <a:r>
              <a:rPr lang="en-GB" dirty="0"/>
              <a:t>2004;15:87–94. </a:t>
            </a:r>
          </a:p>
          <a:p>
            <a:pPr marL="228600" lvl="0" indent="-228600">
              <a:buFont typeface="+mj-lt"/>
              <a:buAutoNum type="arabicPeriod"/>
            </a:pPr>
            <a:r>
              <a:rPr lang="en-GB" dirty="0"/>
              <a:t>Dyer SM </a:t>
            </a:r>
            <a:r>
              <a:rPr lang="en-GB" i="1" dirty="0"/>
              <a:t>et al. </a:t>
            </a:r>
            <a:r>
              <a:rPr lang="pt-BR" i="1" dirty="0"/>
              <a:t>BMC Geriatr </a:t>
            </a:r>
            <a:r>
              <a:rPr lang="pt-BR" dirty="0"/>
              <a:t>2016;16:158.</a:t>
            </a:r>
            <a:r>
              <a:rPr lang="en-GB" dirty="0"/>
              <a:t> </a:t>
            </a:r>
          </a:p>
          <a:p>
            <a:pPr marL="228600" lvl="0" indent="-228600">
              <a:buFont typeface="+mj-lt"/>
              <a:buAutoNum type="arabicPeriod"/>
            </a:pPr>
            <a:r>
              <a:rPr lang="en-GB" dirty="0"/>
              <a:t>Linn MW, Linn BS. </a:t>
            </a:r>
            <a:r>
              <a:rPr lang="en-GB" i="1" dirty="0"/>
              <a:t>J Am </a:t>
            </a:r>
            <a:r>
              <a:rPr lang="en-GB" i="1" dirty="0" err="1"/>
              <a:t>Geriatr</a:t>
            </a:r>
            <a:r>
              <a:rPr lang="en-GB" i="1" dirty="0"/>
              <a:t> </a:t>
            </a:r>
            <a:r>
              <a:rPr lang="en-GB" i="1" dirty="0" err="1"/>
              <a:t>Soc</a:t>
            </a:r>
            <a:r>
              <a:rPr lang="en-GB" i="1" dirty="0"/>
              <a:t> </a:t>
            </a:r>
            <a:r>
              <a:rPr lang="en-GB" dirty="0"/>
              <a:t>1982;30:378–82.</a:t>
            </a:r>
          </a:p>
        </p:txBody>
      </p:sp>
      <p:sp>
        <p:nvSpPr>
          <p:cNvPr id="4" name="Slide Number Placeholder 3"/>
          <p:cNvSpPr>
            <a:spLocks noGrp="1"/>
          </p:cNvSpPr>
          <p:nvPr>
            <p:ph type="sldNum" sz="quarter" idx="10"/>
          </p:nvPr>
        </p:nvSpPr>
        <p:spPr/>
        <p:txBody>
          <a:bodyPr/>
          <a:lstStyle/>
          <a:p>
            <a:fld id="{03D78940-A63A-4EF2-8589-F569B0DB4BF6}" type="slidenum">
              <a:rPr lang="en-GB" smtClean="0"/>
              <a:pPr/>
              <a:t>43</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5581414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a:t>Boonen S </a:t>
            </a:r>
            <a:r>
              <a:rPr lang="en-GB" b="1" i="1" dirty="0"/>
              <a:t>et al. </a:t>
            </a:r>
            <a:r>
              <a:rPr lang="en-GB" b="1" dirty="0"/>
              <a:t>(2004)</a:t>
            </a:r>
            <a:r>
              <a:rPr lang="en-GB" b="1" baseline="30000" dirty="0"/>
              <a:t>1</a:t>
            </a:r>
          </a:p>
          <a:p>
            <a:r>
              <a:rPr lang="en-GB" b="1" dirty="0"/>
              <a:t>Type of study.</a:t>
            </a:r>
            <a:r>
              <a:rPr lang="en-GB" b="1" baseline="30000" dirty="0"/>
              <a:t>1</a:t>
            </a:r>
            <a:r>
              <a:rPr lang="en-GB" b="1" dirty="0"/>
              <a:t> </a:t>
            </a:r>
            <a:r>
              <a:rPr lang="en-GB" dirty="0"/>
              <a:t>Comparator prospective cohort study (baseline was assessed in hospital at the initial assessment).</a:t>
            </a:r>
          </a:p>
          <a:p>
            <a:r>
              <a:rPr lang="en-GB" b="1" dirty="0"/>
              <a:t>Enrolment period. </a:t>
            </a:r>
            <a:r>
              <a:rPr lang="en-GB" dirty="0"/>
              <a:t>Not specified.</a:t>
            </a:r>
          </a:p>
          <a:p>
            <a:r>
              <a:rPr lang="en-GB" b="1" dirty="0"/>
              <a:t>Location. </a:t>
            </a:r>
            <a:r>
              <a:rPr lang="en-GB" dirty="0"/>
              <a:t>Belgium.</a:t>
            </a:r>
          </a:p>
          <a:p>
            <a:r>
              <a:rPr lang="en-GB" b="1" dirty="0"/>
              <a:t>Cases. </a:t>
            </a:r>
            <a:r>
              <a:rPr lang="en-GB" dirty="0"/>
              <a:t>170 consecutive patients with hip fracture experiencing a first hip fracture (159 patients with hip fracture survived acute hospitalisation, 138 were alive at one year after fracture and none were lost to follow-up). </a:t>
            </a:r>
          </a:p>
          <a:p>
            <a:r>
              <a:rPr lang="en-GB" b="1" dirty="0"/>
              <a:t>Age of cases. </a:t>
            </a:r>
            <a:r>
              <a:rPr lang="en-GB" dirty="0"/>
              <a:t>≥ 50 years (mean: 78 [range: 50–95]).</a:t>
            </a:r>
          </a:p>
          <a:p>
            <a:r>
              <a:rPr lang="en-GB" b="1" dirty="0"/>
              <a:t>Sex of cases. </a:t>
            </a:r>
            <a:r>
              <a:rPr lang="en-GB" dirty="0"/>
              <a:t>100% females.</a:t>
            </a:r>
          </a:p>
          <a:p>
            <a:r>
              <a:rPr lang="en-GB" b="1" dirty="0"/>
              <a:t>Follow-up. </a:t>
            </a:r>
            <a:r>
              <a:rPr lang="en-GB" dirty="0"/>
              <a:t>12 months (only patients who completed the Rapid Disability Rating Scale </a:t>
            </a:r>
            <a:r>
              <a:rPr lang="fr-FR" dirty="0"/>
              <a:t>version 2 [</a:t>
            </a:r>
            <a:r>
              <a:rPr lang="en-GB" dirty="0"/>
              <a:t>RDRS-2] questionnaires at hospital discharge and 12 months later were included in the analysis – 134 women were alive at 12 months).</a:t>
            </a:r>
          </a:p>
          <a:p>
            <a:r>
              <a:rPr lang="en-GB" b="1" dirty="0"/>
              <a:t>Outcomes. </a:t>
            </a:r>
            <a:r>
              <a:rPr lang="en-GB" dirty="0"/>
              <a:t>Functional status was measured by completing a </a:t>
            </a:r>
            <a:r>
              <a:rPr lang="fr-FR" dirty="0"/>
              <a:t>RDRS-2 questionnaire (score </a:t>
            </a:r>
            <a:r>
              <a:rPr lang="fr-FR" dirty="0" err="1"/>
              <a:t>ranging</a:t>
            </a:r>
            <a:r>
              <a:rPr lang="fr-FR" dirty="0"/>
              <a:t> </a:t>
            </a:r>
            <a:r>
              <a:rPr lang="fr-FR" dirty="0" err="1"/>
              <a:t>from</a:t>
            </a:r>
            <a:r>
              <a:rPr lang="fr-FR" dirty="0"/>
              <a:t> 0 [</a:t>
            </a:r>
            <a:r>
              <a:rPr lang="en-GB" dirty="0"/>
              <a:t>best] to 54 [worst]) before discharge from hospital and 12 months later. The RDRS-2 score was assessed by four trained interviewers, both at discharge from hospital and 12 months after discharge. For all patients, the same interviewers performed the baseline and follow-up assessments. Health-related quality of life was measured by completing a short form-36 (SF-36) questionnaire at the same time points. Note that only 87 patients with hip fracture (51%) were able to complete the SF-36 questionnaire at both time points.</a:t>
            </a:r>
          </a:p>
          <a:p>
            <a:r>
              <a:rPr lang="en-GB" b="1" dirty="0"/>
              <a:t>Control cases. </a:t>
            </a:r>
            <a:r>
              <a:rPr lang="en-GB" dirty="0"/>
              <a:t>An equal number of women from the same municipality who had not experienced a hip fracture, matched for age and residence – approximately 50% of women eligible to be controls refused to participate.</a:t>
            </a:r>
          </a:p>
          <a:p>
            <a:endParaRPr lang="en-GB" dirty="0"/>
          </a:p>
          <a:p>
            <a:r>
              <a:rPr lang="en-GB" dirty="0"/>
              <a:t>This study was included in the Dyer </a:t>
            </a:r>
            <a:r>
              <a:rPr lang="en-GB" i="1" dirty="0"/>
              <a:t>et al. </a:t>
            </a:r>
            <a:r>
              <a:rPr lang="en-GB" dirty="0"/>
              <a:t>2016 review.</a:t>
            </a:r>
            <a:r>
              <a:rPr lang="en-GB" baseline="30000" dirty="0"/>
              <a:t>2</a:t>
            </a:r>
          </a:p>
          <a:p>
            <a:endParaRPr lang="en-GB" dirty="0"/>
          </a:p>
          <a:p>
            <a:r>
              <a:rPr lang="en-GB" dirty="0"/>
              <a:t>The RDRS-2 is a tool</a:t>
            </a:r>
            <a:r>
              <a:rPr lang="en-GB" baseline="30000" dirty="0"/>
              <a:t>3</a:t>
            </a:r>
            <a:r>
              <a:rPr lang="en-GB" dirty="0"/>
              <a:t> used to measure the functional capacity and mental status of elderly people with chronic medical conditions. The RDRS-2 comprises 18 items grouped into three domains: activities of daily living (eating, walking, mobility, bathing, dressing, toileting, grooming and adaptive tasks), degree of dependence (communication, hearing, sight, diet, stay in bed during the day, incontinence and medication), and cognitive impairment (mental confusion, uncooperativeness and depression). The 18 items are ranked on a four-point scale, with 0 indicating the best function and 3 the worst. Therefore, total scores can range from 0 (no functional impairment) to 54 (severe global functional impairment), with higher scores indicating poorer function.</a:t>
            </a:r>
            <a:r>
              <a:rPr lang="en-GB" baseline="30000" dirty="0"/>
              <a:t>1</a:t>
            </a:r>
          </a:p>
          <a:p>
            <a:endParaRPr lang="en-GB" b="1" dirty="0"/>
          </a:p>
          <a:p>
            <a:r>
              <a:rPr lang="en-GB" b="1" dirty="0"/>
              <a:t>References</a:t>
            </a:r>
          </a:p>
          <a:p>
            <a:pPr marL="228600" indent="-228600">
              <a:buFont typeface="+mj-lt"/>
              <a:buAutoNum type="arabicPeriod"/>
            </a:pPr>
            <a:r>
              <a:rPr lang="en-GB" dirty="0"/>
              <a:t>Boonen S </a:t>
            </a:r>
            <a:r>
              <a:rPr lang="en-GB" i="1" dirty="0"/>
              <a:t>et al. </a:t>
            </a:r>
            <a:r>
              <a:rPr lang="en-GB" i="1" dirty="0" err="1"/>
              <a:t>Osteoporos</a:t>
            </a:r>
            <a:r>
              <a:rPr lang="en-GB" i="1" dirty="0"/>
              <a:t> </a:t>
            </a:r>
            <a:r>
              <a:rPr lang="en-GB" i="1" dirty="0" err="1"/>
              <a:t>Int</a:t>
            </a:r>
            <a:r>
              <a:rPr lang="en-GB" i="1" dirty="0"/>
              <a:t> </a:t>
            </a:r>
            <a:r>
              <a:rPr lang="en-GB" dirty="0"/>
              <a:t>2004;15:87–94. </a:t>
            </a:r>
          </a:p>
          <a:p>
            <a:pPr marL="228600" indent="-228600">
              <a:buFont typeface="+mj-lt"/>
              <a:buAutoNum type="arabicPeriod"/>
            </a:pPr>
            <a:r>
              <a:rPr lang="en-GB" dirty="0"/>
              <a:t>Dyer SM </a:t>
            </a:r>
            <a:r>
              <a:rPr lang="en-GB" i="1" dirty="0"/>
              <a:t>et al. </a:t>
            </a:r>
            <a:r>
              <a:rPr lang="pt-BR" i="1" dirty="0"/>
              <a:t>BMC Geriatr </a:t>
            </a:r>
            <a:r>
              <a:rPr lang="pt-BR" dirty="0"/>
              <a:t>2016;16:158.</a:t>
            </a:r>
            <a:r>
              <a:rPr lang="en-GB" dirty="0"/>
              <a:t> </a:t>
            </a:r>
          </a:p>
          <a:p>
            <a:pPr marL="228600" indent="-228600">
              <a:buFont typeface="+mj-lt"/>
              <a:buAutoNum type="arabicPeriod"/>
            </a:pPr>
            <a:r>
              <a:rPr lang="en-GB" dirty="0"/>
              <a:t>Linn MW, Linn BS. </a:t>
            </a:r>
            <a:r>
              <a:rPr lang="en-GB" i="1" dirty="0"/>
              <a:t>J Am </a:t>
            </a:r>
            <a:r>
              <a:rPr lang="en-GB" i="1" dirty="0" err="1"/>
              <a:t>Geriatr</a:t>
            </a:r>
            <a:r>
              <a:rPr lang="en-GB" i="1" dirty="0"/>
              <a:t> </a:t>
            </a:r>
            <a:r>
              <a:rPr lang="en-GB" i="1" dirty="0" err="1"/>
              <a:t>Soc</a:t>
            </a:r>
            <a:r>
              <a:rPr lang="en-GB" i="1" dirty="0"/>
              <a:t> </a:t>
            </a:r>
            <a:r>
              <a:rPr lang="en-GB" dirty="0"/>
              <a:t>1982;30:378–82.</a:t>
            </a:r>
          </a:p>
        </p:txBody>
      </p:sp>
      <p:sp>
        <p:nvSpPr>
          <p:cNvPr id="4" name="Slide Number Placeholder 3"/>
          <p:cNvSpPr>
            <a:spLocks noGrp="1"/>
          </p:cNvSpPr>
          <p:nvPr>
            <p:ph type="sldNum" sz="quarter" idx="10"/>
          </p:nvPr>
        </p:nvSpPr>
        <p:spPr/>
        <p:txBody>
          <a:bodyPr/>
          <a:lstStyle/>
          <a:p>
            <a:fld id="{03D78940-A63A-4EF2-8589-F569B0DB4BF6}" type="slidenum">
              <a:rPr lang="en-GB" smtClean="0"/>
              <a:pPr/>
              <a:t>44</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85394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Dyer SM </a:t>
            </a:r>
            <a:r>
              <a:rPr lang="en-GB" i="1" dirty="0"/>
              <a:t>et al. </a:t>
            </a:r>
            <a:r>
              <a:rPr lang="en-GB" dirty="0"/>
              <a:t>(2016) is a literature review of data from 38 cohort studies reported in 42 publications.</a:t>
            </a:r>
            <a:r>
              <a:rPr lang="en-GB" baseline="30000" dirty="0"/>
              <a:t>1</a:t>
            </a:r>
          </a:p>
          <a:p>
            <a:endParaRPr lang="en-GB" dirty="0"/>
          </a:p>
          <a:p>
            <a:r>
              <a:rPr lang="en-GB" dirty="0"/>
              <a:t>The RDRS-2 is a tool</a:t>
            </a:r>
            <a:r>
              <a:rPr lang="en-GB" baseline="30000" dirty="0"/>
              <a:t>2 </a:t>
            </a:r>
            <a:r>
              <a:rPr lang="en-GB" dirty="0"/>
              <a:t>used to measure the functional capacity and mental status of elderly people with chronic medical conditions. The RDRS-2 comprises 18 items grouped into three domains: activities of daily living (eating, walking, mobility, bathing, dressing, toileting, grooming and adaptive tasks), degree of dependence (communication, hearing, sight, diet, stay in bed during the day, incontinence and medication), and cognitive impairment (mental confusion, uncooperativeness and depression). The 18 items are ranked on a four-point scale, with 0 indicating the best function and 3 the worst. Therefore, total scores can range from 0 (no functional impairment) to 54 (severe global functional impairment), with higher scores indicating poorer function.</a:t>
            </a:r>
            <a:r>
              <a:rPr lang="en-GB" baseline="30000" dirty="0"/>
              <a:t>3</a:t>
            </a:r>
          </a:p>
          <a:p>
            <a:endParaRPr lang="en-GB" dirty="0"/>
          </a:p>
          <a:p>
            <a:r>
              <a:rPr lang="en-GB" b="1" dirty="0"/>
              <a:t>References</a:t>
            </a:r>
          </a:p>
          <a:p>
            <a:pPr marL="228600" indent="-228600">
              <a:buFont typeface="+mj-lt"/>
              <a:buAutoNum type="arabicPeriod"/>
            </a:pPr>
            <a:r>
              <a:rPr lang="en-GB" dirty="0"/>
              <a:t>Dyer SM </a:t>
            </a:r>
            <a:r>
              <a:rPr lang="en-GB" i="1" dirty="0"/>
              <a:t>et al. </a:t>
            </a:r>
            <a:r>
              <a:rPr lang="pt-BR" i="1" dirty="0"/>
              <a:t>BMC Geriatr </a:t>
            </a:r>
            <a:r>
              <a:rPr lang="pt-BR" dirty="0"/>
              <a:t>2016;16:158.</a:t>
            </a:r>
            <a:r>
              <a:rPr lang="en-GB" dirty="0"/>
              <a:t> </a:t>
            </a:r>
          </a:p>
          <a:p>
            <a:pPr marL="228600" indent="-228600">
              <a:buFont typeface="+mj-lt"/>
              <a:buAutoNum type="arabicPeriod"/>
            </a:pPr>
            <a:r>
              <a:rPr lang="en-GB" dirty="0"/>
              <a:t>Linn MW, Linn BS. </a:t>
            </a:r>
            <a:r>
              <a:rPr lang="en-GB" i="1" dirty="0"/>
              <a:t>J Am </a:t>
            </a:r>
            <a:r>
              <a:rPr lang="en-GB" i="1" dirty="0" err="1"/>
              <a:t>Geriatr</a:t>
            </a:r>
            <a:r>
              <a:rPr lang="en-GB" i="1" dirty="0"/>
              <a:t> </a:t>
            </a:r>
            <a:r>
              <a:rPr lang="en-GB" i="1" dirty="0" err="1"/>
              <a:t>Soc</a:t>
            </a:r>
            <a:r>
              <a:rPr lang="en-GB" i="1" dirty="0"/>
              <a:t> </a:t>
            </a:r>
            <a:r>
              <a:rPr lang="en-GB" dirty="0"/>
              <a:t>1982;30:378–82.</a:t>
            </a:r>
          </a:p>
          <a:p>
            <a:pPr marL="228600" indent="-228600">
              <a:buFont typeface="+mj-lt"/>
              <a:buAutoNum type="arabicPeriod"/>
            </a:pPr>
            <a:r>
              <a:rPr lang="en-GB" dirty="0"/>
              <a:t>Boonen S </a:t>
            </a:r>
            <a:r>
              <a:rPr lang="en-GB" i="1" dirty="0"/>
              <a:t>et al. </a:t>
            </a:r>
            <a:r>
              <a:rPr lang="en-GB" i="1" dirty="0" err="1"/>
              <a:t>Osteoporos</a:t>
            </a:r>
            <a:r>
              <a:rPr lang="en-GB" i="1" dirty="0"/>
              <a:t> </a:t>
            </a:r>
            <a:r>
              <a:rPr lang="en-GB" i="1" dirty="0" err="1"/>
              <a:t>Int</a:t>
            </a:r>
            <a:r>
              <a:rPr lang="en-GB" dirty="0"/>
              <a:t> 2004;15:87–94.</a:t>
            </a:r>
          </a:p>
        </p:txBody>
      </p:sp>
      <p:sp>
        <p:nvSpPr>
          <p:cNvPr id="4" name="Slide Number Placeholder 3"/>
          <p:cNvSpPr>
            <a:spLocks noGrp="1"/>
          </p:cNvSpPr>
          <p:nvPr>
            <p:ph type="sldNum" sz="quarter" idx="10"/>
          </p:nvPr>
        </p:nvSpPr>
        <p:spPr/>
        <p:txBody>
          <a:bodyPr/>
          <a:lstStyle/>
          <a:p>
            <a:fld id="{03D78940-A63A-4EF2-8589-F569B0DB4BF6}" type="slidenum">
              <a:rPr lang="en-GB" smtClean="0"/>
              <a:pPr/>
              <a:t>45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81505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In a survey reported by </a:t>
            </a:r>
            <a:r>
              <a:rPr lang="en-GB" dirty="0" err="1"/>
              <a:t>Salkeld</a:t>
            </a:r>
            <a:r>
              <a:rPr lang="en-GB" dirty="0"/>
              <a:t> G </a:t>
            </a:r>
            <a:r>
              <a:rPr lang="en-GB" i="1" dirty="0"/>
              <a:t>et al. </a:t>
            </a:r>
            <a:r>
              <a:rPr lang="en-GB" dirty="0"/>
              <a:t>(2000)</a:t>
            </a:r>
            <a:r>
              <a:rPr lang="en-GB" baseline="30000" dirty="0"/>
              <a:t>1</a:t>
            </a:r>
            <a:r>
              <a:rPr lang="en-GB" dirty="0"/>
              <a:t> that was embedded in a randomised controlled trial, respondents were asked to rate their own health by using the 5-dimension </a:t>
            </a:r>
            <a:r>
              <a:rPr lang="en-GB" dirty="0" err="1"/>
              <a:t>EuroQoL</a:t>
            </a:r>
            <a:r>
              <a:rPr lang="en-GB" dirty="0"/>
              <a:t> questionnaire (EQ-5D), and then to rate three health states (fear of falling, a ‘good’ hip fracture and a ‘bad’ hip fracture) by using a time trade-off technique. A ‘bad’ hip fracture results in dependency and admission to a nursing home, as described here for Elizabeth, and a ‘good’ hip fracture results in maintaining semi-independent living in the community, as described for Jean on the next slide.</a:t>
            </a:r>
            <a:r>
              <a:rPr lang="en-GB" baseline="30000" dirty="0"/>
              <a:t>1</a:t>
            </a:r>
            <a:r>
              <a:rPr lang="en-GB" dirty="0"/>
              <a:t> </a:t>
            </a:r>
          </a:p>
          <a:p>
            <a:pPr lvl="0"/>
            <a:endParaRPr lang="en-GB" dirty="0"/>
          </a:p>
          <a:p>
            <a:pPr lvl="0"/>
            <a:r>
              <a:rPr lang="en-GB" b="1" dirty="0"/>
              <a:t>Reference</a:t>
            </a:r>
          </a:p>
          <a:p>
            <a:pPr marL="228600" lvl="0" indent="-228600">
              <a:buFont typeface="+mj-lt"/>
              <a:buAutoNum type="arabicPeriod"/>
            </a:pPr>
            <a:r>
              <a:rPr lang="en-GB" dirty="0" err="1"/>
              <a:t>Salkeld</a:t>
            </a:r>
            <a:r>
              <a:rPr lang="en-GB" dirty="0"/>
              <a:t> G </a:t>
            </a:r>
            <a:r>
              <a:rPr lang="en-GB" i="1" dirty="0"/>
              <a:t>et al. BMJ </a:t>
            </a:r>
            <a:r>
              <a:rPr lang="en-GB" dirty="0"/>
              <a:t>2000;320:341–6.</a:t>
            </a:r>
          </a:p>
        </p:txBody>
      </p:sp>
      <p:sp>
        <p:nvSpPr>
          <p:cNvPr id="4" name="Slide Number Placeholder 3"/>
          <p:cNvSpPr>
            <a:spLocks noGrp="1"/>
          </p:cNvSpPr>
          <p:nvPr>
            <p:ph type="sldNum" sz="quarter" idx="10"/>
          </p:nvPr>
        </p:nvSpPr>
        <p:spPr/>
        <p:txBody>
          <a:bodyPr/>
          <a:lstStyle/>
          <a:p>
            <a:fld id="{03D78940-A63A-4EF2-8589-F569B0DB4BF6}" type="slidenum">
              <a:rPr lang="en-GB" smtClean="0"/>
              <a:pPr/>
              <a:t>5</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30360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In a survey reported by </a:t>
            </a:r>
            <a:r>
              <a:rPr lang="en-GB" dirty="0" err="1"/>
              <a:t>Salkeld</a:t>
            </a:r>
            <a:r>
              <a:rPr lang="en-GB" dirty="0"/>
              <a:t> G </a:t>
            </a:r>
            <a:r>
              <a:rPr lang="en-GB" i="1" dirty="0"/>
              <a:t>et al. </a:t>
            </a:r>
            <a:r>
              <a:rPr lang="en-GB" dirty="0"/>
              <a:t>(2000)</a:t>
            </a:r>
            <a:r>
              <a:rPr lang="en-GB" baseline="30000" dirty="0"/>
              <a:t>1</a:t>
            </a:r>
            <a:r>
              <a:rPr lang="en-GB" dirty="0"/>
              <a:t> that was embedded in a randomised controlled trial, respondents were asked to rate their own health by using the 5-dimension </a:t>
            </a:r>
            <a:r>
              <a:rPr lang="en-GB" dirty="0" err="1"/>
              <a:t>EuroQoL</a:t>
            </a:r>
            <a:r>
              <a:rPr lang="en-GB" dirty="0"/>
              <a:t> questionnaire (EQ-5D), and then to rate three health states (fear of falling, a ‘good’ hip fracture and a ‘bad’ hip fracture) by using a time trade-off technique. A ‘bad’ hip fracture results in dependency and admission to a nursing home, as described for Elizabeth on the previous slide, and a ‘good’ hip fracture results in maintaining semi-independent living in the community, as described here for Jean.</a:t>
            </a:r>
            <a:r>
              <a:rPr lang="en-GB" baseline="30000" dirty="0"/>
              <a:t>1</a:t>
            </a:r>
            <a:r>
              <a:rPr lang="en-GB" dirty="0"/>
              <a:t> </a:t>
            </a:r>
          </a:p>
          <a:p>
            <a:pPr lvl="0"/>
            <a:endParaRPr lang="en-GB" dirty="0"/>
          </a:p>
          <a:p>
            <a:pPr lvl="0"/>
            <a:r>
              <a:rPr lang="en-GB" b="1" dirty="0"/>
              <a:t>Reference</a:t>
            </a:r>
          </a:p>
          <a:p>
            <a:pPr marL="228600" lvl="0" indent="-228600">
              <a:buFont typeface="+mj-lt"/>
              <a:buAutoNum type="arabicPeriod"/>
            </a:pPr>
            <a:r>
              <a:rPr lang="en-GB" dirty="0" err="1"/>
              <a:t>Salkeld</a:t>
            </a:r>
            <a:r>
              <a:rPr lang="en-GB" dirty="0"/>
              <a:t> G </a:t>
            </a:r>
            <a:r>
              <a:rPr lang="en-GB" i="1" dirty="0"/>
              <a:t>et al. BMJ </a:t>
            </a:r>
            <a:r>
              <a:rPr lang="en-GB" dirty="0"/>
              <a:t>2000;320:341–6.</a:t>
            </a:r>
          </a:p>
        </p:txBody>
      </p:sp>
      <p:sp>
        <p:nvSpPr>
          <p:cNvPr id="4" name="Slide Number Placeholder 3"/>
          <p:cNvSpPr>
            <a:spLocks noGrp="1"/>
          </p:cNvSpPr>
          <p:nvPr>
            <p:ph type="sldNum" sz="quarter" idx="10"/>
          </p:nvPr>
        </p:nvSpPr>
        <p:spPr/>
        <p:txBody>
          <a:bodyPr/>
          <a:lstStyle/>
          <a:p>
            <a:fld id="{03D78940-A63A-4EF2-8589-F569B0DB4BF6}" type="slidenum">
              <a:rPr lang="en-GB" smtClean="0"/>
              <a:pPr/>
              <a:t>6</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05085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b="1" dirty="0" err="1"/>
              <a:t>Salkeld</a:t>
            </a:r>
            <a:r>
              <a:rPr lang="en-GB" b="1" dirty="0"/>
              <a:t> </a:t>
            </a:r>
            <a:r>
              <a:rPr lang="en-GB" b="1" i="1" dirty="0"/>
              <a:t>et al. </a:t>
            </a:r>
            <a:r>
              <a:rPr lang="en-GB" b="1" dirty="0"/>
              <a:t>(2000)</a:t>
            </a:r>
            <a:r>
              <a:rPr lang="en-GB" b="1" baseline="30000" dirty="0"/>
              <a:t>1</a:t>
            </a:r>
          </a:p>
          <a:p>
            <a:r>
              <a:rPr lang="en-GB" b="1" dirty="0"/>
              <a:t>Type of study. </a:t>
            </a:r>
            <a:r>
              <a:rPr lang="en-GB" dirty="0"/>
              <a:t>Patient survey (embedded in a randomised controlled trial [RCT]).</a:t>
            </a:r>
          </a:p>
          <a:p>
            <a:r>
              <a:rPr lang="en-GB" b="1" dirty="0"/>
              <a:t>Enrolment period. </a:t>
            </a:r>
            <a:r>
              <a:rPr lang="en-GB" dirty="0"/>
              <a:t>April 1997–July 1998.</a:t>
            </a:r>
          </a:p>
          <a:p>
            <a:r>
              <a:rPr lang="en-GB" dirty="0"/>
              <a:t>194 women enrolled in a RCT, or who were eligible for the RCT but refused consent to participate. The RCT was assessing external hip protectors.</a:t>
            </a:r>
          </a:p>
          <a:p>
            <a:r>
              <a:rPr lang="en-GB" b="1" dirty="0"/>
              <a:t>Location. </a:t>
            </a:r>
            <a:r>
              <a:rPr lang="en-GB" dirty="0"/>
              <a:t>Sydney, Australia.</a:t>
            </a:r>
          </a:p>
          <a:p>
            <a:r>
              <a:rPr lang="en-GB" b="1" dirty="0"/>
              <a:t>Participants.  </a:t>
            </a:r>
            <a:r>
              <a:rPr lang="en-GB" dirty="0"/>
              <a:t>for use in community-dwelling, elderly women at risk of hip fracture. The RCT participants were living in the northern suburbs of Sydney, Australia, had contact with an aged care health service, and had experienced ≥ 2 falls, or 1 fall requiring hospital treatment, in the past year.</a:t>
            </a:r>
          </a:p>
          <a:p>
            <a:r>
              <a:rPr lang="en-GB" b="1" dirty="0"/>
              <a:t>Age of participants. </a:t>
            </a:r>
            <a:r>
              <a:rPr lang="en-GB" dirty="0"/>
              <a:t>≥ 75 years (mean: 83 years [range: 75–98]).</a:t>
            </a:r>
          </a:p>
          <a:p>
            <a:r>
              <a:rPr lang="en-GB" b="1" dirty="0"/>
              <a:t>Sex of participants. </a:t>
            </a:r>
            <a:r>
              <a:rPr lang="en-GB" dirty="0"/>
              <a:t>100% female.</a:t>
            </a:r>
          </a:p>
          <a:p>
            <a:r>
              <a:rPr lang="en-GB" b="1" dirty="0"/>
              <a:t>Follow-up. </a:t>
            </a:r>
            <a:r>
              <a:rPr lang="en-GB" dirty="0"/>
              <a:t>Not applicable.</a:t>
            </a:r>
          </a:p>
          <a:p>
            <a:pPr lvl="0"/>
            <a:r>
              <a:rPr lang="en-GB" b="1" dirty="0"/>
              <a:t>Outcomes. </a:t>
            </a:r>
            <a:r>
              <a:rPr lang="en-GB" dirty="0"/>
              <a:t>Estimated utility (preference for health) associated with hip fracture and fear of falling, reported as mean/median time trade-off utility weights for health states (fear of falling, ‘bad’ hip fracture and ‘good’ hip fracture). A ‘bad’ hip fracture (Elizabeth) results in admission to a nursing home and a ‘good’ hip fracture (Jean) results in maintaining semi-independent living in the community. </a:t>
            </a:r>
          </a:p>
          <a:p>
            <a:r>
              <a:rPr lang="en-GB" b="1" dirty="0"/>
              <a:t>Assessment of outcomes. </a:t>
            </a:r>
            <a:r>
              <a:rPr lang="en-GB" dirty="0"/>
              <a:t>By quality of life face-to-face interview. Respondents were asked to rate their own health by using the 5-dimensions </a:t>
            </a:r>
            <a:r>
              <a:rPr lang="en-GB" dirty="0" err="1"/>
              <a:t>EuroQoL</a:t>
            </a:r>
            <a:r>
              <a:rPr lang="en-GB" dirty="0"/>
              <a:t> questionnaire (EQ-5D), and then to rate three health states (fear of falling, a ‘good’ hip fracture and a ‘bad’ hip fracture) by using the time trade-off technique. Time trade-off utility weights are provided on an interval scale between utility = 0 (a shorter life in full health) and utility = 1 (a longer life of lower quality). The technique derives an estimate of preference for health states by finding the point at which respondents show no preference between a longer life of lower quality or a shorter life in full health. The differences in mean utility weights between the trial groups (patients using and not using hip protectors), and the refusers, were not significant. A test­</a:t>
            </a:r>
            <a:r>
              <a:rPr lang="en-GB" dirty="0">
                <a:latin typeface="Arial"/>
                <a:cs typeface="Arial"/>
              </a:rPr>
              <a:t>–</a:t>
            </a:r>
            <a:r>
              <a:rPr lang="en-GB" dirty="0"/>
              <a:t>retest study on 36 women found that the results were reliable with correlation coefficients that ranged from 0.61 to 0.88 for the three health states.</a:t>
            </a:r>
          </a:p>
          <a:p>
            <a:r>
              <a:rPr lang="en-GB" b="1" dirty="0"/>
              <a:t>Scoring of ‘time trade-off utility weights’ (in more detail). </a:t>
            </a:r>
            <a:r>
              <a:rPr lang="en-GB" dirty="0"/>
              <a:t>The time trade-off technique asks respondents to choose between two alternatives, both with certain outcomes. In this study, participants were asked to con­sider living in a state of less than full health for a defined period of time (t = 5 or 10 years, depending on their age) and then to die. The alternative was to consider living for a shorter period of time in full health and then to die. The time (x) in full health was varied until the respondent was indifferent between the two alternatives. The choice of scenarios was presented to respondents in 6 month and 1 year increments for the 5- and 10-year interview schedules, respectively. If a respondent would trade-off no more than 6 months or 1 year, respectively, then they were asked to trade-off in smaller increments of 1 or 2 months, respectively. The utility weight for each health state is given by the formula x/t.</a:t>
            </a:r>
          </a:p>
          <a:p>
            <a:endParaRPr lang="en-GB" dirty="0"/>
          </a:p>
          <a:p>
            <a:r>
              <a:rPr lang="en-GB" b="1" dirty="0"/>
              <a:t>Reference</a:t>
            </a:r>
          </a:p>
          <a:p>
            <a:pPr marL="228600" indent="-228600">
              <a:buFont typeface="+mj-lt"/>
              <a:buAutoNum type="arabicPeriod"/>
            </a:pPr>
            <a:r>
              <a:rPr lang="en-GB" dirty="0" err="1"/>
              <a:t>Salkeld</a:t>
            </a:r>
            <a:r>
              <a:rPr lang="en-GB" dirty="0"/>
              <a:t> G </a:t>
            </a:r>
            <a:r>
              <a:rPr lang="en-GB" i="1" dirty="0"/>
              <a:t>et al. BMJ </a:t>
            </a:r>
            <a:r>
              <a:rPr lang="en-GB" dirty="0"/>
              <a:t>2000;320:341–6.</a:t>
            </a:r>
          </a:p>
        </p:txBody>
      </p:sp>
      <p:sp>
        <p:nvSpPr>
          <p:cNvPr id="4" name="Slide Number Placeholder 3"/>
          <p:cNvSpPr>
            <a:spLocks noGrp="1"/>
          </p:cNvSpPr>
          <p:nvPr>
            <p:ph type="sldNum" sz="quarter" idx="10"/>
          </p:nvPr>
        </p:nvSpPr>
        <p:spPr/>
        <p:txBody>
          <a:bodyPr/>
          <a:lstStyle/>
          <a:p>
            <a:fld id="{03D78940-A63A-4EF2-8589-F569B0DB4BF6}" type="slidenum">
              <a:rPr lang="en-GB" smtClean="0"/>
              <a:pPr/>
              <a:t>7</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87584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Please note that the World Health Organization have produced the international classification of functioning, disability and health, known as the ICF. This provides a standard language and framework for the description of health and health-related states, such as changes in body structure and function, what a person with a health condition can do in a standard environment (level of capacity), and what they actually do in their usual environment (level of performance).</a:t>
            </a:r>
            <a:r>
              <a:rPr lang="en-GB" baseline="30000" dirty="0"/>
              <a:t>1</a:t>
            </a:r>
            <a:r>
              <a:rPr lang="en-GB" dirty="0"/>
              <a:t> </a:t>
            </a:r>
          </a:p>
          <a:p>
            <a:endParaRPr lang="en-GB" dirty="0"/>
          </a:p>
          <a:p>
            <a:r>
              <a:rPr lang="en-GB" dirty="0"/>
              <a:t>These domains are classified from bodily, individual and societal perspectives by means of two lists: a list of body structure and functions, and a list of domains of activity and participation. The term ‘functioning’ refers to all body functions, activities and participation, while the term ‘disability’ is an umbrella term for impairments, activity limitations and participation restrictions. The ICF also lists environmental factors that interact with all of these components.</a:t>
            </a:r>
            <a:r>
              <a:rPr lang="en-GB" baseline="30000" dirty="0"/>
              <a:t>1</a:t>
            </a:r>
          </a:p>
          <a:p>
            <a:endParaRPr lang="en-GB" dirty="0"/>
          </a:p>
          <a:p>
            <a:r>
              <a:rPr lang="en-GB" dirty="0"/>
              <a:t>Kerr C et al. (2017) reported a qualitative study that provided insight into the effects of osteoporosis on patient’s physical function and consequent disability. The study combined a literature review with semi-structured patient interviews and expert interpretation. In total, 27 out of the 39 patients interviewed (69%) had experienced at least one osteoporotic fracture.</a:t>
            </a:r>
            <a:r>
              <a:rPr lang="en-GB" baseline="30000" dirty="0"/>
              <a:t>2</a:t>
            </a:r>
          </a:p>
          <a:p>
            <a:endParaRPr lang="en-GB" dirty="0"/>
          </a:p>
          <a:p>
            <a:r>
              <a:rPr lang="en-GB" dirty="0"/>
              <a:t>The study provided several insights.</a:t>
            </a:r>
            <a:r>
              <a:rPr lang="en-GB" baseline="30000" dirty="0"/>
              <a:t>2</a:t>
            </a:r>
          </a:p>
          <a:p>
            <a:pPr lvl="1"/>
            <a:r>
              <a:rPr lang="en-GB" dirty="0"/>
              <a:t>Hip fractures are immediately debilitating, limit mobility and result in hospitalisation.</a:t>
            </a:r>
          </a:p>
          <a:p>
            <a:pPr lvl="1"/>
            <a:r>
              <a:rPr lang="en-GB" dirty="0"/>
              <a:t>Impairments and functional limitations due to hip fractures often persist long after the fracture event, and may restrict participation in life roles or the capacity to live independently.</a:t>
            </a:r>
          </a:p>
          <a:p>
            <a:pPr lvl="1"/>
            <a:r>
              <a:rPr lang="en-GB" dirty="0"/>
              <a:t>Reductions in physical function often result in a shift in family and societal roles, which can contribute toward low self-esteem.</a:t>
            </a:r>
          </a:p>
          <a:p>
            <a:pPr lvl="1"/>
            <a:r>
              <a:rPr lang="en-GB" dirty="0"/>
              <a:t>Individuals may experience fear – particularly a fear of falling or fracture – and adverse psychological outcomes, which can add to limitations in physical function, and to reduced social interaction and participation.</a:t>
            </a:r>
          </a:p>
          <a:p>
            <a:pPr lvl="1"/>
            <a:r>
              <a:rPr lang="en-GB" dirty="0"/>
              <a:t>Comorbid conditions, especially arthritis, can make daily activities requiring physical function even harder – some comorbidities can also increase the risk of fracture, especially if they increase the risk of falls.</a:t>
            </a:r>
          </a:p>
          <a:p>
            <a:endParaRPr lang="en-GB" dirty="0"/>
          </a:p>
          <a:p>
            <a:r>
              <a:rPr lang="en-GB" b="1" dirty="0"/>
              <a:t>References</a:t>
            </a:r>
          </a:p>
          <a:p>
            <a:pPr marL="228600" lvl="0" indent="-228600">
              <a:buFont typeface="+mj-lt"/>
              <a:buAutoNum type="arabicPeriod"/>
            </a:pPr>
            <a:r>
              <a:rPr lang="en-GB" dirty="0"/>
              <a:t>World Health Organization. 2002. Available from: http://www.who.int/classifications/icf/training/icfbeginnersguide.pdf (Accessed January 2018). </a:t>
            </a:r>
          </a:p>
          <a:p>
            <a:pPr marL="228600" lvl="0" indent="-228600">
              <a:buFont typeface="+mj-lt"/>
              <a:buAutoNum type="arabicPeriod"/>
            </a:pPr>
            <a:r>
              <a:rPr lang="en-GB" dirty="0"/>
              <a:t>Kerr C </a:t>
            </a:r>
            <a:r>
              <a:rPr lang="en-GB" i="1" dirty="0"/>
              <a:t>et al. </a:t>
            </a:r>
            <a:r>
              <a:rPr lang="en-GB" i="1" dirty="0" err="1"/>
              <a:t>Osteoporos</a:t>
            </a:r>
            <a:r>
              <a:rPr lang="en-GB" i="1" dirty="0"/>
              <a:t> </a:t>
            </a:r>
            <a:r>
              <a:rPr lang="en-GB" i="1" dirty="0" err="1"/>
              <a:t>Int</a:t>
            </a:r>
            <a:r>
              <a:rPr lang="en-GB" i="1" dirty="0"/>
              <a:t> </a:t>
            </a:r>
            <a:r>
              <a:rPr lang="en-GB" dirty="0"/>
              <a:t>2017;28:1597–607.</a:t>
            </a:r>
          </a:p>
        </p:txBody>
      </p:sp>
      <p:sp>
        <p:nvSpPr>
          <p:cNvPr id="4" name="Slide Number Placeholder 3"/>
          <p:cNvSpPr>
            <a:spLocks noGrp="1"/>
          </p:cNvSpPr>
          <p:nvPr>
            <p:ph type="sldNum" sz="quarter" idx="10"/>
          </p:nvPr>
        </p:nvSpPr>
        <p:spPr/>
        <p:txBody>
          <a:bodyPr/>
          <a:lstStyle/>
          <a:p>
            <a:fld id="{03D78940-A63A-4EF2-8589-F569B0DB4BF6}" type="slidenum">
              <a:rPr lang="en-GB" smtClean="0"/>
              <a:pPr/>
              <a:t>8</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37881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GB" dirty="0"/>
              <a:t>Dyer SM </a:t>
            </a:r>
            <a:r>
              <a:rPr lang="en-GB" i="1" dirty="0"/>
              <a:t>et al. </a:t>
            </a:r>
            <a:r>
              <a:rPr lang="en-GB" dirty="0"/>
              <a:t>(2016) is a literature review of data from 38 cohort studies reported in 42 publications. Please see the supplementary slides for an assessment of study limitations and bias.</a:t>
            </a:r>
            <a:r>
              <a:rPr lang="en-GB" baseline="30000" dirty="0"/>
              <a:t>1</a:t>
            </a:r>
          </a:p>
          <a:p>
            <a:pPr lvl="0"/>
            <a:endParaRPr lang="en-GB" dirty="0"/>
          </a:p>
          <a:p>
            <a:r>
              <a:rPr lang="en-GB" b="1" dirty="0"/>
              <a:t>Dyer SM </a:t>
            </a:r>
            <a:r>
              <a:rPr lang="en-GB" b="1" i="1" dirty="0"/>
              <a:t>et al. </a:t>
            </a:r>
            <a:r>
              <a:rPr lang="en-GB" b="1" dirty="0"/>
              <a:t>(2016)</a:t>
            </a:r>
            <a:r>
              <a:rPr lang="en-GB" b="1" baseline="30000" dirty="0"/>
              <a:t>1</a:t>
            </a:r>
          </a:p>
          <a:p>
            <a:r>
              <a:rPr lang="en-GB" b="1" dirty="0"/>
              <a:t>Type of study. </a:t>
            </a:r>
            <a:r>
              <a:rPr lang="en-GB" dirty="0"/>
              <a:t>Non-systematic literature review of cohort studies, also including population-based cohort studies and studies with comparisons to patients who did not experience a hip fracture.</a:t>
            </a:r>
          </a:p>
          <a:p>
            <a:r>
              <a:rPr lang="en-GB" b="1" dirty="0"/>
              <a:t>Recruitment period. </a:t>
            </a:r>
            <a:r>
              <a:rPr lang="en-GB" dirty="0"/>
              <a:t>1976–2014.</a:t>
            </a:r>
          </a:p>
          <a:p>
            <a:r>
              <a:rPr lang="en-GB" b="1" dirty="0"/>
              <a:t>Locations. </a:t>
            </a:r>
            <a:r>
              <a:rPr lang="en-GB" dirty="0"/>
              <a:t>Australia, Belgium, Brazil, Canada, China, Italy, Japan, New Zealand, Netherlands, Norway, Singapore, Spain, Sweden, Thailand, UK and USA (no African, and few South American and South-East Asian countries). </a:t>
            </a:r>
          </a:p>
          <a:p>
            <a:r>
              <a:rPr lang="en-GB" b="1" dirty="0"/>
              <a:t>Cases. </a:t>
            </a:r>
            <a:r>
              <a:rPr lang="en-GB" dirty="0"/>
              <a:t>Obtained from 38 hip fracture studies reported in 42 publications (the largest study included 60 111 hip fracture cases</a:t>
            </a:r>
            <a:r>
              <a:rPr lang="en-GB" baseline="30000" dirty="0"/>
              <a:t>2</a:t>
            </a:r>
            <a:r>
              <a:rPr lang="en-GB" dirty="0"/>
              <a:t> and the smallest included 67 cases</a:t>
            </a:r>
            <a:r>
              <a:rPr lang="en-GB" baseline="30000" dirty="0"/>
              <a:t>3</a:t>
            </a:r>
            <a:r>
              <a:rPr lang="en-GB" baseline="0" dirty="0"/>
              <a:t>).</a:t>
            </a:r>
          </a:p>
          <a:p>
            <a:r>
              <a:rPr lang="en-GB" b="1" dirty="0"/>
              <a:t>Follow-up. </a:t>
            </a:r>
            <a:r>
              <a:rPr lang="en-GB" dirty="0"/>
              <a:t>Studies were included if the duration of follow-up was ≥ 3 months after the hip fracture.</a:t>
            </a:r>
          </a:p>
          <a:p>
            <a:r>
              <a:rPr lang="en-GB" b="1" dirty="0"/>
              <a:t>Review question and protocol. </a:t>
            </a:r>
            <a:r>
              <a:rPr lang="en-GB" dirty="0"/>
              <a:t>This was developed </a:t>
            </a:r>
            <a:r>
              <a:rPr lang="en-GB" i="1" dirty="0"/>
              <a:t>a priori </a:t>
            </a:r>
            <a:r>
              <a:rPr lang="en-GB" dirty="0"/>
              <a:t>and the findings were synthesised into a narrative summary.</a:t>
            </a:r>
          </a:p>
          <a:p>
            <a:r>
              <a:rPr lang="en-GB" b="1" dirty="0"/>
              <a:t>Study identification. </a:t>
            </a:r>
            <a:r>
              <a:rPr lang="en-GB" dirty="0"/>
              <a:t>By searches of PubMed, Scopus and hip fracture registries between November and December 2015. Additionally, through existing systematic reviews, reference lists of included studies and contact with experts.</a:t>
            </a:r>
          </a:p>
          <a:p>
            <a:r>
              <a:rPr lang="en-GB" b="1" dirty="0"/>
              <a:t>Study inclusion. </a:t>
            </a:r>
            <a:r>
              <a:rPr lang="en-GB" dirty="0"/>
              <a:t>Cohort studies reporting outcomes of mobility, self-care, participation (domestic and community), health condition and/or quality of life at ≥ 3 months after hip fracture. Studies were required to have ≥ 75% of patients aged &gt; 60 years, or a mean patient age of &gt; 60 years, or patients who experienced hip fracture due to low-energy trauma only.</a:t>
            </a:r>
          </a:p>
          <a:p>
            <a:r>
              <a:rPr lang="en-GB" b="1" dirty="0"/>
              <a:t>Study exclusion. </a:t>
            </a:r>
            <a:r>
              <a:rPr lang="en-GB" dirty="0"/>
              <a:t>Enrolment based on the intervention received. Patients in most studies were treated surgically as it is considered to be the standard of care in developed countries, although studies were excluded if patients were enrolled based on the type of surgery they received.</a:t>
            </a:r>
          </a:p>
          <a:p>
            <a:r>
              <a:rPr lang="en-GB" dirty="0"/>
              <a:t>Study bias. Assessed against four criteria adapted from the Strengthening the Reporting of Observational Studies in Epidemiology (STROBE) statement (rated: yes, no or unclear).</a:t>
            </a:r>
            <a:r>
              <a:rPr lang="en-GB" baseline="30000" dirty="0"/>
              <a:t>4</a:t>
            </a:r>
          </a:p>
          <a:p>
            <a:r>
              <a:rPr lang="en-GB" b="1" dirty="0"/>
              <a:t>Outcomes. </a:t>
            </a:r>
          </a:p>
          <a:p>
            <a:pPr lvl="1"/>
            <a:r>
              <a:rPr lang="en-GB" dirty="0"/>
              <a:t>Main outcomes were extracted and categorised as assessing activity (execution of an action or task) or participation (involvement in a life situation) according to the World Health Organization international classification of functioning, disability and health (ICF) framework.</a:t>
            </a:r>
            <a:r>
              <a:rPr lang="en-GB" baseline="30000" dirty="0"/>
              <a:t>5</a:t>
            </a:r>
          </a:p>
          <a:p>
            <a:pPr lvl="1"/>
            <a:r>
              <a:rPr lang="en-GB" dirty="0"/>
              <a:t>Outcomes reported related to: mobility, participation (in self-care, domestic and community activities), accommodation, health-related quality of life and health condition.</a:t>
            </a:r>
          </a:p>
          <a:p>
            <a:pPr lvl="1"/>
            <a:r>
              <a:rPr lang="en-GB" dirty="0"/>
              <a:t>Outcomes reported were assessed in relation to: time to recovery of function (or recovery at multiple follow-up times), the proportion of patients recovering pre-fracture function, or function in comparison to a non-fracture control group.</a:t>
            </a:r>
          </a:p>
          <a:p>
            <a:pPr lvl="1"/>
            <a:r>
              <a:rPr lang="en-GB" dirty="0"/>
              <a:t>Not all outcomes reported in each study were included in the analysis, and outcomes reported at discharge or &lt; 3 months post-fracture were not included.</a:t>
            </a:r>
          </a:p>
          <a:p>
            <a:pPr lvl="1"/>
            <a:r>
              <a:rPr lang="en-GB" dirty="0"/>
              <a:t>Pooling of study outcomes was not carried out because of the heterogeneous nature of their type and reporting, therefore outcomes were synthesised into a narrative summary. </a:t>
            </a:r>
          </a:p>
          <a:p>
            <a:pPr lvl="0"/>
            <a:endParaRPr lang="en-GB" dirty="0"/>
          </a:p>
          <a:p>
            <a:r>
              <a:rPr lang="en-GB" b="1" dirty="0"/>
              <a:t>References</a:t>
            </a:r>
          </a:p>
          <a:p>
            <a:pPr marL="228600" indent="-228600">
              <a:buFont typeface="+mj-lt"/>
              <a:buAutoNum type="arabicPeriod"/>
            </a:pPr>
            <a:r>
              <a:rPr lang="en-GB" dirty="0"/>
              <a:t>Dyer SM </a:t>
            </a:r>
            <a:r>
              <a:rPr lang="en-GB" i="1" dirty="0"/>
              <a:t>et al. </a:t>
            </a:r>
            <a:r>
              <a:rPr lang="pt-BR" i="1" dirty="0"/>
              <a:t>BMC Geriatr </a:t>
            </a:r>
            <a:r>
              <a:rPr lang="pt-BR" dirty="0"/>
              <a:t>2016;16:158.</a:t>
            </a:r>
            <a:r>
              <a:rPr lang="en-GB" dirty="0"/>
              <a:t> </a:t>
            </a:r>
          </a:p>
          <a:p>
            <a:pPr marL="228600" indent="-228600">
              <a:buFont typeface="+mj-lt"/>
              <a:buAutoNum type="arabicPeriod"/>
            </a:pPr>
            <a:r>
              <a:rPr lang="en-GB" dirty="0"/>
              <a:t>Neuman MD </a:t>
            </a:r>
            <a:r>
              <a:rPr lang="en-GB" i="1" dirty="0"/>
              <a:t>et al. JAMA Intern Med </a:t>
            </a:r>
            <a:r>
              <a:rPr lang="en-GB" dirty="0"/>
              <a:t>2014;174:1273–80.  </a:t>
            </a:r>
          </a:p>
          <a:p>
            <a:pPr marL="228600" indent="-228600">
              <a:buFont typeface="+mj-lt"/>
              <a:buAutoNum type="arabicPeriod"/>
            </a:pPr>
            <a:r>
              <a:rPr lang="en-GB" dirty="0" err="1"/>
              <a:t>Tosteson</a:t>
            </a:r>
            <a:r>
              <a:rPr lang="en-GB" dirty="0"/>
              <a:t> AN </a:t>
            </a:r>
            <a:r>
              <a:rPr lang="en-GB" i="1" dirty="0"/>
              <a:t>et al. </a:t>
            </a:r>
            <a:r>
              <a:rPr lang="en-GB" i="1" dirty="0" err="1"/>
              <a:t>Osteoporos</a:t>
            </a:r>
            <a:r>
              <a:rPr lang="en-GB" i="1" dirty="0"/>
              <a:t> </a:t>
            </a:r>
            <a:r>
              <a:rPr lang="en-GB" i="1" dirty="0" err="1"/>
              <a:t>Int</a:t>
            </a:r>
            <a:r>
              <a:rPr lang="en-GB" i="1" dirty="0"/>
              <a:t> </a:t>
            </a:r>
            <a:r>
              <a:rPr lang="en-GB" dirty="0"/>
              <a:t>2001;12:1042–9.  </a:t>
            </a:r>
          </a:p>
          <a:p>
            <a:pPr marL="228600" indent="-228600">
              <a:buFont typeface="+mj-lt"/>
              <a:buAutoNum type="arabicPeriod"/>
            </a:pPr>
            <a:r>
              <a:rPr lang="en-GB" dirty="0"/>
              <a:t>von Elm E </a:t>
            </a:r>
            <a:r>
              <a:rPr lang="en-GB" i="1" dirty="0"/>
              <a:t>et al. </a:t>
            </a:r>
            <a:r>
              <a:rPr lang="en-GB" i="1" dirty="0" err="1"/>
              <a:t>PLoS</a:t>
            </a:r>
            <a:r>
              <a:rPr lang="en-GB" i="1" dirty="0"/>
              <a:t> Med </a:t>
            </a:r>
            <a:r>
              <a:rPr lang="en-GB" dirty="0"/>
              <a:t>2007;4(10):e296 </a:t>
            </a:r>
          </a:p>
          <a:p>
            <a:pPr marL="228600" indent="-228600">
              <a:buFont typeface="+mj-lt"/>
              <a:buAutoNum type="arabicPeriod"/>
            </a:pPr>
            <a:r>
              <a:rPr lang="en-GB" dirty="0"/>
              <a:t>World Health Organization. 2002. Available from: http://www.who.int/classifications/icf/training/icfbeginnersguide.pdf (Accessed January 2018).</a:t>
            </a:r>
          </a:p>
          <a:p>
            <a:pPr lvl="0"/>
            <a:endParaRPr lang="en-GB" dirty="0"/>
          </a:p>
          <a:p>
            <a:pPr lvl="0"/>
            <a:r>
              <a:rPr lang="en-GB" b="1" dirty="0"/>
              <a:t>References from Dyer </a:t>
            </a:r>
            <a:r>
              <a:rPr lang="en-GB" b="1" i="1" dirty="0"/>
              <a:t>et al. </a:t>
            </a:r>
            <a:r>
              <a:rPr lang="en-GB" b="1" dirty="0"/>
              <a:t>(2016)</a:t>
            </a:r>
            <a:r>
              <a:rPr lang="en-GB" b="1" baseline="30000" dirty="0"/>
              <a:t>1</a:t>
            </a:r>
          </a:p>
          <a:p>
            <a:pPr marL="171450" lvl="0" indent="-171450">
              <a:buFont typeface="Arial" panose="020B0604020202020204" pitchFamily="34" charset="0"/>
              <a:buChar char="•"/>
            </a:pPr>
            <a:r>
              <a:rPr lang="en-GB" dirty="0" err="1"/>
              <a:t>Autier</a:t>
            </a:r>
            <a:r>
              <a:rPr lang="en-GB" dirty="0"/>
              <a:t> P </a:t>
            </a:r>
            <a:r>
              <a:rPr lang="en-GB" i="1" dirty="0"/>
              <a:t>et al. </a:t>
            </a:r>
            <a:r>
              <a:rPr lang="en-GB" i="1" dirty="0" err="1"/>
              <a:t>Osteoporos</a:t>
            </a:r>
            <a:r>
              <a:rPr lang="en-GB" i="1" dirty="0"/>
              <a:t> </a:t>
            </a:r>
            <a:r>
              <a:rPr lang="en-GB" i="1" dirty="0" err="1"/>
              <a:t>Int</a:t>
            </a:r>
            <a:r>
              <a:rPr lang="en-GB" i="1" dirty="0"/>
              <a:t> </a:t>
            </a:r>
            <a:r>
              <a:rPr lang="en-GB" dirty="0"/>
              <a:t>2000;11:373–80.</a:t>
            </a:r>
          </a:p>
          <a:p>
            <a:pPr marL="171450" lvl="0" indent="-171450">
              <a:buFont typeface="Arial" panose="020B0604020202020204" pitchFamily="34" charset="0"/>
              <a:buChar char="•"/>
            </a:pPr>
            <a:r>
              <a:rPr lang="en-GB" dirty="0"/>
              <a:t>Beaupre LA </a:t>
            </a:r>
            <a:r>
              <a:rPr lang="en-GB" i="1" dirty="0"/>
              <a:t>et al. Arch Phys Med </a:t>
            </a:r>
            <a:r>
              <a:rPr lang="en-GB" i="1" dirty="0" err="1"/>
              <a:t>Rehabil</a:t>
            </a:r>
            <a:r>
              <a:rPr lang="en-GB" i="1" dirty="0"/>
              <a:t> </a:t>
            </a:r>
            <a:r>
              <a:rPr lang="en-GB" dirty="0"/>
              <a:t>2005;86:2231–9.</a:t>
            </a:r>
          </a:p>
          <a:p>
            <a:pPr marL="171450" lvl="0" indent="-171450">
              <a:buFont typeface="Arial" panose="020B0604020202020204" pitchFamily="34" charset="0"/>
              <a:buChar char="•"/>
            </a:pPr>
            <a:r>
              <a:rPr lang="en-GB" dirty="0"/>
              <a:t>Givens JL </a:t>
            </a:r>
            <a:r>
              <a:rPr lang="en-GB" i="1" dirty="0"/>
              <a:t>et al. </a:t>
            </a:r>
            <a:r>
              <a:rPr lang="de-DE" i="1" dirty="0"/>
              <a:t>J Am Geriatr Soc </a:t>
            </a:r>
            <a:r>
              <a:rPr lang="de-DE" dirty="0"/>
              <a:t>2008;56:1075–9.</a:t>
            </a:r>
          </a:p>
          <a:p>
            <a:pPr marL="171450" lvl="0" indent="-171450">
              <a:buFont typeface="Arial" panose="020B0604020202020204" pitchFamily="34" charset="0"/>
              <a:buChar char="•"/>
            </a:pPr>
            <a:r>
              <a:rPr lang="en-GB" dirty="0"/>
              <a:t>Holt G </a:t>
            </a:r>
            <a:r>
              <a:rPr lang="en-GB" i="1" dirty="0"/>
              <a:t>et al. J Bone Joint </a:t>
            </a:r>
            <a:r>
              <a:rPr lang="en-GB" i="1" dirty="0" err="1"/>
              <a:t>Surg</a:t>
            </a:r>
            <a:r>
              <a:rPr lang="en-GB" i="1" dirty="0"/>
              <a:t> Am </a:t>
            </a:r>
            <a:r>
              <a:rPr lang="en-GB" dirty="0"/>
              <a:t>2008;90:1899–905.</a:t>
            </a:r>
          </a:p>
          <a:p>
            <a:pPr marL="171450" lvl="0" indent="-171450">
              <a:buFont typeface="Arial" panose="020B0604020202020204" pitchFamily="34" charset="0"/>
              <a:buChar char="•"/>
            </a:pPr>
            <a:r>
              <a:rPr lang="en-GB" dirty="0"/>
              <a:t>Shah MR </a:t>
            </a:r>
            <a:r>
              <a:rPr lang="en-GB" i="1" dirty="0"/>
              <a:t>et al. J </a:t>
            </a:r>
            <a:r>
              <a:rPr lang="en-GB" i="1" dirty="0" err="1"/>
              <a:t>Orthop</a:t>
            </a:r>
            <a:r>
              <a:rPr lang="en-GB" i="1" dirty="0"/>
              <a:t> Trauma </a:t>
            </a:r>
            <a:r>
              <a:rPr lang="en-GB" dirty="0"/>
              <a:t>2001;15:34–9.</a:t>
            </a:r>
          </a:p>
        </p:txBody>
      </p:sp>
      <p:sp>
        <p:nvSpPr>
          <p:cNvPr id="4" name="Slide Number Placeholder 3"/>
          <p:cNvSpPr>
            <a:spLocks noGrp="1"/>
          </p:cNvSpPr>
          <p:nvPr>
            <p:ph type="sldNum" sz="quarter" idx="10"/>
          </p:nvPr>
        </p:nvSpPr>
        <p:spPr/>
        <p:txBody>
          <a:bodyPr/>
          <a:lstStyle/>
          <a:p>
            <a:fld id="{03D78940-A63A-4EF2-8589-F569B0DB4BF6}" type="slidenum">
              <a:rPr lang="en-GB" smtClean="0"/>
              <a:pPr/>
              <a:t>9</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617949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00696" y="1278732"/>
            <a:ext cx="5770192" cy="1175521"/>
          </a:xfrm>
        </p:spPr>
        <p:txBody>
          <a:bodyPr anchor="b">
            <a:noAutofit/>
          </a:bodyPr>
          <a:lstStyle>
            <a:lvl1pPr algn="l">
              <a:lnSpc>
                <a:spcPct val="100000"/>
              </a:lnSpc>
              <a:defRPr sz="2400" kern="0" spc="0" baseline="0"/>
            </a:lvl1pPr>
          </a:lstStyle>
          <a:p>
            <a:r>
              <a:rPr lang="en-US" dirty="0"/>
              <a:t>Click to edit Master title style</a:t>
            </a:r>
          </a:p>
        </p:txBody>
      </p:sp>
      <p:sp>
        <p:nvSpPr>
          <p:cNvPr id="3" name="Subtitle 2"/>
          <p:cNvSpPr>
            <a:spLocks noGrp="1"/>
          </p:cNvSpPr>
          <p:nvPr>
            <p:ph type="subTitle" idx="1"/>
          </p:nvPr>
        </p:nvSpPr>
        <p:spPr>
          <a:xfrm>
            <a:off x="2600696" y="2504442"/>
            <a:ext cx="5770192" cy="347951"/>
          </a:xfrm>
        </p:spPr>
        <p:txBody>
          <a:bodyPr lIns="91440" rIns="91440" anchor="t">
            <a:noAutofit/>
          </a:bodyPr>
          <a:lstStyle>
            <a:lvl1pPr marL="0" indent="0" algn="l">
              <a:lnSpc>
                <a:spcPct val="100000"/>
              </a:lnSpc>
              <a:spcBef>
                <a:spcPts val="0"/>
              </a:spcBef>
              <a:buNone/>
              <a:defRPr sz="2000">
                <a:solidFill>
                  <a:schemeClr val="accent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379" t="11885" r="2720" b="2801"/>
          <a:stretch/>
        </p:blipFill>
        <p:spPr bwMode="auto">
          <a:xfrm>
            <a:off x="-261256" y="0"/>
            <a:ext cx="2707574" cy="516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356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700"/>
            </a:lvl1pPr>
          </a:lstStyle>
          <a:p>
            <a:endParaRPr lang="en-US" dirty="0"/>
          </a:p>
        </p:txBody>
      </p:sp>
      <p:sp>
        <p:nvSpPr>
          <p:cNvPr id="5" name="Slide Number Placeholder 4"/>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
        <p:nvSpPr>
          <p:cNvPr id="6" name="Title 1">
            <a:extLst>
              <a:ext uri="{FF2B5EF4-FFF2-40B4-BE49-F238E27FC236}">
                <a16:creationId xmlns:a16="http://schemas.microsoft.com/office/drawing/2014/main" id="{87E3D632-BBDD-45EA-B1AC-3B38B5A16012}"/>
              </a:ext>
            </a:extLst>
          </p:cNvPr>
          <p:cNvSpPr>
            <a:spLocks noGrp="1"/>
          </p:cNvSpPr>
          <p:nvPr>
            <p:ph type="title"/>
          </p:nvPr>
        </p:nvSpPr>
        <p:spPr>
          <a:xfrm>
            <a:off x="448407" y="227305"/>
            <a:ext cx="7789131" cy="866631"/>
          </a:xfrm>
        </p:spPr>
        <p:txBody>
          <a:bodyPr>
            <a:noAutofit/>
          </a:bodyPr>
          <a:lstStyle/>
          <a:p>
            <a:r>
              <a:rPr lang="en-US" dirty="0"/>
              <a:t>Click to edit Master title style</a:t>
            </a:r>
          </a:p>
        </p:txBody>
      </p:sp>
      <p:sp>
        <p:nvSpPr>
          <p:cNvPr id="7" name="Rectangle 6"/>
          <p:cNvSpPr/>
          <p:nvPr userDrawn="1"/>
        </p:nvSpPr>
        <p:spPr>
          <a:xfrm>
            <a:off x="8391950" y="0"/>
            <a:ext cx="756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entagon 48">
            <a:extLst>
              <a:ext uri="{FF2B5EF4-FFF2-40B4-BE49-F238E27FC236}">
                <a16:creationId xmlns:a16="http://schemas.microsoft.com/office/drawing/2014/main" id="{241315C0-F210-4982-981E-8A8038EE05B9}"/>
              </a:ext>
            </a:extLst>
          </p:cNvPr>
          <p:cNvSpPr/>
          <p:nvPr userDrawn="1"/>
        </p:nvSpPr>
        <p:spPr>
          <a:xfrm>
            <a:off x="8391950" y="427934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Conclusions </a:t>
            </a:r>
            <a:br>
              <a:rPr lang="en-GB" sz="700" dirty="0">
                <a:solidFill>
                  <a:schemeClr val="bg1"/>
                </a:solidFill>
              </a:rPr>
            </a:br>
            <a:r>
              <a:rPr lang="en-GB" sz="700" dirty="0">
                <a:solidFill>
                  <a:schemeClr val="bg1"/>
                </a:solidFill>
              </a:rPr>
              <a:t>and next </a:t>
            </a:r>
            <a:br>
              <a:rPr lang="en-GB" sz="700" dirty="0">
                <a:solidFill>
                  <a:schemeClr val="bg1"/>
                </a:solidFill>
              </a:rPr>
            </a:br>
            <a:r>
              <a:rPr lang="en-GB" sz="700" dirty="0">
                <a:solidFill>
                  <a:schemeClr val="bg1"/>
                </a:solidFill>
              </a:rPr>
              <a:t>steps</a:t>
            </a:r>
          </a:p>
        </p:txBody>
      </p:sp>
      <p:sp>
        <p:nvSpPr>
          <p:cNvPr id="9" name="Pentagon 48">
            <a:extLst>
              <a:ext uri="{FF2B5EF4-FFF2-40B4-BE49-F238E27FC236}">
                <a16:creationId xmlns:a16="http://schemas.microsoft.com/office/drawing/2014/main" id="{21098B7C-971A-4179-B2BD-A063B9C18C07}"/>
              </a:ext>
            </a:extLst>
          </p:cNvPr>
          <p:cNvSpPr/>
          <p:nvPr userDrawn="1"/>
        </p:nvSpPr>
        <p:spPr>
          <a:xfrm>
            <a:off x="8391950" y="347376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other </a:t>
            </a:r>
            <a:br>
              <a:rPr lang="en-GB" sz="700" dirty="0">
                <a:solidFill>
                  <a:schemeClr val="bg1"/>
                </a:solidFill>
              </a:rPr>
            </a:br>
            <a:r>
              <a:rPr lang="en-GB" sz="700" dirty="0">
                <a:solidFill>
                  <a:schemeClr val="bg1"/>
                </a:solidFill>
              </a:rPr>
              <a:t>serious chronic diseases</a:t>
            </a:r>
          </a:p>
        </p:txBody>
      </p:sp>
      <p:sp>
        <p:nvSpPr>
          <p:cNvPr id="10" name="Pentagon 48">
            <a:extLst>
              <a:ext uri="{FF2B5EF4-FFF2-40B4-BE49-F238E27FC236}">
                <a16:creationId xmlns:a16="http://schemas.microsoft.com/office/drawing/2014/main" id="{F795E28B-9C81-4D63-9CDB-61CFE7628767}"/>
              </a:ext>
            </a:extLst>
          </p:cNvPr>
          <p:cNvSpPr/>
          <p:nvPr userDrawn="1"/>
        </p:nvSpPr>
        <p:spPr>
          <a:xfrm>
            <a:off x="8391950" y="2668188"/>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11" name="Pentagon 48">
            <a:extLst>
              <a:ext uri="{FF2B5EF4-FFF2-40B4-BE49-F238E27FC236}">
                <a16:creationId xmlns:a16="http://schemas.microsoft.com/office/drawing/2014/main" id="{65298BBA-0E64-4716-9FD4-D004ECF130C5}"/>
              </a:ext>
            </a:extLst>
          </p:cNvPr>
          <p:cNvSpPr/>
          <p:nvPr userDrawn="1"/>
        </p:nvSpPr>
        <p:spPr>
          <a:xfrm>
            <a:off x="8391950" y="1862609"/>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12" name="Pentagon 48">
            <a:extLst>
              <a:ext uri="{FF2B5EF4-FFF2-40B4-BE49-F238E27FC236}">
                <a16:creationId xmlns:a16="http://schemas.microsoft.com/office/drawing/2014/main" id="{AC168BF0-FBE5-41CD-B0C1-9F7FC8C1EB68}"/>
              </a:ext>
            </a:extLst>
          </p:cNvPr>
          <p:cNvSpPr/>
          <p:nvPr userDrawn="1"/>
        </p:nvSpPr>
        <p:spPr>
          <a:xfrm>
            <a:off x="8391950" y="1057030"/>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sp>
        <p:nvSpPr>
          <p:cNvPr id="13" name="Pentagon 48">
            <a:extLst>
              <a:ext uri="{FF2B5EF4-FFF2-40B4-BE49-F238E27FC236}">
                <a16:creationId xmlns:a16="http://schemas.microsoft.com/office/drawing/2014/main" id="{8A379E1B-A408-44B7-9682-B6B2BB1603DA}"/>
              </a:ext>
            </a:extLst>
          </p:cNvPr>
          <p:cNvSpPr/>
          <p:nvPr userDrawn="1"/>
        </p:nvSpPr>
        <p:spPr>
          <a:xfrm>
            <a:off x="8391950" y="251451"/>
            <a:ext cx="756000" cy="720000"/>
          </a:xfrm>
          <a:prstGeom prst="flowChartOffpageConnector">
            <a:avLst/>
          </a:prstGeom>
          <a:solidFill>
            <a:schemeClr val="bg1">
              <a:lumMod val="6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266036912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700"/>
            </a:lvl1pPr>
          </a:lstStyle>
          <a:p>
            <a:endParaRPr lang="en-US" dirty="0"/>
          </a:p>
        </p:txBody>
      </p:sp>
      <p:sp>
        <p:nvSpPr>
          <p:cNvPr id="5" name="Slide Number Placeholder 4"/>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
        <p:nvSpPr>
          <p:cNvPr id="6" name="Title 1">
            <a:extLst>
              <a:ext uri="{FF2B5EF4-FFF2-40B4-BE49-F238E27FC236}">
                <a16:creationId xmlns:a16="http://schemas.microsoft.com/office/drawing/2014/main" id="{87E3D632-BBDD-45EA-B1AC-3B38B5A16012}"/>
              </a:ext>
            </a:extLst>
          </p:cNvPr>
          <p:cNvSpPr>
            <a:spLocks noGrp="1"/>
          </p:cNvSpPr>
          <p:nvPr>
            <p:ph type="title"/>
          </p:nvPr>
        </p:nvSpPr>
        <p:spPr>
          <a:xfrm>
            <a:off x="448407" y="227305"/>
            <a:ext cx="7789131" cy="866631"/>
          </a:xfrm>
        </p:spPr>
        <p:txBody>
          <a:bodyPr>
            <a:noAutofit/>
          </a:bodyPr>
          <a:lstStyle/>
          <a:p>
            <a:r>
              <a:rPr lang="en-US" dirty="0"/>
              <a:t>Click to edit Master title style</a:t>
            </a:r>
          </a:p>
        </p:txBody>
      </p:sp>
      <p:sp>
        <p:nvSpPr>
          <p:cNvPr id="7" name="Rectangle 6"/>
          <p:cNvSpPr/>
          <p:nvPr userDrawn="1"/>
        </p:nvSpPr>
        <p:spPr>
          <a:xfrm>
            <a:off x="8391950" y="0"/>
            <a:ext cx="756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48">
            <a:extLst>
              <a:ext uri="{FF2B5EF4-FFF2-40B4-BE49-F238E27FC236}">
                <a16:creationId xmlns:a16="http://schemas.microsoft.com/office/drawing/2014/main" id="{F795E28B-9C81-4D63-9CDB-61CFE7628767}"/>
              </a:ext>
            </a:extLst>
          </p:cNvPr>
          <p:cNvSpPr/>
          <p:nvPr userDrawn="1"/>
        </p:nvSpPr>
        <p:spPr>
          <a:xfrm>
            <a:off x="8391950" y="2668188"/>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11" name="Pentagon 48">
            <a:extLst>
              <a:ext uri="{FF2B5EF4-FFF2-40B4-BE49-F238E27FC236}">
                <a16:creationId xmlns:a16="http://schemas.microsoft.com/office/drawing/2014/main" id="{65298BBA-0E64-4716-9FD4-D004ECF130C5}"/>
              </a:ext>
            </a:extLst>
          </p:cNvPr>
          <p:cNvSpPr/>
          <p:nvPr userDrawn="1"/>
        </p:nvSpPr>
        <p:spPr>
          <a:xfrm>
            <a:off x="8391950" y="1862609"/>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12" name="Pentagon 48">
            <a:extLst>
              <a:ext uri="{FF2B5EF4-FFF2-40B4-BE49-F238E27FC236}">
                <a16:creationId xmlns:a16="http://schemas.microsoft.com/office/drawing/2014/main" id="{AC168BF0-FBE5-41CD-B0C1-9F7FC8C1EB68}"/>
              </a:ext>
            </a:extLst>
          </p:cNvPr>
          <p:cNvSpPr/>
          <p:nvPr userDrawn="1"/>
        </p:nvSpPr>
        <p:spPr>
          <a:xfrm>
            <a:off x="8391950" y="1057030"/>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spTree>
    <p:extLst>
      <p:ext uri="{BB962C8B-B14F-4D97-AF65-F5344CB8AC3E}">
        <p14:creationId xmlns:p14="http://schemas.microsoft.com/office/powerpoint/2010/main" val="290095889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700"/>
            </a:lvl1pPr>
          </a:lstStyle>
          <a:p>
            <a:endParaRPr lang="en-US" dirty="0"/>
          </a:p>
        </p:txBody>
      </p:sp>
      <p:sp>
        <p:nvSpPr>
          <p:cNvPr id="4" name="Slide Number Placeholder 3"/>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313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700"/>
            </a:lvl1pPr>
          </a:lstStyle>
          <a:p>
            <a:endParaRPr lang="en-US" dirty="0"/>
          </a:p>
        </p:txBody>
      </p:sp>
      <p:sp>
        <p:nvSpPr>
          <p:cNvPr id="2" name="Title 1"/>
          <p:cNvSpPr>
            <a:spLocks noGrp="1"/>
          </p:cNvSpPr>
          <p:nvPr>
            <p:ph type="title"/>
          </p:nvPr>
        </p:nvSpPr>
        <p:spPr>
          <a:xfrm>
            <a:off x="448407" y="227305"/>
            <a:ext cx="7789131" cy="866631"/>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48407" y="1094642"/>
            <a:ext cx="7789131" cy="3637378"/>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
        <p:nvSpPr>
          <p:cNvPr id="14" name="Rectangle 13"/>
          <p:cNvSpPr/>
          <p:nvPr userDrawn="1"/>
        </p:nvSpPr>
        <p:spPr>
          <a:xfrm>
            <a:off x="8391950" y="0"/>
            <a:ext cx="756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48">
            <a:extLst>
              <a:ext uri="{FF2B5EF4-FFF2-40B4-BE49-F238E27FC236}">
                <a16:creationId xmlns:a16="http://schemas.microsoft.com/office/drawing/2014/main" id="{241315C0-F210-4982-981E-8A8038EE05B9}"/>
              </a:ext>
            </a:extLst>
          </p:cNvPr>
          <p:cNvSpPr/>
          <p:nvPr userDrawn="1"/>
        </p:nvSpPr>
        <p:spPr>
          <a:xfrm>
            <a:off x="8391950" y="427934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Conclusions </a:t>
            </a:r>
            <a:br>
              <a:rPr lang="en-GB" sz="700" dirty="0">
                <a:solidFill>
                  <a:schemeClr val="bg1"/>
                </a:solidFill>
              </a:rPr>
            </a:br>
            <a:r>
              <a:rPr lang="en-GB" sz="700" dirty="0">
                <a:solidFill>
                  <a:schemeClr val="bg1"/>
                </a:solidFill>
              </a:rPr>
              <a:t>and next </a:t>
            </a:r>
            <a:br>
              <a:rPr lang="en-GB" sz="700" dirty="0">
                <a:solidFill>
                  <a:schemeClr val="bg1"/>
                </a:solidFill>
              </a:rPr>
            </a:br>
            <a:r>
              <a:rPr lang="en-GB" sz="700" dirty="0">
                <a:solidFill>
                  <a:schemeClr val="bg1"/>
                </a:solidFill>
              </a:rPr>
              <a:t>steps</a:t>
            </a:r>
          </a:p>
        </p:txBody>
      </p:sp>
      <p:sp>
        <p:nvSpPr>
          <p:cNvPr id="16" name="Pentagon 48">
            <a:extLst>
              <a:ext uri="{FF2B5EF4-FFF2-40B4-BE49-F238E27FC236}">
                <a16:creationId xmlns:a16="http://schemas.microsoft.com/office/drawing/2014/main" id="{21098B7C-971A-4179-B2BD-A063B9C18C07}"/>
              </a:ext>
            </a:extLst>
          </p:cNvPr>
          <p:cNvSpPr/>
          <p:nvPr userDrawn="1"/>
        </p:nvSpPr>
        <p:spPr>
          <a:xfrm>
            <a:off x="8391950" y="347376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other </a:t>
            </a:r>
            <a:br>
              <a:rPr lang="en-GB" sz="700" dirty="0">
                <a:solidFill>
                  <a:schemeClr val="bg1"/>
                </a:solidFill>
              </a:rPr>
            </a:br>
            <a:r>
              <a:rPr lang="en-GB" sz="700" dirty="0">
                <a:solidFill>
                  <a:schemeClr val="bg1"/>
                </a:solidFill>
              </a:rPr>
              <a:t>serious chronic diseases</a:t>
            </a:r>
          </a:p>
        </p:txBody>
      </p:sp>
      <p:sp>
        <p:nvSpPr>
          <p:cNvPr id="17" name="Pentagon 48">
            <a:extLst>
              <a:ext uri="{FF2B5EF4-FFF2-40B4-BE49-F238E27FC236}">
                <a16:creationId xmlns:a16="http://schemas.microsoft.com/office/drawing/2014/main" id="{F795E28B-9C81-4D63-9CDB-61CFE7628767}"/>
              </a:ext>
            </a:extLst>
          </p:cNvPr>
          <p:cNvSpPr/>
          <p:nvPr userDrawn="1"/>
        </p:nvSpPr>
        <p:spPr>
          <a:xfrm>
            <a:off x="8391950" y="2668188"/>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18" name="Pentagon 48">
            <a:extLst>
              <a:ext uri="{FF2B5EF4-FFF2-40B4-BE49-F238E27FC236}">
                <a16:creationId xmlns:a16="http://schemas.microsoft.com/office/drawing/2014/main" id="{65298BBA-0E64-4716-9FD4-D004ECF130C5}"/>
              </a:ext>
            </a:extLst>
          </p:cNvPr>
          <p:cNvSpPr/>
          <p:nvPr userDrawn="1"/>
        </p:nvSpPr>
        <p:spPr>
          <a:xfrm>
            <a:off x="8391950" y="1862609"/>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19" name="Pentagon 48">
            <a:extLst>
              <a:ext uri="{FF2B5EF4-FFF2-40B4-BE49-F238E27FC236}">
                <a16:creationId xmlns:a16="http://schemas.microsoft.com/office/drawing/2014/main" id="{AC168BF0-FBE5-41CD-B0C1-9F7FC8C1EB68}"/>
              </a:ext>
            </a:extLst>
          </p:cNvPr>
          <p:cNvSpPr/>
          <p:nvPr userDrawn="1"/>
        </p:nvSpPr>
        <p:spPr>
          <a:xfrm>
            <a:off x="8391950" y="1057030"/>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sp>
        <p:nvSpPr>
          <p:cNvPr id="20" name="Pentagon 48">
            <a:extLst>
              <a:ext uri="{FF2B5EF4-FFF2-40B4-BE49-F238E27FC236}">
                <a16:creationId xmlns:a16="http://schemas.microsoft.com/office/drawing/2014/main" id="{8A379E1B-A408-44B7-9682-B6B2BB1603DA}"/>
              </a:ext>
            </a:extLst>
          </p:cNvPr>
          <p:cNvSpPr/>
          <p:nvPr userDrawn="1"/>
        </p:nvSpPr>
        <p:spPr>
          <a:xfrm>
            <a:off x="8391950" y="251451"/>
            <a:ext cx="756000" cy="720000"/>
          </a:xfrm>
          <a:prstGeom prst="flowChartOffpageConnector">
            <a:avLst/>
          </a:prstGeom>
          <a:solidFill>
            <a:schemeClr val="bg1">
              <a:lumMod val="6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104669133"/>
      </p:ext>
    </p:extLst>
  </p:cSld>
  <p:clrMapOvr>
    <a:masterClrMapping/>
  </p:clrMapOvr>
  <p:extLst>
    <p:ext uri="{DCECCB84-F9BA-43D5-87BE-67443E8EF086}">
      <p15:sldGuideLst xmlns:p15="http://schemas.microsoft.com/office/powerpoint/2012/main">
        <p15:guide id="1" orient="horz" pos="146" userDrawn="1">
          <p15:clr>
            <a:srgbClr val="FBAE40"/>
          </p15:clr>
        </p15:guide>
        <p15:guide id="2" pos="295" userDrawn="1">
          <p15:clr>
            <a:srgbClr val="FBAE40"/>
          </p15:clr>
        </p15:guide>
        <p15:guide id="3" orient="horz" pos="690" userDrawn="1">
          <p15:clr>
            <a:srgbClr val="FBAE40"/>
          </p15:clr>
        </p15:guide>
        <p15:guide id="4" orient="horz" pos="29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700"/>
            </a:lvl1pPr>
          </a:lstStyle>
          <a:p>
            <a:endParaRPr lang="en-US" dirty="0"/>
          </a:p>
        </p:txBody>
      </p:sp>
      <p:sp>
        <p:nvSpPr>
          <p:cNvPr id="2" name="Title 1"/>
          <p:cNvSpPr>
            <a:spLocks noGrp="1"/>
          </p:cNvSpPr>
          <p:nvPr>
            <p:ph type="title"/>
          </p:nvPr>
        </p:nvSpPr>
        <p:spPr>
          <a:xfrm>
            <a:off x="448407" y="227305"/>
            <a:ext cx="7789131" cy="866631"/>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48407" y="1094642"/>
            <a:ext cx="7789131" cy="3637378"/>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
        <p:nvSpPr>
          <p:cNvPr id="14" name="Rectangle 13"/>
          <p:cNvSpPr/>
          <p:nvPr userDrawn="1"/>
        </p:nvSpPr>
        <p:spPr>
          <a:xfrm>
            <a:off x="8391950" y="0"/>
            <a:ext cx="756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entagon 48">
            <a:extLst>
              <a:ext uri="{FF2B5EF4-FFF2-40B4-BE49-F238E27FC236}">
                <a16:creationId xmlns:a16="http://schemas.microsoft.com/office/drawing/2014/main" id="{F795E28B-9C81-4D63-9CDB-61CFE7628767}"/>
              </a:ext>
            </a:extLst>
          </p:cNvPr>
          <p:cNvSpPr/>
          <p:nvPr userDrawn="1"/>
        </p:nvSpPr>
        <p:spPr>
          <a:xfrm>
            <a:off x="8391950" y="2668188"/>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18" name="Pentagon 48">
            <a:extLst>
              <a:ext uri="{FF2B5EF4-FFF2-40B4-BE49-F238E27FC236}">
                <a16:creationId xmlns:a16="http://schemas.microsoft.com/office/drawing/2014/main" id="{65298BBA-0E64-4716-9FD4-D004ECF130C5}"/>
              </a:ext>
            </a:extLst>
          </p:cNvPr>
          <p:cNvSpPr/>
          <p:nvPr userDrawn="1"/>
        </p:nvSpPr>
        <p:spPr>
          <a:xfrm>
            <a:off x="8391950" y="1862609"/>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19" name="Pentagon 48">
            <a:extLst>
              <a:ext uri="{FF2B5EF4-FFF2-40B4-BE49-F238E27FC236}">
                <a16:creationId xmlns:a16="http://schemas.microsoft.com/office/drawing/2014/main" id="{AC168BF0-FBE5-41CD-B0C1-9F7FC8C1EB68}"/>
              </a:ext>
            </a:extLst>
          </p:cNvPr>
          <p:cNvSpPr/>
          <p:nvPr userDrawn="1"/>
        </p:nvSpPr>
        <p:spPr>
          <a:xfrm>
            <a:off x="8391950" y="1057030"/>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spTree>
    <p:extLst>
      <p:ext uri="{BB962C8B-B14F-4D97-AF65-F5344CB8AC3E}">
        <p14:creationId xmlns:p14="http://schemas.microsoft.com/office/powerpoint/2010/main" val="3709235971"/>
      </p:ext>
    </p:extLst>
  </p:cSld>
  <p:clrMapOvr>
    <a:masterClrMapping/>
  </p:clrMapOvr>
  <p:extLst>
    <p:ext uri="{DCECCB84-F9BA-43D5-87BE-67443E8EF086}">
      <p15:sldGuideLst xmlns:p15="http://schemas.microsoft.com/office/powerpoint/2012/main">
        <p15:guide id="1" orient="horz" pos="146" userDrawn="1">
          <p15:clr>
            <a:srgbClr val="FBAE40"/>
          </p15:clr>
        </p15:guide>
        <p15:guide id="2" pos="295" userDrawn="1">
          <p15:clr>
            <a:srgbClr val="FBAE40"/>
          </p15:clr>
        </p15:guide>
        <p15:guide id="3" orient="horz" pos="690" userDrawn="1">
          <p15:clr>
            <a:srgbClr val="FBAE40"/>
          </p15:clr>
        </p15:guide>
        <p15:guide id="4" orient="horz" pos="29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700"/>
            </a:lvl1pPr>
          </a:lstStyle>
          <a:p>
            <a:endParaRPr lang="en-US" dirty="0"/>
          </a:p>
        </p:txBody>
      </p:sp>
      <p:sp>
        <p:nvSpPr>
          <p:cNvPr id="2" name="Title 1"/>
          <p:cNvSpPr>
            <a:spLocks noGrp="1"/>
          </p:cNvSpPr>
          <p:nvPr>
            <p:ph type="title"/>
          </p:nvPr>
        </p:nvSpPr>
        <p:spPr>
          <a:xfrm>
            <a:off x="448407" y="227305"/>
            <a:ext cx="7789131" cy="866631"/>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48407" y="1094642"/>
            <a:ext cx="7789131" cy="3637378"/>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6608749"/>
      </p:ext>
    </p:extLst>
  </p:cSld>
  <p:clrMapOvr>
    <a:masterClrMapping/>
  </p:clrMapOvr>
  <p:extLst>
    <p:ext uri="{DCECCB84-F9BA-43D5-87BE-67443E8EF086}">
      <p15:sldGuideLst xmlns:p15="http://schemas.microsoft.com/office/powerpoint/2012/main">
        <p15:guide id="1" orient="horz" pos="146" userDrawn="1">
          <p15:clr>
            <a:srgbClr val="FBAE40"/>
          </p15:clr>
        </p15:guide>
        <p15:guide id="2" pos="295" userDrawn="1">
          <p15:clr>
            <a:srgbClr val="FBAE40"/>
          </p15:clr>
        </p15:guide>
        <p15:guide id="3" orient="horz" pos="690" userDrawn="1">
          <p15:clr>
            <a:srgbClr val="FBAE40"/>
          </p15:clr>
        </p15:guide>
        <p15:guide id="4" orient="horz" pos="29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sz="700"/>
            </a:lvl1pPr>
          </a:lstStyle>
          <a:p>
            <a:endParaRPr lang="en-US" dirty="0"/>
          </a:p>
        </p:txBody>
      </p:sp>
      <p:sp>
        <p:nvSpPr>
          <p:cNvPr id="2" name="Title 1"/>
          <p:cNvSpPr>
            <a:spLocks noGrp="1"/>
          </p:cNvSpPr>
          <p:nvPr>
            <p:ph type="title"/>
          </p:nvPr>
        </p:nvSpPr>
        <p:spPr>
          <a:xfrm>
            <a:off x="448407" y="227305"/>
            <a:ext cx="8235143" cy="866631"/>
          </a:xfrm>
        </p:spPr>
        <p:txBody>
          <a:bodyPr/>
          <a:lstStyle/>
          <a:p>
            <a:r>
              <a:rPr lang="en-US" dirty="0"/>
              <a:t>Click to edit Master title style</a:t>
            </a:r>
          </a:p>
        </p:txBody>
      </p:sp>
      <p:sp>
        <p:nvSpPr>
          <p:cNvPr id="3" name="Content Placeholder 2"/>
          <p:cNvSpPr>
            <a:spLocks noGrp="1"/>
          </p:cNvSpPr>
          <p:nvPr>
            <p:ph idx="1"/>
          </p:nvPr>
        </p:nvSpPr>
        <p:spPr>
          <a:xfrm>
            <a:off x="448407" y="1094642"/>
            <a:ext cx="8234793" cy="3637378"/>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
        <p:nvSpPr>
          <p:cNvPr id="14" name="Rectangle 13"/>
          <p:cNvSpPr/>
          <p:nvPr userDrawn="1"/>
        </p:nvSpPr>
        <p:spPr>
          <a:xfrm>
            <a:off x="8391950" y="0"/>
            <a:ext cx="756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48">
            <a:extLst>
              <a:ext uri="{FF2B5EF4-FFF2-40B4-BE49-F238E27FC236}">
                <a16:creationId xmlns:a16="http://schemas.microsoft.com/office/drawing/2014/main" id="{241315C0-F210-4982-981E-8A8038EE05B9}"/>
              </a:ext>
            </a:extLst>
          </p:cNvPr>
          <p:cNvSpPr/>
          <p:nvPr userDrawn="1"/>
        </p:nvSpPr>
        <p:spPr>
          <a:xfrm>
            <a:off x="8391950" y="427934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Conclusions </a:t>
            </a:r>
            <a:br>
              <a:rPr lang="en-GB" sz="700" dirty="0">
                <a:solidFill>
                  <a:schemeClr val="bg1"/>
                </a:solidFill>
              </a:rPr>
            </a:br>
            <a:r>
              <a:rPr lang="en-GB" sz="700" dirty="0">
                <a:solidFill>
                  <a:schemeClr val="bg1"/>
                </a:solidFill>
              </a:rPr>
              <a:t>and next </a:t>
            </a:r>
            <a:br>
              <a:rPr lang="en-GB" sz="700" dirty="0">
                <a:solidFill>
                  <a:schemeClr val="bg1"/>
                </a:solidFill>
              </a:rPr>
            </a:br>
            <a:r>
              <a:rPr lang="en-GB" sz="700" dirty="0">
                <a:solidFill>
                  <a:schemeClr val="bg1"/>
                </a:solidFill>
              </a:rPr>
              <a:t>steps</a:t>
            </a:r>
          </a:p>
        </p:txBody>
      </p:sp>
      <p:sp>
        <p:nvSpPr>
          <p:cNvPr id="16" name="Pentagon 48">
            <a:extLst>
              <a:ext uri="{FF2B5EF4-FFF2-40B4-BE49-F238E27FC236}">
                <a16:creationId xmlns:a16="http://schemas.microsoft.com/office/drawing/2014/main" id="{21098B7C-971A-4179-B2BD-A063B9C18C07}"/>
              </a:ext>
            </a:extLst>
          </p:cNvPr>
          <p:cNvSpPr/>
          <p:nvPr userDrawn="1"/>
        </p:nvSpPr>
        <p:spPr>
          <a:xfrm>
            <a:off x="8391950" y="347376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other </a:t>
            </a:r>
            <a:br>
              <a:rPr lang="en-GB" sz="700" dirty="0">
                <a:solidFill>
                  <a:schemeClr val="bg1"/>
                </a:solidFill>
              </a:rPr>
            </a:br>
            <a:r>
              <a:rPr lang="en-GB" sz="700" dirty="0">
                <a:solidFill>
                  <a:schemeClr val="bg1"/>
                </a:solidFill>
              </a:rPr>
              <a:t>serious chronic diseases</a:t>
            </a:r>
          </a:p>
        </p:txBody>
      </p:sp>
      <p:sp>
        <p:nvSpPr>
          <p:cNvPr id="17" name="Pentagon 48">
            <a:extLst>
              <a:ext uri="{FF2B5EF4-FFF2-40B4-BE49-F238E27FC236}">
                <a16:creationId xmlns:a16="http://schemas.microsoft.com/office/drawing/2014/main" id="{F795E28B-9C81-4D63-9CDB-61CFE7628767}"/>
              </a:ext>
            </a:extLst>
          </p:cNvPr>
          <p:cNvSpPr/>
          <p:nvPr userDrawn="1"/>
        </p:nvSpPr>
        <p:spPr>
          <a:xfrm>
            <a:off x="8391950" y="2668188"/>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18" name="Pentagon 48">
            <a:extLst>
              <a:ext uri="{FF2B5EF4-FFF2-40B4-BE49-F238E27FC236}">
                <a16:creationId xmlns:a16="http://schemas.microsoft.com/office/drawing/2014/main" id="{65298BBA-0E64-4716-9FD4-D004ECF130C5}"/>
              </a:ext>
            </a:extLst>
          </p:cNvPr>
          <p:cNvSpPr/>
          <p:nvPr userDrawn="1"/>
        </p:nvSpPr>
        <p:spPr>
          <a:xfrm>
            <a:off x="8391950" y="1862609"/>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19" name="Pentagon 48">
            <a:extLst>
              <a:ext uri="{FF2B5EF4-FFF2-40B4-BE49-F238E27FC236}">
                <a16:creationId xmlns:a16="http://schemas.microsoft.com/office/drawing/2014/main" id="{AC168BF0-FBE5-41CD-B0C1-9F7FC8C1EB68}"/>
              </a:ext>
            </a:extLst>
          </p:cNvPr>
          <p:cNvSpPr/>
          <p:nvPr userDrawn="1"/>
        </p:nvSpPr>
        <p:spPr>
          <a:xfrm>
            <a:off x="8391950" y="1057030"/>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sp>
        <p:nvSpPr>
          <p:cNvPr id="20" name="Pentagon 48">
            <a:extLst>
              <a:ext uri="{FF2B5EF4-FFF2-40B4-BE49-F238E27FC236}">
                <a16:creationId xmlns:a16="http://schemas.microsoft.com/office/drawing/2014/main" id="{8A379E1B-A408-44B7-9682-B6B2BB1603DA}"/>
              </a:ext>
            </a:extLst>
          </p:cNvPr>
          <p:cNvSpPr/>
          <p:nvPr userDrawn="1"/>
        </p:nvSpPr>
        <p:spPr>
          <a:xfrm>
            <a:off x="8391950" y="251451"/>
            <a:ext cx="756000" cy="720000"/>
          </a:xfrm>
          <a:prstGeom prst="flowChartOffpageConnector">
            <a:avLst/>
          </a:prstGeom>
          <a:solidFill>
            <a:schemeClr val="bg1">
              <a:lumMod val="6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2528225908"/>
      </p:ext>
    </p:extLst>
  </p:cSld>
  <p:clrMapOvr>
    <a:masterClrMapping/>
  </p:clrMapOvr>
  <p:extLst>
    <p:ext uri="{DCECCB84-F9BA-43D5-87BE-67443E8EF086}">
      <p15:sldGuideLst xmlns:p15="http://schemas.microsoft.com/office/powerpoint/2012/main">
        <p15:guide id="1" orient="horz" pos="146" userDrawn="1">
          <p15:clr>
            <a:srgbClr val="FBAE40"/>
          </p15:clr>
        </p15:guide>
        <p15:guide id="2" pos="295" userDrawn="1">
          <p15:clr>
            <a:srgbClr val="FBAE40"/>
          </p15:clr>
        </p15:guide>
        <p15:guide id="3" orient="horz" pos="690" userDrawn="1">
          <p15:clr>
            <a:srgbClr val="FBAE40"/>
          </p15:clr>
        </p15:guide>
        <p15:guide id="4" orient="horz" pos="29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644" y="1153808"/>
            <a:ext cx="7538435" cy="1097280"/>
          </a:xfrm>
        </p:spPr>
        <p:txBody>
          <a:bodyPr anchor="ctr">
            <a:normAutofit/>
          </a:bodyPr>
          <a:lstStyle>
            <a:lvl1pPr algn="l">
              <a:defRPr sz="2400" b="1" spc="0" baseline="0"/>
            </a:lvl1pPr>
          </a:lstStyle>
          <a:p>
            <a:r>
              <a:rPr lang="en-US" dirty="0"/>
              <a:t>Click to edit Master title style</a:t>
            </a:r>
          </a:p>
        </p:txBody>
      </p:sp>
      <p:sp>
        <p:nvSpPr>
          <p:cNvPr id="3" name="Text Placeholder 2"/>
          <p:cNvSpPr>
            <a:spLocks noGrp="1"/>
          </p:cNvSpPr>
          <p:nvPr>
            <p:ph type="body" idx="1"/>
          </p:nvPr>
        </p:nvSpPr>
        <p:spPr>
          <a:xfrm>
            <a:off x="700644" y="2258227"/>
            <a:ext cx="7543993" cy="313523"/>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5"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0856"/>
          <a:stretch/>
        </p:blipFill>
        <p:spPr bwMode="auto">
          <a:xfrm>
            <a:off x="0" y="1"/>
            <a:ext cx="494915"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a:xfrm>
            <a:off x="8391950" y="0"/>
            <a:ext cx="756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entagon 48">
            <a:extLst>
              <a:ext uri="{FF2B5EF4-FFF2-40B4-BE49-F238E27FC236}">
                <a16:creationId xmlns:a16="http://schemas.microsoft.com/office/drawing/2014/main" id="{241315C0-F210-4982-981E-8A8038EE05B9}"/>
              </a:ext>
            </a:extLst>
          </p:cNvPr>
          <p:cNvSpPr/>
          <p:nvPr userDrawn="1"/>
        </p:nvSpPr>
        <p:spPr>
          <a:xfrm>
            <a:off x="8391950" y="427934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Conclusions </a:t>
            </a:r>
            <a:br>
              <a:rPr lang="en-GB" sz="700" dirty="0">
                <a:solidFill>
                  <a:schemeClr val="bg1"/>
                </a:solidFill>
              </a:rPr>
            </a:br>
            <a:r>
              <a:rPr lang="en-GB" sz="700" dirty="0">
                <a:solidFill>
                  <a:schemeClr val="bg1"/>
                </a:solidFill>
              </a:rPr>
              <a:t>and next </a:t>
            </a:r>
            <a:br>
              <a:rPr lang="en-GB" sz="700" dirty="0">
                <a:solidFill>
                  <a:schemeClr val="bg1"/>
                </a:solidFill>
              </a:rPr>
            </a:br>
            <a:r>
              <a:rPr lang="en-GB" sz="700" dirty="0">
                <a:solidFill>
                  <a:schemeClr val="bg1"/>
                </a:solidFill>
              </a:rPr>
              <a:t>steps</a:t>
            </a:r>
          </a:p>
        </p:txBody>
      </p:sp>
      <p:sp>
        <p:nvSpPr>
          <p:cNvPr id="8" name="Pentagon 48">
            <a:extLst>
              <a:ext uri="{FF2B5EF4-FFF2-40B4-BE49-F238E27FC236}">
                <a16:creationId xmlns:a16="http://schemas.microsoft.com/office/drawing/2014/main" id="{21098B7C-971A-4179-B2BD-A063B9C18C07}"/>
              </a:ext>
            </a:extLst>
          </p:cNvPr>
          <p:cNvSpPr/>
          <p:nvPr userDrawn="1"/>
        </p:nvSpPr>
        <p:spPr>
          <a:xfrm>
            <a:off x="8391950" y="347376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other </a:t>
            </a:r>
            <a:br>
              <a:rPr lang="en-GB" sz="700" dirty="0">
                <a:solidFill>
                  <a:schemeClr val="bg1"/>
                </a:solidFill>
              </a:rPr>
            </a:br>
            <a:r>
              <a:rPr lang="en-GB" sz="700" dirty="0">
                <a:solidFill>
                  <a:schemeClr val="bg1"/>
                </a:solidFill>
              </a:rPr>
              <a:t>serious chronic diseases</a:t>
            </a:r>
          </a:p>
        </p:txBody>
      </p:sp>
      <p:sp>
        <p:nvSpPr>
          <p:cNvPr id="9" name="Pentagon 48">
            <a:extLst>
              <a:ext uri="{FF2B5EF4-FFF2-40B4-BE49-F238E27FC236}">
                <a16:creationId xmlns:a16="http://schemas.microsoft.com/office/drawing/2014/main" id="{F795E28B-9C81-4D63-9CDB-61CFE7628767}"/>
              </a:ext>
            </a:extLst>
          </p:cNvPr>
          <p:cNvSpPr/>
          <p:nvPr userDrawn="1"/>
        </p:nvSpPr>
        <p:spPr>
          <a:xfrm>
            <a:off x="8391950" y="2668188"/>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10" name="Pentagon 48">
            <a:extLst>
              <a:ext uri="{FF2B5EF4-FFF2-40B4-BE49-F238E27FC236}">
                <a16:creationId xmlns:a16="http://schemas.microsoft.com/office/drawing/2014/main" id="{65298BBA-0E64-4716-9FD4-D004ECF130C5}"/>
              </a:ext>
            </a:extLst>
          </p:cNvPr>
          <p:cNvSpPr/>
          <p:nvPr userDrawn="1"/>
        </p:nvSpPr>
        <p:spPr>
          <a:xfrm>
            <a:off x="8391950" y="1862609"/>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11" name="Pentagon 48">
            <a:extLst>
              <a:ext uri="{FF2B5EF4-FFF2-40B4-BE49-F238E27FC236}">
                <a16:creationId xmlns:a16="http://schemas.microsoft.com/office/drawing/2014/main" id="{AC168BF0-FBE5-41CD-B0C1-9F7FC8C1EB68}"/>
              </a:ext>
            </a:extLst>
          </p:cNvPr>
          <p:cNvSpPr/>
          <p:nvPr userDrawn="1"/>
        </p:nvSpPr>
        <p:spPr>
          <a:xfrm>
            <a:off x="8391950" y="1057030"/>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sp>
        <p:nvSpPr>
          <p:cNvPr id="12" name="Pentagon 48">
            <a:extLst>
              <a:ext uri="{FF2B5EF4-FFF2-40B4-BE49-F238E27FC236}">
                <a16:creationId xmlns:a16="http://schemas.microsoft.com/office/drawing/2014/main" id="{8A379E1B-A408-44B7-9682-B6B2BB1603DA}"/>
              </a:ext>
            </a:extLst>
          </p:cNvPr>
          <p:cNvSpPr/>
          <p:nvPr userDrawn="1"/>
        </p:nvSpPr>
        <p:spPr>
          <a:xfrm>
            <a:off x="8391950" y="251451"/>
            <a:ext cx="756000" cy="720000"/>
          </a:xfrm>
          <a:prstGeom prst="flowChartOffpageConnector">
            <a:avLst/>
          </a:prstGeom>
          <a:solidFill>
            <a:schemeClr val="bg1">
              <a:lumMod val="6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198567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sz="700"/>
            </a:lvl1pPr>
          </a:lstStyle>
          <a:p>
            <a:endParaRPr lang="en-US" dirty="0"/>
          </a:p>
        </p:txBody>
      </p:sp>
      <p:sp>
        <p:nvSpPr>
          <p:cNvPr id="3" name="Content Placeholder 2"/>
          <p:cNvSpPr>
            <a:spLocks noGrp="1"/>
          </p:cNvSpPr>
          <p:nvPr>
            <p:ph sz="half" idx="1"/>
          </p:nvPr>
        </p:nvSpPr>
        <p:spPr>
          <a:xfrm>
            <a:off x="448408" y="1094643"/>
            <a:ext cx="3960000" cy="36175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3332" y="1094643"/>
            <a:ext cx="3960000" cy="3617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
        <p:nvSpPr>
          <p:cNvPr id="8" name="Title Placeholder 1"/>
          <p:cNvSpPr>
            <a:spLocks noGrp="1"/>
          </p:cNvSpPr>
          <p:nvPr>
            <p:ph type="title"/>
          </p:nvPr>
        </p:nvSpPr>
        <p:spPr>
          <a:xfrm>
            <a:off x="448407" y="200587"/>
            <a:ext cx="8235143" cy="866631"/>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16" name="Rectangle 15"/>
          <p:cNvSpPr/>
          <p:nvPr userDrawn="1"/>
        </p:nvSpPr>
        <p:spPr>
          <a:xfrm>
            <a:off x="8391950" y="0"/>
            <a:ext cx="756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entagon 48">
            <a:extLst>
              <a:ext uri="{FF2B5EF4-FFF2-40B4-BE49-F238E27FC236}">
                <a16:creationId xmlns:a16="http://schemas.microsoft.com/office/drawing/2014/main" id="{241315C0-F210-4982-981E-8A8038EE05B9}"/>
              </a:ext>
            </a:extLst>
          </p:cNvPr>
          <p:cNvSpPr/>
          <p:nvPr userDrawn="1"/>
        </p:nvSpPr>
        <p:spPr>
          <a:xfrm>
            <a:off x="8391950" y="427934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Conclusions </a:t>
            </a:r>
            <a:br>
              <a:rPr lang="en-GB" sz="700" dirty="0">
                <a:solidFill>
                  <a:schemeClr val="bg1"/>
                </a:solidFill>
              </a:rPr>
            </a:br>
            <a:r>
              <a:rPr lang="en-GB" sz="700" dirty="0">
                <a:solidFill>
                  <a:schemeClr val="bg1"/>
                </a:solidFill>
              </a:rPr>
              <a:t>and next </a:t>
            </a:r>
            <a:br>
              <a:rPr lang="en-GB" sz="700" dirty="0">
                <a:solidFill>
                  <a:schemeClr val="bg1"/>
                </a:solidFill>
              </a:rPr>
            </a:br>
            <a:r>
              <a:rPr lang="en-GB" sz="700" dirty="0">
                <a:solidFill>
                  <a:schemeClr val="bg1"/>
                </a:solidFill>
              </a:rPr>
              <a:t>steps</a:t>
            </a:r>
          </a:p>
        </p:txBody>
      </p:sp>
      <p:sp>
        <p:nvSpPr>
          <p:cNvPr id="18" name="Pentagon 48">
            <a:extLst>
              <a:ext uri="{FF2B5EF4-FFF2-40B4-BE49-F238E27FC236}">
                <a16:creationId xmlns:a16="http://schemas.microsoft.com/office/drawing/2014/main" id="{21098B7C-971A-4179-B2BD-A063B9C18C07}"/>
              </a:ext>
            </a:extLst>
          </p:cNvPr>
          <p:cNvSpPr/>
          <p:nvPr userDrawn="1"/>
        </p:nvSpPr>
        <p:spPr>
          <a:xfrm>
            <a:off x="8391950" y="347376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other </a:t>
            </a:r>
            <a:br>
              <a:rPr lang="en-GB" sz="700" dirty="0">
                <a:solidFill>
                  <a:schemeClr val="bg1"/>
                </a:solidFill>
              </a:rPr>
            </a:br>
            <a:r>
              <a:rPr lang="en-GB" sz="700" dirty="0">
                <a:solidFill>
                  <a:schemeClr val="bg1"/>
                </a:solidFill>
              </a:rPr>
              <a:t>serious chronic diseases</a:t>
            </a:r>
          </a:p>
        </p:txBody>
      </p:sp>
      <p:sp>
        <p:nvSpPr>
          <p:cNvPr id="19" name="Pentagon 48">
            <a:extLst>
              <a:ext uri="{FF2B5EF4-FFF2-40B4-BE49-F238E27FC236}">
                <a16:creationId xmlns:a16="http://schemas.microsoft.com/office/drawing/2014/main" id="{F795E28B-9C81-4D63-9CDB-61CFE7628767}"/>
              </a:ext>
            </a:extLst>
          </p:cNvPr>
          <p:cNvSpPr/>
          <p:nvPr userDrawn="1"/>
        </p:nvSpPr>
        <p:spPr>
          <a:xfrm>
            <a:off x="8391950" y="2668188"/>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20" name="Pentagon 48">
            <a:extLst>
              <a:ext uri="{FF2B5EF4-FFF2-40B4-BE49-F238E27FC236}">
                <a16:creationId xmlns:a16="http://schemas.microsoft.com/office/drawing/2014/main" id="{65298BBA-0E64-4716-9FD4-D004ECF130C5}"/>
              </a:ext>
            </a:extLst>
          </p:cNvPr>
          <p:cNvSpPr/>
          <p:nvPr userDrawn="1"/>
        </p:nvSpPr>
        <p:spPr>
          <a:xfrm>
            <a:off x="8391950" y="1862609"/>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21" name="Pentagon 48">
            <a:extLst>
              <a:ext uri="{FF2B5EF4-FFF2-40B4-BE49-F238E27FC236}">
                <a16:creationId xmlns:a16="http://schemas.microsoft.com/office/drawing/2014/main" id="{AC168BF0-FBE5-41CD-B0C1-9F7FC8C1EB68}"/>
              </a:ext>
            </a:extLst>
          </p:cNvPr>
          <p:cNvSpPr/>
          <p:nvPr userDrawn="1"/>
        </p:nvSpPr>
        <p:spPr>
          <a:xfrm>
            <a:off x="8391950" y="1057030"/>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sp>
        <p:nvSpPr>
          <p:cNvPr id="22" name="Pentagon 48">
            <a:extLst>
              <a:ext uri="{FF2B5EF4-FFF2-40B4-BE49-F238E27FC236}">
                <a16:creationId xmlns:a16="http://schemas.microsoft.com/office/drawing/2014/main" id="{8A379E1B-A408-44B7-9682-B6B2BB1603DA}"/>
              </a:ext>
            </a:extLst>
          </p:cNvPr>
          <p:cNvSpPr/>
          <p:nvPr userDrawn="1"/>
        </p:nvSpPr>
        <p:spPr>
          <a:xfrm>
            <a:off x="8391950" y="251451"/>
            <a:ext cx="756000" cy="720000"/>
          </a:xfrm>
          <a:prstGeom prst="flowChartOffpageConnector">
            <a:avLst/>
          </a:prstGeom>
          <a:solidFill>
            <a:schemeClr val="bg1">
              <a:lumMod val="6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153671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sz="700"/>
            </a:lvl1pPr>
          </a:lstStyle>
          <a:p>
            <a:endParaRPr lang="en-US" dirty="0"/>
          </a:p>
        </p:txBody>
      </p:sp>
      <p:sp>
        <p:nvSpPr>
          <p:cNvPr id="3" name="Content Placeholder 2"/>
          <p:cNvSpPr>
            <a:spLocks noGrp="1"/>
          </p:cNvSpPr>
          <p:nvPr>
            <p:ph sz="half" idx="1"/>
          </p:nvPr>
        </p:nvSpPr>
        <p:spPr>
          <a:xfrm>
            <a:off x="448408" y="1467307"/>
            <a:ext cx="2320550" cy="3385722"/>
          </a:xfrm>
        </p:spPr>
        <p:txBody>
          <a:bodyPr>
            <a:noAutofit/>
          </a:bodyPr>
          <a:lstStyle>
            <a:lvl1pPr>
              <a:defRPr sz="1200"/>
            </a:lvl1pPr>
            <a:lvl2pPr>
              <a:defRPr sz="11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
        <p:nvSpPr>
          <p:cNvPr id="8" name="Title Placeholder 1"/>
          <p:cNvSpPr>
            <a:spLocks noGrp="1"/>
          </p:cNvSpPr>
          <p:nvPr>
            <p:ph type="title"/>
          </p:nvPr>
        </p:nvSpPr>
        <p:spPr>
          <a:xfrm>
            <a:off x="448407" y="200587"/>
            <a:ext cx="8235143" cy="866631"/>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13" name="Content Placeholder 2">
            <a:extLst>
              <a:ext uri="{FF2B5EF4-FFF2-40B4-BE49-F238E27FC236}">
                <a16:creationId xmlns:a16="http://schemas.microsoft.com/office/drawing/2014/main" id="{54DAD116-A101-4909-A304-210B98703071}"/>
              </a:ext>
            </a:extLst>
          </p:cNvPr>
          <p:cNvSpPr>
            <a:spLocks noGrp="1"/>
          </p:cNvSpPr>
          <p:nvPr>
            <p:ph sz="half" idx="13"/>
          </p:nvPr>
        </p:nvSpPr>
        <p:spPr>
          <a:xfrm>
            <a:off x="5903266" y="1463040"/>
            <a:ext cx="2320550" cy="3384755"/>
          </a:xfrm>
        </p:spPr>
        <p:txBody>
          <a:bodyPr>
            <a:noAutofit/>
          </a:bodyPr>
          <a:lstStyle>
            <a:lvl1pPr>
              <a:defRPr sz="1200"/>
            </a:lvl1pPr>
            <a:lvl2pPr>
              <a:defRPr sz="11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C7AD191D-93CF-413D-827A-7CB359CE6D90}"/>
              </a:ext>
            </a:extLst>
          </p:cNvPr>
          <p:cNvSpPr>
            <a:spLocks noGrp="1"/>
          </p:cNvSpPr>
          <p:nvPr>
            <p:ph sz="half" idx="14"/>
          </p:nvPr>
        </p:nvSpPr>
        <p:spPr>
          <a:xfrm>
            <a:off x="3175837" y="1760982"/>
            <a:ext cx="2320550" cy="3087255"/>
          </a:xfrm>
        </p:spPr>
        <p:txBody>
          <a:bodyPr>
            <a:noAutofit/>
          </a:bodyPr>
          <a:lstStyle>
            <a:lvl1pPr>
              <a:defRPr sz="1200"/>
            </a:lvl1pPr>
            <a:lvl2pPr>
              <a:defRPr sz="11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A8749E5B-78CB-4B44-9272-93B252424670}"/>
              </a:ext>
            </a:extLst>
          </p:cNvPr>
          <p:cNvSpPr>
            <a:spLocks noGrp="1"/>
          </p:cNvSpPr>
          <p:nvPr>
            <p:ph type="body" sz="quarter" idx="15" hasCustomPrompt="1"/>
          </p:nvPr>
        </p:nvSpPr>
        <p:spPr>
          <a:xfrm>
            <a:off x="447675" y="1066800"/>
            <a:ext cx="8233377" cy="688975"/>
          </a:xfrm>
        </p:spPr>
        <p:txBody>
          <a:bodyPr>
            <a:normAutofit/>
          </a:bodyPr>
          <a:lstStyle>
            <a:lvl1pPr marL="0" indent="0" algn="l" defTabSz="914400" rtl="0" eaLnBrk="1" latinLnBrk="0" hangingPunct="1">
              <a:lnSpc>
                <a:spcPct val="100000"/>
              </a:lnSpc>
              <a:spcBef>
                <a:spcPct val="0"/>
              </a:spcBef>
              <a:buNone/>
              <a:defRPr lang="en-US" sz="1800" b="0" kern="0" cap="none" spc="0" baseline="0" dirty="0" smtClean="0">
                <a:solidFill>
                  <a:schemeClr val="accent1"/>
                </a:solidFill>
                <a:latin typeface="+mj-lt"/>
                <a:ea typeface="+mj-ea"/>
                <a:cs typeface="+mj-cs"/>
              </a:defRPr>
            </a:lvl1pPr>
            <a:lvl2pPr marL="176213" indent="0" algn="l" defTabSz="914400" rtl="0" eaLnBrk="1" latinLnBrk="0" hangingPunct="1">
              <a:lnSpc>
                <a:spcPct val="100000"/>
              </a:lnSpc>
              <a:spcBef>
                <a:spcPct val="0"/>
              </a:spcBef>
              <a:buNone/>
              <a:defRPr lang="en-US" sz="2400" b="1" kern="0" cap="none" spc="0" baseline="0" dirty="0" smtClean="0">
                <a:solidFill>
                  <a:schemeClr val="accent1"/>
                </a:solidFill>
                <a:latin typeface="+mj-lt"/>
                <a:ea typeface="+mj-ea"/>
                <a:cs typeface="+mj-cs"/>
              </a:defRPr>
            </a:lvl2pPr>
            <a:lvl3pPr marL="360362" indent="0" algn="l" defTabSz="914400" rtl="0" eaLnBrk="1" latinLnBrk="0" hangingPunct="1">
              <a:lnSpc>
                <a:spcPct val="100000"/>
              </a:lnSpc>
              <a:spcBef>
                <a:spcPct val="0"/>
              </a:spcBef>
              <a:buNone/>
              <a:defRPr lang="en-US" sz="2400" b="1" kern="0" cap="none" spc="0" baseline="0" dirty="0" smtClean="0">
                <a:solidFill>
                  <a:schemeClr val="accent1"/>
                </a:solidFill>
                <a:latin typeface="+mj-lt"/>
                <a:ea typeface="+mj-ea"/>
                <a:cs typeface="+mj-cs"/>
              </a:defRPr>
            </a:lvl3pPr>
            <a:lvl4pPr marL="536575" indent="0" algn="l" defTabSz="914400" rtl="0" eaLnBrk="1" latinLnBrk="0" hangingPunct="1">
              <a:lnSpc>
                <a:spcPct val="100000"/>
              </a:lnSpc>
              <a:spcBef>
                <a:spcPct val="0"/>
              </a:spcBef>
              <a:buNone/>
              <a:defRPr lang="en-US" sz="2400" b="1" kern="0" cap="none" spc="0" baseline="0" dirty="0" smtClean="0">
                <a:solidFill>
                  <a:schemeClr val="accent1"/>
                </a:solidFill>
                <a:latin typeface="+mj-lt"/>
                <a:ea typeface="+mj-ea"/>
                <a:cs typeface="+mj-cs"/>
              </a:defRPr>
            </a:lvl4pPr>
          </a:lstStyle>
          <a:p>
            <a:pPr lvl="0"/>
            <a:r>
              <a:rPr lang="en-US" dirty="0"/>
              <a:t>Click to edit sub title style</a:t>
            </a:r>
          </a:p>
        </p:txBody>
      </p:sp>
      <p:sp>
        <p:nvSpPr>
          <p:cNvPr id="18" name="Rectangle 17"/>
          <p:cNvSpPr/>
          <p:nvPr userDrawn="1"/>
        </p:nvSpPr>
        <p:spPr>
          <a:xfrm>
            <a:off x="8391950" y="0"/>
            <a:ext cx="756000"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entagon 48">
            <a:extLst>
              <a:ext uri="{FF2B5EF4-FFF2-40B4-BE49-F238E27FC236}">
                <a16:creationId xmlns:a16="http://schemas.microsoft.com/office/drawing/2014/main" id="{241315C0-F210-4982-981E-8A8038EE05B9}"/>
              </a:ext>
            </a:extLst>
          </p:cNvPr>
          <p:cNvSpPr/>
          <p:nvPr userDrawn="1"/>
        </p:nvSpPr>
        <p:spPr>
          <a:xfrm>
            <a:off x="8391950" y="427934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Conclusions </a:t>
            </a:r>
            <a:br>
              <a:rPr lang="en-GB" sz="700" dirty="0">
                <a:solidFill>
                  <a:schemeClr val="bg1"/>
                </a:solidFill>
              </a:rPr>
            </a:br>
            <a:r>
              <a:rPr lang="en-GB" sz="700" dirty="0">
                <a:solidFill>
                  <a:schemeClr val="bg1"/>
                </a:solidFill>
              </a:rPr>
              <a:t>and next </a:t>
            </a:r>
            <a:br>
              <a:rPr lang="en-GB" sz="700" dirty="0">
                <a:solidFill>
                  <a:schemeClr val="bg1"/>
                </a:solidFill>
              </a:rPr>
            </a:br>
            <a:r>
              <a:rPr lang="en-GB" sz="700" dirty="0">
                <a:solidFill>
                  <a:schemeClr val="bg1"/>
                </a:solidFill>
              </a:rPr>
              <a:t>steps</a:t>
            </a:r>
          </a:p>
        </p:txBody>
      </p:sp>
      <p:sp>
        <p:nvSpPr>
          <p:cNvPr id="20" name="Pentagon 48">
            <a:extLst>
              <a:ext uri="{FF2B5EF4-FFF2-40B4-BE49-F238E27FC236}">
                <a16:creationId xmlns:a16="http://schemas.microsoft.com/office/drawing/2014/main" id="{21098B7C-971A-4179-B2BD-A063B9C18C07}"/>
              </a:ext>
            </a:extLst>
          </p:cNvPr>
          <p:cNvSpPr/>
          <p:nvPr userDrawn="1"/>
        </p:nvSpPr>
        <p:spPr>
          <a:xfrm>
            <a:off x="8391950" y="3473767"/>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other </a:t>
            </a:r>
            <a:br>
              <a:rPr lang="en-GB" sz="700" dirty="0">
                <a:solidFill>
                  <a:schemeClr val="bg1"/>
                </a:solidFill>
              </a:rPr>
            </a:br>
            <a:r>
              <a:rPr lang="en-GB" sz="700" dirty="0">
                <a:solidFill>
                  <a:schemeClr val="bg1"/>
                </a:solidFill>
              </a:rPr>
              <a:t>serious chronic diseases</a:t>
            </a:r>
          </a:p>
        </p:txBody>
      </p:sp>
      <p:sp>
        <p:nvSpPr>
          <p:cNvPr id="22" name="Pentagon 48">
            <a:extLst>
              <a:ext uri="{FF2B5EF4-FFF2-40B4-BE49-F238E27FC236}">
                <a16:creationId xmlns:a16="http://schemas.microsoft.com/office/drawing/2014/main" id="{F795E28B-9C81-4D63-9CDB-61CFE7628767}"/>
              </a:ext>
            </a:extLst>
          </p:cNvPr>
          <p:cNvSpPr/>
          <p:nvPr userDrawn="1"/>
        </p:nvSpPr>
        <p:spPr>
          <a:xfrm>
            <a:off x="8391950" y="2668188"/>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23" name="Pentagon 48">
            <a:extLst>
              <a:ext uri="{FF2B5EF4-FFF2-40B4-BE49-F238E27FC236}">
                <a16:creationId xmlns:a16="http://schemas.microsoft.com/office/drawing/2014/main" id="{65298BBA-0E64-4716-9FD4-D004ECF130C5}"/>
              </a:ext>
            </a:extLst>
          </p:cNvPr>
          <p:cNvSpPr/>
          <p:nvPr userDrawn="1"/>
        </p:nvSpPr>
        <p:spPr>
          <a:xfrm>
            <a:off x="8391950" y="1862609"/>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24" name="Pentagon 48">
            <a:extLst>
              <a:ext uri="{FF2B5EF4-FFF2-40B4-BE49-F238E27FC236}">
                <a16:creationId xmlns:a16="http://schemas.microsoft.com/office/drawing/2014/main" id="{AC168BF0-FBE5-41CD-B0C1-9F7FC8C1EB68}"/>
              </a:ext>
            </a:extLst>
          </p:cNvPr>
          <p:cNvSpPr/>
          <p:nvPr userDrawn="1"/>
        </p:nvSpPr>
        <p:spPr>
          <a:xfrm>
            <a:off x="8391950" y="1057030"/>
            <a:ext cx="756000" cy="720000"/>
          </a:xfrm>
          <a:prstGeom prst="flowChartOffpageConnector">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sp>
        <p:nvSpPr>
          <p:cNvPr id="25" name="Pentagon 48">
            <a:extLst>
              <a:ext uri="{FF2B5EF4-FFF2-40B4-BE49-F238E27FC236}">
                <a16:creationId xmlns:a16="http://schemas.microsoft.com/office/drawing/2014/main" id="{8A379E1B-A408-44B7-9682-B6B2BB1603DA}"/>
              </a:ext>
            </a:extLst>
          </p:cNvPr>
          <p:cNvSpPr/>
          <p:nvPr userDrawn="1"/>
        </p:nvSpPr>
        <p:spPr>
          <a:xfrm>
            <a:off x="8391950" y="251451"/>
            <a:ext cx="756000" cy="720000"/>
          </a:xfrm>
          <a:prstGeom prst="flowChartOffpageConnector">
            <a:avLst/>
          </a:prstGeom>
          <a:solidFill>
            <a:schemeClr val="bg1">
              <a:lumMod val="6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296746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lvl1pPr>
              <a:defRPr sz="700"/>
            </a:lvl1pPr>
          </a:lstStyle>
          <a:p>
            <a:endParaRPr lang="en-US" dirty="0"/>
          </a:p>
        </p:txBody>
      </p:sp>
      <p:sp>
        <p:nvSpPr>
          <p:cNvPr id="3" name="Text Placeholder 2"/>
          <p:cNvSpPr>
            <a:spLocks noGrp="1"/>
          </p:cNvSpPr>
          <p:nvPr>
            <p:ph type="body" idx="1"/>
          </p:nvPr>
        </p:nvSpPr>
        <p:spPr>
          <a:xfrm>
            <a:off x="448407" y="896199"/>
            <a:ext cx="3780000" cy="617220"/>
          </a:xfrm>
        </p:spPr>
        <p:txBody>
          <a:bodyPr lIns="137160" rIns="137160" anchor="ctr">
            <a:normAutofit/>
          </a:bodyPr>
          <a:lstStyle>
            <a:lvl1pPr marL="0" indent="0">
              <a:spcBef>
                <a:spcPts val="0"/>
              </a:spcBef>
              <a:spcAft>
                <a:spcPts val="0"/>
              </a:spcAft>
              <a:buNone/>
              <a:defRPr sz="2000" b="1"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48408" y="1608993"/>
            <a:ext cx="3780000" cy="312302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57538" y="896199"/>
            <a:ext cx="3780000" cy="617220"/>
          </a:xfrm>
        </p:spPr>
        <p:txBody>
          <a:bodyPr lIns="137160" rIns="137160" anchor="ctr">
            <a:normAutofit/>
          </a:bodyPr>
          <a:lstStyle>
            <a:lvl1pPr marL="0" indent="0">
              <a:spcBef>
                <a:spcPts val="0"/>
              </a:spcBef>
              <a:spcAft>
                <a:spcPts val="0"/>
              </a:spcAft>
              <a:buNone/>
              <a:defRPr lang="en-US" sz="2000" b="1"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57538" y="1608993"/>
            <a:ext cx="3780000" cy="3123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defRPr sz="700"/>
            </a:lvl1pPr>
          </a:lstStyle>
          <a:p>
            <a:fld id="{4FAB73BC-B049-4115-A692-8D63A059BFB8}" type="slidenum">
              <a:rPr lang="en-US" smtClean="0"/>
              <a:pPr/>
              <a:t>‹#›</a:t>
            </a:fld>
            <a:endParaRPr lang="en-US" dirty="0"/>
          </a:p>
        </p:txBody>
      </p:sp>
      <p:sp>
        <p:nvSpPr>
          <p:cNvPr id="11" name="Title Placeholder 1"/>
          <p:cNvSpPr>
            <a:spLocks noGrp="1"/>
          </p:cNvSpPr>
          <p:nvPr>
            <p:ph type="title"/>
          </p:nvPr>
        </p:nvSpPr>
        <p:spPr>
          <a:xfrm>
            <a:off x="448407" y="200587"/>
            <a:ext cx="8235143" cy="866631"/>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296812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409" y="227305"/>
            <a:ext cx="7789129" cy="8666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48409" y="1094642"/>
            <a:ext cx="7789129" cy="3637378"/>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39234" y="4891128"/>
            <a:ext cx="7957071" cy="205740"/>
          </a:xfrm>
          <a:prstGeom prst="rect">
            <a:avLst/>
          </a:prstGeom>
        </p:spPr>
        <p:txBody>
          <a:bodyPr vert="horz" lIns="91440" tIns="45720" rIns="91440" bIns="45720" rtlCol="0" anchor="b"/>
          <a:lstStyle>
            <a:lvl1pPr algn="l">
              <a:defRPr sz="700" cap="none" baseline="0">
                <a:solidFill>
                  <a:schemeClr val="tx1">
                    <a:lumMod val="95000"/>
                    <a:lumOff val="5000"/>
                  </a:schemeClr>
                </a:solidFill>
                <a:latin typeface="+mn-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pic>
        <p:nvPicPr>
          <p:cNvPr id="7" name="Picture 2"/>
          <p:cNvPicPr>
            <a:picLocks noChangeArrowheads="1"/>
          </p:cNvPicPr>
          <p:nvPr userDrawn="1"/>
        </p:nvPicPr>
        <p:blipFill rotWithShape="1">
          <a:blip r:embed="rId14">
            <a:extLst>
              <a:ext uri="{28A0092B-C50C-407E-A947-70E740481C1C}">
                <a14:useLocalDpi xmlns:a14="http://schemas.microsoft.com/office/drawing/2010/main" val="0"/>
              </a:ext>
            </a:extLst>
          </a:blip>
          <a:srcRect l="90354" t="75578" r="6005" b="6328"/>
          <a:stretch/>
        </p:blipFill>
        <p:spPr bwMode="auto">
          <a:xfrm>
            <a:off x="380757" y="302415"/>
            <a:ext cx="72000" cy="6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78282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5" r:id="rId3"/>
    <p:sldLayoutId id="2147483673" r:id="rId4"/>
    <p:sldLayoutId id="2147483672" r:id="rId5"/>
    <p:sldLayoutId id="2147483666" r:id="rId6"/>
    <p:sldLayoutId id="2147483667" r:id="rId7"/>
    <p:sldLayoutId id="2147483671" r:id="rId8"/>
    <p:sldLayoutId id="2147483668" r:id="rId9"/>
    <p:sldLayoutId id="2147483669" r:id="rId10"/>
    <p:sldLayoutId id="2147483674" r:id="rId11"/>
    <p:sldLayoutId id="2147483670" r:id="rId12"/>
  </p:sldLayoutIdLst>
  <p:hf sldNum="0" hdr="0" dt="0"/>
  <p:txStyles>
    <p:titleStyle>
      <a:lvl1pPr algn="l" defTabSz="914400" rtl="0" eaLnBrk="1" latinLnBrk="0" hangingPunct="1">
        <a:lnSpc>
          <a:spcPct val="80000"/>
        </a:lnSpc>
        <a:spcBef>
          <a:spcPct val="0"/>
        </a:spcBef>
        <a:buNone/>
        <a:defRPr sz="2400" b="1" kern="0" cap="none" spc="0" baseline="0">
          <a:solidFill>
            <a:schemeClr val="accent1"/>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
          <a:schemeClr val="accent2"/>
        </a:buClr>
        <a:buSzPct val="100000"/>
        <a:buFont typeface="Arial" panose="020B0604020202020204" pitchFamily="34" charset="0"/>
        <a:buChar char="•"/>
        <a:defRPr sz="1400" kern="1200">
          <a:solidFill>
            <a:schemeClr val="tx1"/>
          </a:solidFill>
          <a:latin typeface="+mn-lt"/>
          <a:ea typeface="+mn-ea"/>
          <a:cs typeface="+mn-cs"/>
        </a:defRPr>
      </a:lvl1pPr>
      <a:lvl2pPr marL="360363" indent="-18415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2pPr>
      <a:lvl3pPr marL="536575" indent="-176213" algn="l" defTabSz="914400" rtl="0" eaLnBrk="1" latinLnBrk="0" hangingPunct="1">
        <a:lnSpc>
          <a:spcPct val="90000"/>
        </a:lnSpc>
        <a:spcBef>
          <a:spcPts val="200"/>
        </a:spcBef>
        <a:spcAft>
          <a:spcPts val="400"/>
        </a:spcAft>
        <a:buClr>
          <a:schemeClr val="accent1"/>
        </a:buClr>
        <a:buFont typeface="Wingdings 3" pitchFamily="18" charset="2"/>
        <a:buChar char=""/>
        <a:defRPr sz="1050" kern="1200">
          <a:solidFill>
            <a:schemeClr val="tx1"/>
          </a:solidFill>
          <a:latin typeface="+mn-lt"/>
          <a:ea typeface="+mn-ea"/>
          <a:cs typeface="+mn-cs"/>
        </a:defRPr>
      </a:lvl3pPr>
      <a:lvl4pPr marL="720725" indent="-184150" algn="l" defTabSz="914400" rtl="0" eaLnBrk="1" latinLnBrk="0" hangingPunct="1">
        <a:lnSpc>
          <a:spcPct val="90000"/>
        </a:lnSpc>
        <a:spcBef>
          <a:spcPts val="200"/>
        </a:spcBef>
        <a:spcAft>
          <a:spcPts val="400"/>
        </a:spcAft>
        <a:buClr>
          <a:schemeClr val="accent1"/>
        </a:buClr>
        <a:buFont typeface="Wingdings 3" pitchFamily="18" charset="2"/>
        <a:buChar char=""/>
        <a:defRPr sz="1050" kern="1200">
          <a:solidFill>
            <a:schemeClr val="tx1"/>
          </a:solidFill>
          <a:latin typeface="+mn-lt"/>
          <a:ea typeface="+mn-ea"/>
          <a:cs typeface="+mn-cs"/>
        </a:defRPr>
      </a:lvl4pPr>
      <a:lvl5pPr marL="896938" indent="-176213" algn="l" defTabSz="914400" rtl="0" eaLnBrk="1" latinLnBrk="0" hangingPunct="1">
        <a:lnSpc>
          <a:spcPct val="90000"/>
        </a:lnSpc>
        <a:spcBef>
          <a:spcPts val="200"/>
        </a:spcBef>
        <a:spcAft>
          <a:spcPts val="400"/>
        </a:spcAft>
        <a:buClr>
          <a:schemeClr val="accent1"/>
        </a:buClr>
        <a:buFont typeface="Wingdings 3" pitchFamily="18" charset="2"/>
        <a:buChar char=""/>
        <a:defRPr sz="105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4.xm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hart" Target="../charts/chart6.xml"/><Relationship Id="rId4" Type="http://schemas.openxmlformats.org/officeDocument/2006/relationships/chart" Target="../charts/chart5.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accessmedicine.mhmedical.com/content.aspx?bookid=953&amp;sectionid=53375624" TargetMode="External"/><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12.xml"/><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21.png"/><Relationship Id="rId5" Type="http://schemas.openxmlformats.org/officeDocument/2006/relationships/image" Target="../media/image10.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chart" Target="../charts/chart13.xml"/><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ata.oecd.org/healthstat/life-expectancy-at-65.htm" TargetMode="External"/><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chart" Target="../charts/char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equator-network.org/"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chart" Target="../charts/chart19.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chart" Target="../charts/chart21.xml"/><Relationship Id="rId4" Type="http://schemas.openxmlformats.org/officeDocument/2006/relationships/chart" Target="../charts/chart20.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chart" Target="../charts/char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chart" Target="../charts/char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015D-60E7-4FCA-8B1D-D094AC848D40}"/>
              </a:ext>
            </a:extLst>
          </p:cNvPr>
          <p:cNvSpPr>
            <a:spLocks noGrp="1"/>
          </p:cNvSpPr>
          <p:nvPr>
            <p:ph type="ctrTitle"/>
          </p:nvPr>
        </p:nvSpPr>
        <p:spPr/>
        <p:txBody>
          <a:bodyPr/>
          <a:lstStyle/>
          <a:p>
            <a:r>
              <a:rPr lang="en-GB" dirty="0"/>
              <a:t>The impact of hip fracture on an elderly person’s functional autonomy and independence</a:t>
            </a:r>
          </a:p>
        </p:txBody>
      </p:sp>
      <p:sp>
        <p:nvSpPr>
          <p:cNvPr id="3" name="Subtitle 2">
            <a:extLst>
              <a:ext uri="{FF2B5EF4-FFF2-40B4-BE49-F238E27FC236}">
                <a16:creationId xmlns:a16="http://schemas.microsoft.com/office/drawing/2014/main" id="{C4FBB5CA-01DA-4D3E-862B-0399864E2EDD}"/>
              </a:ext>
            </a:extLst>
          </p:cNvPr>
          <p:cNvSpPr>
            <a:spLocks noGrp="1"/>
          </p:cNvSpPr>
          <p:nvPr>
            <p:ph type="subTitle" idx="1"/>
          </p:nvPr>
        </p:nvSpPr>
        <p:spPr/>
        <p:txBody>
          <a:bodyPr/>
          <a:lstStyle/>
          <a:p>
            <a:r>
              <a:rPr lang="en-GB" dirty="0">
                <a:solidFill>
                  <a:schemeClr val="accent1"/>
                </a:solidFill>
              </a:rPr>
              <a:t>with a focus on participation in activities of </a:t>
            </a:r>
            <a:br>
              <a:rPr lang="en-GB" dirty="0">
                <a:solidFill>
                  <a:schemeClr val="accent1"/>
                </a:solidFill>
              </a:rPr>
            </a:br>
            <a:r>
              <a:rPr lang="en-GB" dirty="0">
                <a:solidFill>
                  <a:schemeClr val="accent1"/>
                </a:solidFill>
              </a:rPr>
              <a:t>daily living</a:t>
            </a:r>
          </a:p>
          <a:p>
            <a:endParaRPr lang="en-GB" dirty="0"/>
          </a:p>
        </p:txBody>
      </p:sp>
      <p:sp>
        <p:nvSpPr>
          <p:cNvPr id="4" name="TextBox 3">
            <a:extLst>
              <a:ext uri="{FF2B5EF4-FFF2-40B4-BE49-F238E27FC236}">
                <a16:creationId xmlns:a16="http://schemas.microsoft.com/office/drawing/2014/main" id="{A053DB01-05A3-4007-BFCB-F04FD74BBFD0}"/>
              </a:ext>
            </a:extLst>
          </p:cNvPr>
          <p:cNvSpPr txBox="1"/>
          <p:nvPr/>
        </p:nvSpPr>
        <p:spPr>
          <a:xfrm>
            <a:off x="2578394" y="4696188"/>
            <a:ext cx="4317023" cy="400110"/>
          </a:xfrm>
          <a:prstGeom prst="rect">
            <a:avLst/>
          </a:prstGeom>
          <a:noFill/>
        </p:spPr>
        <p:txBody>
          <a:bodyPr wrap="square" rtlCol="0">
            <a:spAutoFit/>
          </a:bodyPr>
          <a:lstStyle/>
          <a:p>
            <a:r>
              <a:rPr lang="en-US" sz="1000" dirty="0">
                <a:solidFill>
                  <a:schemeClr val="accent1"/>
                </a:solidFill>
              </a:rPr>
              <a:t>Version 1. Created 27 February 2018</a:t>
            </a:r>
          </a:p>
          <a:p>
            <a:r>
              <a:rPr lang="en-US" sz="1000" dirty="0">
                <a:solidFill>
                  <a:schemeClr val="accent1"/>
                </a:solidFill>
              </a:rPr>
              <a:t>SC-EU-AMG162-00467 </a:t>
            </a:r>
            <a:endParaRPr lang="en-GB" sz="1000" dirty="0">
              <a:solidFill>
                <a:schemeClr val="accent1"/>
              </a:solidFill>
            </a:endParaRPr>
          </a:p>
        </p:txBody>
      </p:sp>
      <p:sp>
        <p:nvSpPr>
          <p:cNvPr id="5" name="TextBox 4">
            <a:extLst>
              <a:ext uri="{FF2B5EF4-FFF2-40B4-BE49-F238E27FC236}">
                <a16:creationId xmlns:a16="http://schemas.microsoft.com/office/drawing/2014/main" id="{EDD261B1-25CC-42C2-863E-1FAB16299A3E}"/>
              </a:ext>
            </a:extLst>
          </p:cNvPr>
          <p:cNvSpPr txBox="1"/>
          <p:nvPr/>
        </p:nvSpPr>
        <p:spPr>
          <a:xfrm>
            <a:off x="6455832" y="4840817"/>
            <a:ext cx="2575151"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AT" sz="800" dirty="0"/>
              <a:t>SC-AT-AMG162-00757 0421</a:t>
            </a:r>
            <a:endParaRPr lang="en-US" sz="800" dirty="0"/>
          </a:p>
          <a:p>
            <a:r>
              <a:rPr lang="en-US" sz="800" dirty="0"/>
              <a:t>(former: SC-AT-AMG162-00567 </a:t>
            </a:r>
            <a:r>
              <a:rPr lang="en-US" sz="800" dirty="0">
                <a:cs typeface="Arial"/>
              </a:rPr>
              <a:t>Sept 18)</a:t>
            </a:r>
            <a:endParaRPr lang="en-US" sz="800" dirty="0"/>
          </a:p>
        </p:txBody>
      </p:sp>
    </p:spTree>
    <p:extLst>
      <p:ext uri="{BB962C8B-B14F-4D97-AF65-F5344CB8AC3E}">
        <p14:creationId xmlns:p14="http://schemas.microsoft.com/office/powerpoint/2010/main" val="5304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43E6F5C-04EB-4D80-84AE-3718F2D6D495}"/>
              </a:ext>
            </a:extLst>
          </p:cNvPr>
          <p:cNvGrpSpPr/>
          <p:nvPr/>
        </p:nvGrpSpPr>
        <p:grpSpPr>
          <a:xfrm>
            <a:off x="4135725" y="3792584"/>
            <a:ext cx="3592267" cy="968452"/>
            <a:chOff x="2652485" y="3560169"/>
            <a:chExt cx="3592267" cy="968452"/>
          </a:xfrm>
        </p:grpSpPr>
        <p:pic>
          <p:nvPicPr>
            <p:cNvPr id="22" name="Picture 21">
              <a:extLst>
                <a:ext uri="{FF2B5EF4-FFF2-40B4-BE49-F238E27FC236}">
                  <a16:creationId xmlns:a16="http://schemas.microsoft.com/office/drawing/2014/main" id="{8A3BF211-8BD4-4D6A-BC7C-1B278FAB9B44}"/>
                </a:ext>
              </a:extLst>
            </p:cNvPr>
            <p:cNvPicPr>
              <a:picLocks noChangeAspect="1"/>
            </p:cNvPicPr>
            <p:nvPr/>
          </p:nvPicPr>
          <p:blipFill>
            <a:blip r:embed="rId3"/>
            <a:stretch>
              <a:fillRect/>
            </a:stretch>
          </p:blipFill>
          <p:spPr>
            <a:xfrm>
              <a:off x="2652485" y="3627005"/>
              <a:ext cx="422153" cy="864108"/>
            </a:xfrm>
            <a:prstGeom prst="rect">
              <a:avLst/>
            </a:prstGeom>
          </p:spPr>
        </p:pic>
        <p:sp>
          <p:nvSpPr>
            <p:cNvPr id="25" name="Speech Bubble: Oval 21">
              <a:extLst>
                <a:ext uri="{FF2B5EF4-FFF2-40B4-BE49-F238E27FC236}">
                  <a16:creationId xmlns:a16="http://schemas.microsoft.com/office/drawing/2014/main" id="{FBC9E425-AA84-4BE0-B576-BCA81842614E}"/>
                </a:ext>
              </a:extLst>
            </p:cNvPr>
            <p:cNvSpPr/>
            <p:nvPr/>
          </p:nvSpPr>
          <p:spPr>
            <a:xfrm>
              <a:off x="3148752" y="3560169"/>
              <a:ext cx="3096000" cy="9684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t>Like Jean, 70% of elderly people </a:t>
              </a:r>
              <a:br>
                <a:rPr lang="en-GB" sz="1200" dirty="0"/>
              </a:br>
              <a:r>
                <a:rPr lang="en-GB" sz="1200" dirty="0"/>
                <a:t>≤ 80 years old were living in their own home or a sheltered home 1 year after hip fracture compared with 85% before fracture</a:t>
              </a:r>
              <a:r>
                <a:rPr lang="en-GB" sz="1200" baseline="30000" dirty="0"/>
                <a:t>1</a:t>
              </a:r>
              <a:endParaRPr lang="en-GB" sz="1200" dirty="0"/>
            </a:p>
          </p:txBody>
        </p:sp>
      </p:grpSp>
      <p:sp>
        <p:nvSpPr>
          <p:cNvPr id="10" name="Content Placeholder 9">
            <a:extLst>
              <a:ext uri="{FF2B5EF4-FFF2-40B4-BE49-F238E27FC236}">
                <a16:creationId xmlns:a16="http://schemas.microsoft.com/office/drawing/2014/main" id="{3ACC6B3D-A38A-45F1-94AE-4EEB0ED857F7}"/>
              </a:ext>
            </a:extLst>
          </p:cNvPr>
          <p:cNvSpPr>
            <a:spLocks noGrp="1"/>
          </p:cNvSpPr>
          <p:nvPr>
            <p:ph idx="1"/>
          </p:nvPr>
        </p:nvSpPr>
        <p:spPr>
          <a:xfrm>
            <a:off x="448407" y="1094642"/>
            <a:ext cx="7789131" cy="3637378"/>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grpSp>
        <p:nvGrpSpPr>
          <p:cNvPr id="7" name="Group 6">
            <a:extLst>
              <a:ext uri="{FF2B5EF4-FFF2-40B4-BE49-F238E27FC236}">
                <a16:creationId xmlns:a16="http://schemas.microsoft.com/office/drawing/2014/main" id="{04B40D99-136A-456B-B5EA-913366B47C90}"/>
              </a:ext>
            </a:extLst>
          </p:cNvPr>
          <p:cNvGrpSpPr/>
          <p:nvPr/>
        </p:nvGrpSpPr>
        <p:grpSpPr>
          <a:xfrm>
            <a:off x="309375" y="1391188"/>
            <a:ext cx="7081984" cy="2314348"/>
            <a:chOff x="-51111" y="1391188"/>
            <a:chExt cx="7081984" cy="2314348"/>
          </a:xfrm>
        </p:grpSpPr>
        <p:graphicFrame>
          <p:nvGraphicFramePr>
            <p:cNvPr id="23" name="Chart 22">
              <a:extLst>
                <a:ext uri="{FF2B5EF4-FFF2-40B4-BE49-F238E27FC236}">
                  <a16:creationId xmlns:a16="http://schemas.microsoft.com/office/drawing/2014/main" id="{35A3F169-42EF-4C53-BBBD-4E2AB7B35D0B}"/>
                </a:ext>
              </a:extLst>
            </p:cNvPr>
            <p:cNvGraphicFramePr>
              <a:graphicFrameLocks/>
            </p:cNvGraphicFramePr>
            <p:nvPr>
              <p:extLst>
                <p:ext uri="{D42A27DB-BD31-4B8C-83A1-F6EECF244321}">
                  <p14:modId xmlns:p14="http://schemas.microsoft.com/office/powerpoint/2010/main" val="319021896"/>
                </p:ext>
              </p:extLst>
            </p:nvPr>
          </p:nvGraphicFramePr>
          <p:xfrm>
            <a:off x="-51111" y="1397936"/>
            <a:ext cx="3643200" cy="230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8354CC3B-CA9B-4B74-9953-7C4EA6D695A4}"/>
                </a:ext>
              </a:extLst>
            </p:cNvPr>
            <p:cNvGraphicFramePr>
              <a:graphicFrameLocks/>
            </p:cNvGraphicFramePr>
            <p:nvPr>
              <p:extLst>
                <p:ext uri="{D42A27DB-BD31-4B8C-83A1-F6EECF244321}">
                  <p14:modId xmlns:p14="http://schemas.microsoft.com/office/powerpoint/2010/main" val="4227195747"/>
                </p:ext>
              </p:extLst>
            </p:nvPr>
          </p:nvGraphicFramePr>
          <p:xfrm>
            <a:off x="3387673" y="1391188"/>
            <a:ext cx="3643200" cy="2307600"/>
          </p:xfrm>
          <a:graphic>
            <a:graphicData uri="http://schemas.openxmlformats.org/drawingml/2006/chart">
              <c:chart xmlns:c="http://schemas.openxmlformats.org/drawingml/2006/chart" xmlns:r="http://schemas.openxmlformats.org/officeDocument/2006/relationships" r:id="rId5"/>
            </a:graphicData>
          </a:graphic>
        </p:graphicFrame>
      </p:grpSp>
      <p:sp>
        <p:nvSpPr>
          <p:cNvPr id="5" name="Footer Placeholder 4">
            <a:extLst>
              <a:ext uri="{FF2B5EF4-FFF2-40B4-BE49-F238E27FC236}">
                <a16:creationId xmlns:a16="http://schemas.microsoft.com/office/drawing/2014/main" id="{11BB677E-0AA6-4310-BA7F-24F4A6BA8836}"/>
              </a:ext>
            </a:extLst>
          </p:cNvPr>
          <p:cNvSpPr>
            <a:spLocks noGrp="1"/>
          </p:cNvSpPr>
          <p:nvPr>
            <p:ph type="ftr" sz="quarter" idx="11"/>
          </p:nvPr>
        </p:nvSpPr>
        <p:spPr/>
        <p:txBody>
          <a:bodyPr/>
          <a:lstStyle/>
          <a:p>
            <a:r>
              <a:rPr lang="en-GB" dirty="0"/>
              <a:t>1. Griffin XL </a:t>
            </a:r>
            <a:r>
              <a:rPr lang="en-GB" i="1" dirty="0"/>
              <a:t>et al. Bone Joint J </a:t>
            </a:r>
            <a:r>
              <a:rPr lang="en-GB" dirty="0"/>
              <a:t>2015;97-B:372–82</a:t>
            </a:r>
          </a:p>
        </p:txBody>
      </p:sp>
      <p:sp>
        <p:nvSpPr>
          <p:cNvPr id="2" name="Title 1">
            <a:extLst>
              <a:ext uri="{FF2B5EF4-FFF2-40B4-BE49-F238E27FC236}">
                <a16:creationId xmlns:a16="http://schemas.microsoft.com/office/drawing/2014/main" id="{D15B785D-4ECB-403C-9DBD-8BD91BC75EA3}"/>
              </a:ext>
            </a:extLst>
          </p:cNvPr>
          <p:cNvSpPr>
            <a:spLocks noGrp="1"/>
          </p:cNvSpPr>
          <p:nvPr>
            <p:ph type="title"/>
          </p:nvPr>
        </p:nvSpPr>
        <p:spPr/>
        <p:txBody>
          <a:bodyPr>
            <a:normAutofit fontScale="90000"/>
          </a:bodyPr>
          <a:lstStyle/>
          <a:p>
            <a:r>
              <a:rPr lang="en-GB" dirty="0"/>
              <a:t>Even elderly people aged 80 years old or younger may be living in a care or nursing home after hip fracture</a:t>
            </a:r>
          </a:p>
        </p:txBody>
      </p:sp>
      <p:sp>
        <p:nvSpPr>
          <p:cNvPr id="20" name="TextBox 19">
            <a:extLst>
              <a:ext uri="{FF2B5EF4-FFF2-40B4-BE49-F238E27FC236}">
                <a16:creationId xmlns:a16="http://schemas.microsoft.com/office/drawing/2014/main" id="{0A58900B-CE5C-4665-A607-1941C3FCE05C}"/>
              </a:ext>
            </a:extLst>
          </p:cNvPr>
          <p:cNvSpPr txBox="1"/>
          <p:nvPr/>
        </p:nvSpPr>
        <p:spPr>
          <a:xfrm>
            <a:off x="100667" y="1062855"/>
            <a:ext cx="8291283" cy="276999"/>
          </a:xfrm>
          <a:prstGeom prst="rect">
            <a:avLst/>
          </a:prstGeom>
          <a:noFill/>
        </p:spPr>
        <p:txBody>
          <a:bodyPr wrap="square" rtlCol="0">
            <a:spAutoFit/>
          </a:bodyPr>
          <a:lstStyle/>
          <a:p>
            <a:pPr algn="ctr"/>
            <a:r>
              <a:rPr lang="en-GB" sz="1200" b="1" dirty="0">
                <a:solidFill>
                  <a:schemeClr val="accent1"/>
                </a:solidFill>
              </a:rPr>
              <a:t>The proportion of patients living in their own homes, compared with care/nursing homes, after a hip fracture</a:t>
            </a:r>
            <a:r>
              <a:rPr lang="en-GB" sz="1200" b="1" baseline="30000" dirty="0">
                <a:solidFill>
                  <a:schemeClr val="accent1"/>
                </a:solidFill>
              </a:rPr>
              <a:t>1</a:t>
            </a:r>
          </a:p>
        </p:txBody>
      </p:sp>
      <p:sp>
        <p:nvSpPr>
          <p:cNvPr id="4" name="TextBox 3">
            <a:extLst>
              <a:ext uri="{FF2B5EF4-FFF2-40B4-BE49-F238E27FC236}">
                <a16:creationId xmlns:a16="http://schemas.microsoft.com/office/drawing/2014/main" id="{F5AB36A7-22C5-4662-ACEE-08150F220725}"/>
              </a:ext>
            </a:extLst>
          </p:cNvPr>
          <p:cNvSpPr txBox="1"/>
          <p:nvPr/>
        </p:nvSpPr>
        <p:spPr>
          <a:xfrm>
            <a:off x="7342920" y="1670228"/>
            <a:ext cx="1021249" cy="1400383"/>
          </a:xfrm>
          <a:prstGeom prst="rect">
            <a:avLst/>
          </a:prstGeom>
          <a:noFill/>
        </p:spPr>
        <p:txBody>
          <a:bodyPr wrap="square" rtlCol="0">
            <a:spAutoFit/>
          </a:bodyPr>
          <a:lstStyle/>
          <a:p>
            <a:pPr>
              <a:spcAft>
                <a:spcPts val="600"/>
              </a:spcAft>
            </a:pPr>
            <a:r>
              <a:rPr lang="en-GB" sz="1000" dirty="0"/>
              <a:t>Dead</a:t>
            </a:r>
          </a:p>
          <a:p>
            <a:pPr>
              <a:spcAft>
                <a:spcPts val="600"/>
              </a:spcAft>
            </a:pPr>
            <a:r>
              <a:rPr lang="en-GB" sz="1000" dirty="0"/>
              <a:t>Rehabilitation unit/hospital</a:t>
            </a:r>
          </a:p>
          <a:p>
            <a:pPr>
              <a:spcAft>
                <a:spcPts val="600"/>
              </a:spcAft>
            </a:pPr>
            <a:r>
              <a:rPr lang="en-GB" sz="1000" dirty="0"/>
              <a:t>Residential/</a:t>
            </a:r>
            <a:br>
              <a:rPr lang="en-GB" sz="1000" dirty="0"/>
            </a:br>
            <a:r>
              <a:rPr lang="en-GB" sz="1000" dirty="0"/>
              <a:t>nursing home</a:t>
            </a:r>
          </a:p>
          <a:p>
            <a:pPr>
              <a:spcAft>
                <a:spcPts val="600"/>
              </a:spcAft>
            </a:pPr>
            <a:r>
              <a:rPr lang="en-GB" sz="1000" dirty="0"/>
              <a:t>Own/sheltered home</a:t>
            </a:r>
          </a:p>
        </p:txBody>
      </p:sp>
      <p:sp>
        <p:nvSpPr>
          <p:cNvPr id="6" name="Rectangle 5"/>
          <p:cNvSpPr/>
          <p:nvPr/>
        </p:nvSpPr>
        <p:spPr>
          <a:xfrm>
            <a:off x="7277672" y="1748820"/>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276718" y="1968405"/>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286056" y="2740293"/>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7286463" y="2362460"/>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4FAB73BC-B049-4115-A692-8D63A059BFB8}" type="slidenum">
              <a:rPr lang="en-US" smtClean="0"/>
              <a:pPr/>
              <a:t>10</a:t>
            </a:fld>
            <a:endParaRPr lang="en-US" dirty="0"/>
          </a:p>
        </p:txBody>
      </p:sp>
      <p:sp>
        <p:nvSpPr>
          <p:cNvPr id="16" name="Pentagon 48">
            <a:extLst>
              <a:ext uri="{FF2B5EF4-FFF2-40B4-BE49-F238E27FC236}">
                <a16:creationId xmlns:a16="http://schemas.microsoft.com/office/drawing/2014/main" id="{AC168BF0-FBE5-41CD-B0C1-9F7FC8C1EB68}"/>
              </a:ext>
            </a:extLst>
          </p:cNvPr>
          <p:cNvSpPr/>
          <p:nvPr/>
        </p:nvSpPr>
        <p:spPr>
          <a:xfrm>
            <a:off x="8391950" y="1057030"/>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grpSp>
        <p:nvGrpSpPr>
          <p:cNvPr id="3" name="Group 2">
            <a:extLst>
              <a:ext uri="{FF2B5EF4-FFF2-40B4-BE49-F238E27FC236}">
                <a16:creationId xmlns:a16="http://schemas.microsoft.com/office/drawing/2014/main" id="{C6EB03AD-9FE1-4989-BA4E-2A044439253F}"/>
              </a:ext>
            </a:extLst>
          </p:cNvPr>
          <p:cNvGrpSpPr/>
          <p:nvPr/>
        </p:nvGrpSpPr>
        <p:grpSpPr>
          <a:xfrm>
            <a:off x="375435" y="3791779"/>
            <a:ext cx="3663938" cy="968452"/>
            <a:chOff x="2996748" y="3734985"/>
            <a:chExt cx="3663938" cy="968452"/>
          </a:xfrm>
        </p:grpSpPr>
        <p:sp>
          <p:nvSpPr>
            <p:cNvPr id="18" name="Speech Bubble: Oval 21">
              <a:extLst>
                <a:ext uri="{FF2B5EF4-FFF2-40B4-BE49-F238E27FC236}">
                  <a16:creationId xmlns:a16="http://schemas.microsoft.com/office/drawing/2014/main" id="{332613F4-10EE-476D-8F0D-566E42AE76CC}"/>
                </a:ext>
              </a:extLst>
            </p:cNvPr>
            <p:cNvSpPr/>
            <p:nvPr/>
          </p:nvSpPr>
          <p:spPr>
            <a:xfrm>
              <a:off x="3564686" y="3734985"/>
              <a:ext cx="3096000" cy="9684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200" dirty="0"/>
                <a:t>Like Elizabeth, 17% of elderly people </a:t>
              </a:r>
              <a:br>
                <a:rPr lang="en-GB" sz="1200" dirty="0"/>
              </a:br>
              <a:r>
                <a:rPr lang="en-GB" sz="1200" dirty="0"/>
                <a:t>≤ 80 years old were living in a residential or nursing home at 1 year after hip fracture compared with 7% before fracture,</a:t>
              </a:r>
              <a:br>
                <a:rPr lang="en-GB" sz="1200" dirty="0"/>
              </a:br>
              <a:r>
                <a:rPr lang="en-GB" sz="1200" dirty="0"/>
                <a:t> and 12% had died</a:t>
              </a:r>
              <a:r>
                <a:rPr lang="en-GB" sz="1200" baseline="30000" dirty="0"/>
                <a:t>1</a:t>
              </a:r>
              <a:endParaRPr lang="en-GB" sz="1200" dirty="0"/>
            </a:p>
          </p:txBody>
        </p:sp>
        <p:pic>
          <p:nvPicPr>
            <p:cNvPr id="19" name="Picture 18">
              <a:extLst>
                <a:ext uri="{FF2B5EF4-FFF2-40B4-BE49-F238E27FC236}">
                  <a16:creationId xmlns:a16="http://schemas.microsoft.com/office/drawing/2014/main" id="{4BA0D17B-73B2-4D23-B351-B8DBB791AB95}"/>
                </a:ext>
              </a:extLst>
            </p:cNvPr>
            <p:cNvPicPr>
              <a:picLocks noChangeAspect="1"/>
            </p:cNvPicPr>
            <p:nvPr/>
          </p:nvPicPr>
          <p:blipFill>
            <a:blip r:embed="rId6"/>
            <a:stretch>
              <a:fillRect/>
            </a:stretch>
          </p:blipFill>
          <p:spPr>
            <a:xfrm>
              <a:off x="2996748" y="3802634"/>
              <a:ext cx="483673" cy="864108"/>
            </a:xfrm>
            <a:prstGeom prst="rect">
              <a:avLst/>
            </a:prstGeom>
          </p:spPr>
        </p:pic>
      </p:grpSp>
      <p:sp>
        <p:nvSpPr>
          <p:cNvPr id="9" name="Rectangle 8">
            <a:extLst>
              <a:ext uri="{FF2B5EF4-FFF2-40B4-BE49-F238E27FC236}">
                <a16:creationId xmlns:a16="http://schemas.microsoft.com/office/drawing/2014/main" id="{5651670E-0106-482A-A5C9-E07D15CF3C55}"/>
              </a:ext>
            </a:extLst>
          </p:cNvPr>
          <p:cNvSpPr/>
          <p:nvPr/>
        </p:nvSpPr>
        <p:spPr>
          <a:xfrm>
            <a:off x="439233" y="1399446"/>
            <a:ext cx="3429381" cy="219694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977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1DC2C3C-2869-48AB-A744-5E3C278F181E}"/>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r>
              <a:rPr lang="en-GB" dirty="0"/>
              <a:t>There was a 1.6-point (27%) reduction (SD: 1.5) in mean mobility </a:t>
            </a:r>
            <a:r>
              <a:rPr lang="en-GB" dirty="0" err="1"/>
              <a:t>score</a:t>
            </a:r>
            <a:r>
              <a:rPr lang="en-GB" baseline="30000" dirty="0" err="1"/>
              <a:t>a</a:t>
            </a:r>
            <a:r>
              <a:rPr lang="en-GB" dirty="0"/>
              <a:t> from before fracture to 1 year after hip fracture</a:t>
            </a:r>
            <a:r>
              <a:rPr lang="en-GB" baseline="30000" dirty="0"/>
              <a:t>1</a:t>
            </a:r>
            <a:r>
              <a:rPr lang="en-GB" dirty="0"/>
              <a:t> </a:t>
            </a:r>
          </a:p>
          <a:p>
            <a:pPr lvl="1"/>
            <a:r>
              <a:rPr lang="en-GB" dirty="0"/>
              <a:t>The mean mobility score before fracture was 6.0 (SD: 2.6) and the mean mobility score </a:t>
            </a:r>
            <a:br>
              <a:rPr lang="en-GB" dirty="0"/>
            </a:br>
            <a:r>
              <a:rPr lang="en-GB" dirty="0"/>
              <a:t>1 year after fracture was 4.4 (SD: 2.2)</a:t>
            </a:r>
            <a:r>
              <a:rPr lang="en-GB" baseline="30000" dirty="0"/>
              <a:t>1</a:t>
            </a:r>
            <a:r>
              <a:rPr lang="en-GB" dirty="0"/>
              <a:t> </a:t>
            </a:r>
          </a:p>
        </p:txBody>
      </p:sp>
      <p:sp>
        <p:nvSpPr>
          <p:cNvPr id="3" name="Footer Placeholder 2">
            <a:extLst>
              <a:ext uri="{FF2B5EF4-FFF2-40B4-BE49-F238E27FC236}">
                <a16:creationId xmlns:a16="http://schemas.microsoft.com/office/drawing/2014/main" id="{D4341D36-62C9-45BC-8C35-58BE8F76AA0C}"/>
              </a:ext>
            </a:extLst>
          </p:cNvPr>
          <p:cNvSpPr>
            <a:spLocks noGrp="1"/>
          </p:cNvSpPr>
          <p:nvPr>
            <p:ph type="ftr" sz="quarter" idx="11"/>
          </p:nvPr>
        </p:nvSpPr>
        <p:spPr/>
        <p:txBody>
          <a:bodyPr/>
          <a:lstStyle/>
          <a:p>
            <a:r>
              <a:rPr lang="en-GB" baseline="30000" dirty="0" err="1"/>
              <a:t>a</a:t>
            </a:r>
            <a:r>
              <a:rPr lang="en-GB" dirty="0" err="1"/>
              <a:t>Mobility</a:t>
            </a:r>
            <a:r>
              <a:rPr lang="en-GB" dirty="0"/>
              <a:t> is scored out of 3 for three functions. (1) Can the person do their own shopping? (2) Is the person able to get out of the house? (3) Is the person able to get about the house? The highest possible score is 9 (full independence in performing all three functions), and the lowest possible score is 0 (unable to perform all three functions, even with assistance). Before hip fracture, some participants were living in the community and others were in long-term care, and a smaller number were in hospital</a:t>
            </a:r>
          </a:p>
          <a:p>
            <a:r>
              <a:rPr lang="en-GB" dirty="0"/>
              <a:t>SD, standard deviation</a:t>
            </a:r>
          </a:p>
          <a:p>
            <a:r>
              <a:rPr lang="en-GB" dirty="0"/>
              <a:t>1. Keene GS </a:t>
            </a:r>
            <a:r>
              <a:rPr lang="en-GB" i="1" dirty="0"/>
              <a:t>et al. BMJ </a:t>
            </a:r>
            <a:r>
              <a:rPr lang="en-GB" dirty="0"/>
              <a:t>1993;307:1248–50</a:t>
            </a:r>
          </a:p>
        </p:txBody>
      </p:sp>
      <p:sp>
        <p:nvSpPr>
          <p:cNvPr id="2" name="Title 1">
            <a:extLst>
              <a:ext uri="{FF2B5EF4-FFF2-40B4-BE49-F238E27FC236}">
                <a16:creationId xmlns:a16="http://schemas.microsoft.com/office/drawing/2014/main" id="{D3E73BDB-E786-4CAC-92AC-BF1BBAFACFE9}"/>
              </a:ext>
            </a:extLst>
          </p:cNvPr>
          <p:cNvSpPr>
            <a:spLocks noGrp="1"/>
          </p:cNvSpPr>
          <p:nvPr>
            <p:ph type="title"/>
          </p:nvPr>
        </p:nvSpPr>
        <p:spPr/>
        <p:txBody>
          <a:bodyPr/>
          <a:lstStyle/>
          <a:p>
            <a:r>
              <a:rPr lang="en-GB" dirty="0"/>
              <a:t>Hip fractures restrict elderly people’s mobility in </a:t>
            </a:r>
            <a:br>
              <a:rPr lang="en-GB" dirty="0"/>
            </a:br>
            <a:r>
              <a:rPr lang="en-GB" dirty="0"/>
              <a:t>the medium term</a:t>
            </a:r>
          </a:p>
        </p:txBody>
      </p:sp>
      <p:graphicFrame>
        <p:nvGraphicFramePr>
          <p:cNvPr id="7" name="Chart 6">
            <a:extLst>
              <a:ext uri="{FF2B5EF4-FFF2-40B4-BE49-F238E27FC236}">
                <a16:creationId xmlns:a16="http://schemas.microsoft.com/office/drawing/2014/main" id="{2F9B0D7F-F998-4A75-88B8-2D26276773C3}"/>
              </a:ext>
            </a:extLst>
          </p:cNvPr>
          <p:cNvGraphicFramePr>
            <a:graphicFrameLocks/>
          </p:cNvGraphicFramePr>
          <p:nvPr>
            <p:extLst>
              <p:ext uri="{D42A27DB-BD31-4B8C-83A1-F6EECF244321}">
                <p14:modId xmlns:p14="http://schemas.microsoft.com/office/powerpoint/2010/main" val="2873628416"/>
              </p:ext>
            </p:extLst>
          </p:nvPr>
        </p:nvGraphicFramePr>
        <p:xfrm>
          <a:off x="2330202" y="1347575"/>
          <a:ext cx="3429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11FEC3A-FF06-4524-BA4F-ACF9AD327317}"/>
              </a:ext>
            </a:extLst>
          </p:cNvPr>
          <p:cNvGraphicFramePr>
            <a:graphicFrameLocks/>
          </p:cNvGraphicFramePr>
          <p:nvPr>
            <p:extLst>
              <p:ext uri="{D42A27DB-BD31-4B8C-83A1-F6EECF244321}">
                <p14:modId xmlns:p14="http://schemas.microsoft.com/office/powerpoint/2010/main" val="1375412899"/>
              </p:ext>
            </p:extLst>
          </p:nvPr>
        </p:nvGraphicFramePr>
        <p:xfrm>
          <a:off x="4708248" y="1364101"/>
          <a:ext cx="3429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F693FF9D-1F9D-4A11-8CE2-67119DFC5CA6}"/>
              </a:ext>
            </a:extLst>
          </p:cNvPr>
          <p:cNvGraphicFramePr>
            <a:graphicFrameLocks/>
          </p:cNvGraphicFramePr>
          <p:nvPr>
            <p:extLst>
              <p:ext uri="{D42A27DB-BD31-4B8C-83A1-F6EECF244321}">
                <p14:modId xmlns:p14="http://schemas.microsoft.com/office/powerpoint/2010/main" val="1480556638"/>
              </p:ext>
            </p:extLst>
          </p:nvPr>
        </p:nvGraphicFramePr>
        <p:xfrm>
          <a:off x="-81521" y="1339313"/>
          <a:ext cx="3429000"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F101A743-698C-4666-B113-AB9E14995ED8}"/>
              </a:ext>
            </a:extLst>
          </p:cNvPr>
          <p:cNvSpPr txBox="1"/>
          <p:nvPr/>
        </p:nvSpPr>
        <p:spPr>
          <a:xfrm>
            <a:off x="54244" y="972689"/>
            <a:ext cx="8685114" cy="276999"/>
          </a:xfrm>
          <a:prstGeom prst="rect">
            <a:avLst/>
          </a:prstGeom>
          <a:noFill/>
        </p:spPr>
        <p:txBody>
          <a:bodyPr wrap="square" rtlCol="0">
            <a:spAutoFit/>
          </a:bodyPr>
          <a:lstStyle/>
          <a:p>
            <a:pPr algn="ctr"/>
            <a:r>
              <a:rPr lang="en-GB" sz="1200" b="1" dirty="0">
                <a:solidFill>
                  <a:schemeClr val="accent1"/>
                </a:solidFill>
              </a:rPr>
              <a:t>The proportion of patients requiring walking aids 1 year after hip fracture, compared with before fracture</a:t>
            </a:r>
            <a:r>
              <a:rPr lang="en-GB" sz="1200" b="1" baseline="30000" dirty="0">
                <a:solidFill>
                  <a:schemeClr val="accent1"/>
                </a:solidFill>
              </a:rPr>
              <a:t>1</a:t>
            </a:r>
          </a:p>
        </p:txBody>
      </p:sp>
      <p:sp>
        <p:nvSpPr>
          <p:cNvPr id="4" name="Oval 3">
            <a:extLst>
              <a:ext uri="{FF2B5EF4-FFF2-40B4-BE49-F238E27FC236}">
                <a16:creationId xmlns:a16="http://schemas.microsoft.com/office/drawing/2014/main" id="{97034E85-A5CC-4A3C-9432-BD9CC1F8AC13}"/>
              </a:ext>
            </a:extLst>
          </p:cNvPr>
          <p:cNvSpPr/>
          <p:nvPr/>
        </p:nvSpPr>
        <p:spPr>
          <a:xfrm>
            <a:off x="332528" y="1674487"/>
            <a:ext cx="461843" cy="44291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 name="Arrow: Right 4">
            <a:extLst>
              <a:ext uri="{FF2B5EF4-FFF2-40B4-BE49-F238E27FC236}">
                <a16:creationId xmlns:a16="http://schemas.microsoft.com/office/drawing/2014/main" id="{6A2196CE-77E3-4C8F-9E2F-B4DA3FF240EE}"/>
              </a:ext>
            </a:extLst>
          </p:cNvPr>
          <p:cNvSpPr/>
          <p:nvPr/>
        </p:nvSpPr>
        <p:spPr>
          <a:xfrm>
            <a:off x="836944" y="1778856"/>
            <a:ext cx="371475" cy="200189"/>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Oval 15">
            <a:extLst>
              <a:ext uri="{FF2B5EF4-FFF2-40B4-BE49-F238E27FC236}">
                <a16:creationId xmlns:a16="http://schemas.microsoft.com/office/drawing/2014/main" id="{5C7CE49E-12CD-4027-8CF2-E11C3E73BB31}"/>
              </a:ext>
            </a:extLst>
          </p:cNvPr>
          <p:cNvSpPr/>
          <p:nvPr/>
        </p:nvSpPr>
        <p:spPr>
          <a:xfrm>
            <a:off x="2751584" y="1665757"/>
            <a:ext cx="461843" cy="4429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7" name="Arrow: Right 16">
            <a:extLst>
              <a:ext uri="{FF2B5EF4-FFF2-40B4-BE49-F238E27FC236}">
                <a16:creationId xmlns:a16="http://schemas.microsoft.com/office/drawing/2014/main" id="{1493A2F2-127E-484C-BBCD-43D36F74EACB}"/>
              </a:ext>
            </a:extLst>
          </p:cNvPr>
          <p:cNvSpPr/>
          <p:nvPr/>
        </p:nvSpPr>
        <p:spPr>
          <a:xfrm>
            <a:off x="3256000" y="1770126"/>
            <a:ext cx="371475" cy="20018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Oval 17">
            <a:extLst>
              <a:ext uri="{FF2B5EF4-FFF2-40B4-BE49-F238E27FC236}">
                <a16:creationId xmlns:a16="http://schemas.microsoft.com/office/drawing/2014/main" id="{5F9D7624-DEAD-460B-AFB8-08FF332B734C}"/>
              </a:ext>
            </a:extLst>
          </p:cNvPr>
          <p:cNvSpPr/>
          <p:nvPr/>
        </p:nvSpPr>
        <p:spPr>
          <a:xfrm>
            <a:off x="5336385" y="1671071"/>
            <a:ext cx="461843" cy="44291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0" name="Arrow: Right 19">
            <a:extLst>
              <a:ext uri="{FF2B5EF4-FFF2-40B4-BE49-F238E27FC236}">
                <a16:creationId xmlns:a16="http://schemas.microsoft.com/office/drawing/2014/main" id="{2C7A248F-9925-45AB-8EEE-95D6B1CAB5B6}"/>
              </a:ext>
            </a:extLst>
          </p:cNvPr>
          <p:cNvSpPr/>
          <p:nvPr/>
        </p:nvSpPr>
        <p:spPr>
          <a:xfrm>
            <a:off x="5840802" y="1775440"/>
            <a:ext cx="371475" cy="20018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1" name="Picture 30">
            <a:extLst>
              <a:ext uri="{FF2B5EF4-FFF2-40B4-BE49-F238E27FC236}">
                <a16:creationId xmlns:a16="http://schemas.microsoft.com/office/drawing/2014/main" id="{C066D467-EB46-41C8-B3FD-0D25E570E64E}"/>
              </a:ext>
            </a:extLst>
          </p:cNvPr>
          <p:cNvPicPr>
            <a:picLocks noChangeAspect="1"/>
          </p:cNvPicPr>
          <p:nvPr/>
        </p:nvPicPr>
        <p:blipFill>
          <a:blip r:embed="rId6"/>
          <a:stretch>
            <a:fillRect/>
          </a:stretch>
        </p:blipFill>
        <p:spPr>
          <a:xfrm>
            <a:off x="396692" y="2168116"/>
            <a:ext cx="333515" cy="670694"/>
          </a:xfrm>
          <a:prstGeom prst="rect">
            <a:avLst/>
          </a:prstGeom>
        </p:spPr>
      </p:pic>
      <p:sp>
        <p:nvSpPr>
          <p:cNvPr id="19" name="TextBox 18">
            <a:extLst>
              <a:ext uri="{FF2B5EF4-FFF2-40B4-BE49-F238E27FC236}">
                <a16:creationId xmlns:a16="http://schemas.microsoft.com/office/drawing/2014/main" id="{1255B8BE-560F-49CB-A71B-492DDE917187}"/>
              </a:ext>
            </a:extLst>
          </p:cNvPr>
          <p:cNvSpPr txBox="1"/>
          <p:nvPr/>
        </p:nvSpPr>
        <p:spPr>
          <a:xfrm>
            <a:off x="7400778" y="2034103"/>
            <a:ext cx="944257" cy="938719"/>
          </a:xfrm>
          <a:prstGeom prst="rect">
            <a:avLst/>
          </a:prstGeom>
          <a:noFill/>
        </p:spPr>
        <p:txBody>
          <a:bodyPr wrap="square" rtlCol="0">
            <a:spAutoFit/>
          </a:bodyPr>
          <a:lstStyle/>
          <a:p>
            <a:pPr>
              <a:spcAft>
                <a:spcPts val="600"/>
              </a:spcAft>
            </a:pPr>
            <a:r>
              <a:rPr lang="en-GB" sz="1000" dirty="0"/>
              <a:t>Unaided</a:t>
            </a:r>
          </a:p>
          <a:p>
            <a:pPr>
              <a:spcAft>
                <a:spcPts val="600"/>
              </a:spcAft>
            </a:pPr>
            <a:r>
              <a:rPr lang="en-GB" sz="1000" dirty="0"/>
              <a:t>With sticks</a:t>
            </a:r>
          </a:p>
          <a:p>
            <a:pPr>
              <a:spcAft>
                <a:spcPts val="600"/>
              </a:spcAft>
            </a:pPr>
            <a:r>
              <a:rPr lang="en-GB" sz="1000" dirty="0"/>
              <a:t>With a frame</a:t>
            </a:r>
          </a:p>
          <a:p>
            <a:pPr>
              <a:spcAft>
                <a:spcPts val="600"/>
              </a:spcAft>
            </a:pPr>
            <a:r>
              <a:rPr lang="en-GB" sz="1000" dirty="0"/>
              <a:t>Immobile</a:t>
            </a:r>
          </a:p>
        </p:txBody>
      </p:sp>
      <p:sp>
        <p:nvSpPr>
          <p:cNvPr id="21" name="Rectangle 20"/>
          <p:cNvSpPr/>
          <p:nvPr/>
        </p:nvSpPr>
        <p:spPr>
          <a:xfrm>
            <a:off x="7344122" y="2798833"/>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344122" y="2558804"/>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344122" y="2096218"/>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344122" y="2327969"/>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8"/>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1588" t="15609" r="69194" b="26052"/>
          <a:stretch/>
        </p:blipFill>
        <p:spPr bwMode="auto">
          <a:xfrm>
            <a:off x="320606" y="2148893"/>
            <a:ext cx="485686" cy="90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Pentagon 48">
            <a:extLst>
              <a:ext uri="{FF2B5EF4-FFF2-40B4-BE49-F238E27FC236}">
                <a16:creationId xmlns:a16="http://schemas.microsoft.com/office/drawing/2014/main" id="{65298BBA-0E64-4716-9FD4-D004ECF130C5}"/>
              </a:ext>
            </a:extLst>
          </p:cNvPr>
          <p:cNvSpPr/>
          <p:nvPr/>
        </p:nvSpPr>
        <p:spPr>
          <a:xfrm>
            <a:off x="8391950" y="1862609"/>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pic>
        <p:nvPicPr>
          <p:cNvPr id="29" name="Picture 28">
            <a:extLst>
              <a:ext uri="{FF2B5EF4-FFF2-40B4-BE49-F238E27FC236}">
                <a16:creationId xmlns:a16="http://schemas.microsoft.com/office/drawing/2014/main" id="{2A5DE0F8-71AB-4881-AE71-B39561BE7FBB}"/>
              </a:ext>
            </a:extLst>
          </p:cNvPr>
          <p:cNvPicPr>
            <a:picLocks noChangeAspect="1"/>
          </p:cNvPicPr>
          <p:nvPr/>
        </p:nvPicPr>
        <p:blipFill>
          <a:blip r:embed="rId8"/>
          <a:stretch>
            <a:fillRect/>
          </a:stretch>
        </p:blipFill>
        <p:spPr>
          <a:xfrm>
            <a:off x="5334619" y="2183966"/>
            <a:ext cx="483673" cy="864108"/>
          </a:xfrm>
          <a:prstGeom prst="rect">
            <a:avLst/>
          </a:prstGeom>
        </p:spPr>
      </p:pic>
      <p:pic>
        <p:nvPicPr>
          <p:cNvPr id="30" name="Picture 29">
            <a:extLst>
              <a:ext uri="{FF2B5EF4-FFF2-40B4-BE49-F238E27FC236}">
                <a16:creationId xmlns:a16="http://schemas.microsoft.com/office/drawing/2014/main" id="{A3DFF276-F5CC-493B-8B10-FF98A39ADEE9}"/>
              </a:ext>
            </a:extLst>
          </p:cNvPr>
          <p:cNvPicPr>
            <a:picLocks noChangeAspect="1"/>
          </p:cNvPicPr>
          <p:nvPr/>
        </p:nvPicPr>
        <p:blipFill>
          <a:blip r:embed="rId9"/>
          <a:stretch>
            <a:fillRect/>
          </a:stretch>
        </p:blipFill>
        <p:spPr>
          <a:xfrm>
            <a:off x="2776922" y="2182766"/>
            <a:ext cx="411166" cy="864000"/>
          </a:xfrm>
          <a:prstGeom prst="rect">
            <a:avLst/>
          </a:prstGeom>
        </p:spPr>
      </p:pic>
    </p:spTree>
    <p:extLst>
      <p:ext uri="{BB962C8B-B14F-4D97-AF65-F5344CB8AC3E}">
        <p14:creationId xmlns:p14="http://schemas.microsoft.com/office/powerpoint/2010/main" val="150845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73BDB-E786-4CAC-92AC-BF1BBAFACFE9}"/>
              </a:ext>
            </a:extLst>
          </p:cNvPr>
          <p:cNvSpPr>
            <a:spLocks noGrp="1"/>
          </p:cNvSpPr>
          <p:nvPr>
            <p:ph type="title"/>
          </p:nvPr>
        </p:nvSpPr>
        <p:spPr/>
        <p:txBody>
          <a:bodyPr/>
          <a:lstStyle/>
          <a:p>
            <a:r>
              <a:rPr lang="en-GB" dirty="0"/>
              <a:t>Even elderly people aged 80 years old or younger may not be able to walk unaided after hip fracture</a:t>
            </a:r>
          </a:p>
        </p:txBody>
      </p:sp>
      <p:grpSp>
        <p:nvGrpSpPr>
          <p:cNvPr id="5" name="Group 4">
            <a:extLst>
              <a:ext uri="{FF2B5EF4-FFF2-40B4-BE49-F238E27FC236}">
                <a16:creationId xmlns:a16="http://schemas.microsoft.com/office/drawing/2014/main" id="{08007E71-491F-4DC3-AC70-CE1430CBE4BA}"/>
              </a:ext>
            </a:extLst>
          </p:cNvPr>
          <p:cNvGrpSpPr/>
          <p:nvPr/>
        </p:nvGrpSpPr>
        <p:grpSpPr>
          <a:xfrm>
            <a:off x="473132" y="3662168"/>
            <a:ext cx="7205877" cy="867006"/>
            <a:chOff x="439576" y="3662168"/>
            <a:chExt cx="7205877" cy="867006"/>
          </a:xfrm>
        </p:grpSpPr>
        <p:pic>
          <p:nvPicPr>
            <p:cNvPr id="22" name="Picture 21">
              <a:extLst>
                <a:ext uri="{FF2B5EF4-FFF2-40B4-BE49-F238E27FC236}">
                  <a16:creationId xmlns:a16="http://schemas.microsoft.com/office/drawing/2014/main" id="{A20A877A-E51E-4981-A1A6-2831B62044B0}"/>
                </a:ext>
              </a:extLst>
            </p:cNvPr>
            <p:cNvPicPr>
              <a:picLocks noChangeAspect="1"/>
            </p:cNvPicPr>
            <p:nvPr/>
          </p:nvPicPr>
          <p:blipFill>
            <a:blip r:embed="rId3"/>
            <a:stretch>
              <a:fillRect/>
            </a:stretch>
          </p:blipFill>
          <p:spPr>
            <a:xfrm>
              <a:off x="4150478" y="3662168"/>
              <a:ext cx="422153" cy="864108"/>
            </a:xfrm>
            <a:prstGeom prst="rect">
              <a:avLst/>
            </a:prstGeom>
          </p:spPr>
        </p:pic>
        <p:pic>
          <p:nvPicPr>
            <p:cNvPr id="20" name="Picture 19">
              <a:extLst>
                <a:ext uri="{FF2B5EF4-FFF2-40B4-BE49-F238E27FC236}">
                  <a16:creationId xmlns:a16="http://schemas.microsoft.com/office/drawing/2014/main" id="{A09AADD2-44DA-475C-8ED6-C47C45C0124F}"/>
                </a:ext>
              </a:extLst>
            </p:cNvPr>
            <p:cNvPicPr>
              <a:picLocks noChangeAspect="1"/>
            </p:cNvPicPr>
            <p:nvPr/>
          </p:nvPicPr>
          <p:blipFill>
            <a:blip r:embed="rId4"/>
            <a:stretch>
              <a:fillRect/>
            </a:stretch>
          </p:blipFill>
          <p:spPr>
            <a:xfrm>
              <a:off x="439576" y="3665066"/>
              <a:ext cx="483673" cy="864108"/>
            </a:xfrm>
            <a:prstGeom prst="rect">
              <a:avLst/>
            </a:prstGeom>
          </p:spPr>
        </p:pic>
        <p:sp>
          <p:nvSpPr>
            <p:cNvPr id="23" name="Speech Bubble: Oval 22">
              <a:extLst>
                <a:ext uri="{FF2B5EF4-FFF2-40B4-BE49-F238E27FC236}">
                  <a16:creationId xmlns:a16="http://schemas.microsoft.com/office/drawing/2014/main" id="{8A755BCD-AC19-4D05-A123-22EF3AC1F7D2}"/>
                </a:ext>
              </a:extLst>
            </p:cNvPr>
            <p:cNvSpPr/>
            <p:nvPr/>
          </p:nvSpPr>
          <p:spPr>
            <a:xfrm>
              <a:off x="4668253" y="3760967"/>
              <a:ext cx="2977200" cy="7653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Like Jean, 28% of elderly people </a:t>
              </a:r>
              <a:br>
                <a:rPr lang="en-GB" sz="1200" dirty="0"/>
              </a:br>
              <a:r>
                <a:rPr lang="en-GB" sz="1200" dirty="0"/>
                <a:t>≤ 80 years old required one aid to walk </a:t>
              </a:r>
              <a:br>
                <a:rPr lang="en-GB" sz="1200" dirty="0"/>
              </a:br>
              <a:r>
                <a:rPr lang="en-GB" sz="1200" dirty="0"/>
                <a:t>1 year after hip fracture</a:t>
              </a:r>
              <a:r>
                <a:rPr lang="en-GB" sz="1200" baseline="30000" dirty="0"/>
                <a:t>1</a:t>
              </a:r>
            </a:p>
          </p:txBody>
        </p:sp>
        <p:sp>
          <p:nvSpPr>
            <p:cNvPr id="21" name="Speech Bubble: Oval 20">
              <a:extLst>
                <a:ext uri="{FF2B5EF4-FFF2-40B4-BE49-F238E27FC236}">
                  <a16:creationId xmlns:a16="http://schemas.microsoft.com/office/drawing/2014/main" id="{C438DF0E-5D51-4B00-A992-7CA823EA3795}"/>
                </a:ext>
              </a:extLst>
            </p:cNvPr>
            <p:cNvSpPr/>
            <p:nvPr/>
          </p:nvSpPr>
          <p:spPr>
            <a:xfrm>
              <a:off x="1010653" y="3760966"/>
              <a:ext cx="2975810" cy="7653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GB" sz="1200" dirty="0"/>
                <a:t>Like Elizabeth, 18% of elderly people </a:t>
              </a:r>
              <a:br>
                <a:rPr lang="en-GB" sz="1200" dirty="0"/>
              </a:br>
              <a:r>
                <a:rPr lang="en-GB" sz="1200" dirty="0"/>
                <a:t>≤ 80 years old required two aids or a frame to walk 1 year after hip fracture</a:t>
              </a:r>
              <a:r>
                <a:rPr lang="en-GB" sz="1200" baseline="30000" dirty="0"/>
                <a:t>1</a:t>
              </a:r>
            </a:p>
            <a:p>
              <a:pPr algn="ctr"/>
              <a:endParaRPr lang="en-GB" sz="825" baseline="30000" dirty="0"/>
            </a:p>
          </p:txBody>
        </p:sp>
      </p:grpSp>
      <p:sp>
        <p:nvSpPr>
          <p:cNvPr id="13" name="TextBox 12">
            <a:extLst>
              <a:ext uri="{FF2B5EF4-FFF2-40B4-BE49-F238E27FC236}">
                <a16:creationId xmlns:a16="http://schemas.microsoft.com/office/drawing/2014/main" id="{577162B1-2216-404C-8CEB-B5E18E146624}"/>
              </a:ext>
            </a:extLst>
          </p:cNvPr>
          <p:cNvSpPr txBox="1"/>
          <p:nvPr/>
        </p:nvSpPr>
        <p:spPr>
          <a:xfrm>
            <a:off x="90322" y="971342"/>
            <a:ext cx="8301628" cy="276999"/>
          </a:xfrm>
          <a:prstGeom prst="rect">
            <a:avLst/>
          </a:prstGeom>
          <a:noFill/>
        </p:spPr>
        <p:txBody>
          <a:bodyPr wrap="square" rtlCol="0">
            <a:spAutoFit/>
          </a:bodyPr>
          <a:lstStyle/>
          <a:p>
            <a:pPr algn="ctr"/>
            <a:r>
              <a:rPr lang="en-GB" sz="1200" b="1" dirty="0">
                <a:solidFill>
                  <a:schemeClr val="accent1"/>
                </a:solidFill>
              </a:rPr>
              <a:t>The proportion of patients regularly requiring mobility aids when outside after hip fracture</a:t>
            </a:r>
            <a:r>
              <a:rPr lang="en-GB" sz="1200" b="1" baseline="30000" dirty="0">
                <a:solidFill>
                  <a:schemeClr val="accent1"/>
                </a:solidFill>
              </a:rPr>
              <a:t>1,a</a:t>
            </a:r>
          </a:p>
        </p:txBody>
      </p:sp>
      <p:sp>
        <p:nvSpPr>
          <p:cNvPr id="8" name="Slide Number Placeholder 7"/>
          <p:cNvSpPr>
            <a:spLocks noGrp="1"/>
          </p:cNvSpPr>
          <p:nvPr>
            <p:ph type="sldNum" sz="quarter" idx="12"/>
          </p:nvPr>
        </p:nvSpPr>
        <p:spPr/>
        <p:txBody>
          <a:bodyPr/>
          <a:lstStyle/>
          <a:p>
            <a:fld id="{4FAB73BC-B049-4115-A692-8D63A059BFB8}" type="slidenum">
              <a:rPr lang="en-US" smtClean="0"/>
              <a:pPr/>
              <a:t>12</a:t>
            </a:fld>
            <a:endParaRPr lang="en-US" dirty="0"/>
          </a:p>
        </p:txBody>
      </p:sp>
      <p:sp>
        <p:nvSpPr>
          <p:cNvPr id="18" name="Pentagon 48">
            <a:extLst>
              <a:ext uri="{FF2B5EF4-FFF2-40B4-BE49-F238E27FC236}">
                <a16:creationId xmlns:a16="http://schemas.microsoft.com/office/drawing/2014/main" id="{65298BBA-0E64-4716-9FD4-D004ECF130C5}"/>
              </a:ext>
            </a:extLst>
          </p:cNvPr>
          <p:cNvSpPr/>
          <p:nvPr/>
        </p:nvSpPr>
        <p:spPr>
          <a:xfrm>
            <a:off x="8391950" y="1862609"/>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grpSp>
        <p:nvGrpSpPr>
          <p:cNvPr id="3" name="Group 2">
            <a:extLst>
              <a:ext uri="{FF2B5EF4-FFF2-40B4-BE49-F238E27FC236}">
                <a16:creationId xmlns:a16="http://schemas.microsoft.com/office/drawing/2014/main" id="{065D2C79-633B-47EB-BFC4-074B6D3A2FAA}"/>
              </a:ext>
            </a:extLst>
          </p:cNvPr>
          <p:cNvGrpSpPr/>
          <p:nvPr/>
        </p:nvGrpSpPr>
        <p:grpSpPr>
          <a:xfrm>
            <a:off x="24438" y="1298644"/>
            <a:ext cx="8434408" cy="2307917"/>
            <a:chOff x="63741" y="1298644"/>
            <a:chExt cx="8434408" cy="2307917"/>
          </a:xfrm>
        </p:grpSpPr>
        <p:graphicFrame>
          <p:nvGraphicFramePr>
            <p:cNvPr id="26" name="Chart 25">
              <a:extLst>
                <a:ext uri="{FF2B5EF4-FFF2-40B4-BE49-F238E27FC236}">
                  <a16:creationId xmlns:a16="http://schemas.microsoft.com/office/drawing/2014/main" id="{B339BD46-51BD-463A-9436-50516B0D15A9}"/>
                </a:ext>
              </a:extLst>
            </p:cNvPr>
            <p:cNvGraphicFramePr>
              <a:graphicFrameLocks noChangeAspect="1"/>
            </p:cNvGraphicFramePr>
            <p:nvPr>
              <p:extLst>
                <p:ext uri="{D42A27DB-BD31-4B8C-83A1-F6EECF244321}">
                  <p14:modId xmlns:p14="http://schemas.microsoft.com/office/powerpoint/2010/main" val="1956855606"/>
                </p:ext>
              </p:extLst>
            </p:nvPr>
          </p:nvGraphicFramePr>
          <p:xfrm>
            <a:off x="3441500" y="1350128"/>
            <a:ext cx="3744305" cy="22465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B3ED0D68-8717-44CF-A3FC-F92BAAAD29DF}"/>
                </a:ext>
              </a:extLst>
            </p:cNvPr>
            <p:cNvGraphicFramePr>
              <a:graphicFrameLocks/>
            </p:cNvGraphicFramePr>
            <p:nvPr>
              <p:extLst>
                <p:ext uri="{D42A27DB-BD31-4B8C-83A1-F6EECF244321}">
                  <p14:modId xmlns:p14="http://schemas.microsoft.com/office/powerpoint/2010/main" val="4139996048"/>
                </p:ext>
              </p:extLst>
            </p:nvPr>
          </p:nvGraphicFramePr>
          <p:xfrm>
            <a:off x="63741" y="1298644"/>
            <a:ext cx="3644194" cy="2307917"/>
          </p:xfrm>
          <a:graphic>
            <a:graphicData uri="http://schemas.openxmlformats.org/drawingml/2006/chart">
              <c:chart xmlns:c="http://schemas.openxmlformats.org/drawingml/2006/chart" xmlns:r="http://schemas.openxmlformats.org/officeDocument/2006/relationships" r:id="rId6"/>
            </a:graphicData>
          </a:graphic>
        </p:graphicFrame>
        <p:grpSp>
          <p:nvGrpSpPr>
            <p:cNvPr id="4" name="Group 3"/>
            <p:cNvGrpSpPr/>
            <p:nvPr/>
          </p:nvGrpSpPr>
          <p:grpSpPr>
            <a:xfrm>
              <a:off x="6943786" y="1699847"/>
              <a:ext cx="1554363" cy="1015663"/>
              <a:chOff x="6943786" y="1531041"/>
              <a:chExt cx="1554363" cy="1015663"/>
            </a:xfrm>
          </p:grpSpPr>
          <p:sp>
            <p:nvSpPr>
              <p:cNvPr id="12" name="TextBox 11">
                <a:extLst>
                  <a:ext uri="{FF2B5EF4-FFF2-40B4-BE49-F238E27FC236}">
                    <a16:creationId xmlns:a16="http://schemas.microsoft.com/office/drawing/2014/main" id="{CCD80786-18D0-4C58-8A5B-EAA292344B50}"/>
                  </a:ext>
                </a:extLst>
              </p:cNvPr>
              <p:cNvSpPr txBox="1"/>
              <p:nvPr/>
            </p:nvSpPr>
            <p:spPr>
              <a:xfrm>
                <a:off x="7024706" y="1531041"/>
                <a:ext cx="1473443" cy="1015663"/>
              </a:xfrm>
              <a:prstGeom prst="rect">
                <a:avLst/>
              </a:prstGeom>
              <a:noFill/>
            </p:spPr>
            <p:txBody>
              <a:bodyPr wrap="square" rtlCol="0">
                <a:spAutoFit/>
              </a:bodyPr>
              <a:lstStyle/>
              <a:p>
                <a:pPr>
                  <a:spcBef>
                    <a:spcPts val="600"/>
                  </a:spcBef>
                </a:pPr>
                <a:r>
                  <a:rPr lang="en-GB" sz="900" dirty="0"/>
                  <a:t>Wheelchair/buggy/</a:t>
                </a:r>
                <a:br>
                  <a:rPr lang="en-GB" sz="900" dirty="0"/>
                </a:br>
                <a:r>
                  <a:rPr lang="en-GB" sz="900" dirty="0"/>
                  <a:t>bed bound/never outside</a:t>
                </a:r>
              </a:p>
              <a:p>
                <a:pPr>
                  <a:spcBef>
                    <a:spcPts val="600"/>
                  </a:spcBef>
                </a:pPr>
                <a:r>
                  <a:rPr lang="en-GB" sz="900" dirty="0"/>
                  <a:t>Two aids or a frame</a:t>
                </a:r>
              </a:p>
              <a:p>
                <a:pPr>
                  <a:spcBef>
                    <a:spcPts val="600"/>
                  </a:spcBef>
                </a:pPr>
                <a:r>
                  <a:rPr lang="en-GB" sz="900" dirty="0"/>
                  <a:t>One aid</a:t>
                </a:r>
              </a:p>
              <a:p>
                <a:pPr>
                  <a:spcBef>
                    <a:spcPts val="600"/>
                  </a:spcBef>
                </a:pPr>
                <a:r>
                  <a:rPr lang="en-GB" sz="900" dirty="0"/>
                  <a:t>No aids</a:t>
                </a:r>
              </a:p>
            </p:txBody>
          </p:sp>
          <p:sp>
            <p:nvSpPr>
              <p:cNvPr id="14" name="Rectangle 13"/>
              <p:cNvSpPr/>
              <p:nvPr/>
            </p:nvSpPr>
            <p:spPr>
              <a:xfrm>
                <a:off x="6943786" y="1600639"/>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6943786" y="1950543"/>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6943786" y="2383820"/>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943786" y="2159677"/>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6" name="Footer Placeholder 5">
            <a:extLst>
              <a:ext uri="{FF2B5EF4-FFF2-40B4-BE49-F238E27FC236}">
                <a16:creationId xmlns:a16="http://schemas.microsoft.com/office/drawing/2014/main" id="{90DA4966-5054-493C-9718-5307CC7F8187}"/>
              </a:ext>
            </a:extLst>
          </p:cNvPr>
          <p:cNvSpPr>
            <a:spLocks noGrp="1"/>
          </p:cNvSpPr>
          <p:nvPr>
            <p:ph type="ftr" sz="quarter" idx="11"/>
          </p:nvPr>
        </p:nvSpPr>
        <p:spPr/>
        <p:txBody>
          <a:bodyPr/>
          <a:lstStyle/>
          <a:p>
            <a:r>
              <a:rPr lang="en-US" baseline="30000" dirty="0"/>
              <a:t>a</a:t>
            </a:r>
            <a:r>
              <a:rPr lang="en-US" dirty="0"/>
              <a:t>Before hip fracture</a:t>
            </a:r>
            <a:r>
              <a:rPr lang="en-US" baseline="30000" dirty="0"/>
              <a:t>,</a:t>
            </a:r>
            <a:r>
              <a:rPr lang="en-US" dirty="0"/>
              <a:t> some participants were living in the community and others were in long-term care</a:t>
            </a:r>
          </a:p>
          <a:p>
            <a:r>
              <a:rPr lang="en-US" dirty="0"/>
              <a:t>1. Griffin XL </a:t>
            </a:r>
            <a:r>
              <a:rPr lang="en-US" i="1" dirty="0"/>
              <a:t>et al. Bone Joint J </a:t>
            </a:r>
            <a:r>
              <a:rPr lang="en-US" dirty="0"/>
              <a:t>2015;97-B:372–82</a:t>
            </a:r>
          </a:p>
        </p:txBody>
      </p:sp>
      <p:sp>
        <p:nvSpPr>
          <p:cNvPr id="24" name="Rectangle 23">
            <a:extLst>
              <a:ext uri="{FF2B5EF4-FFF2-40B4-BE49-F238E27FC236}">
                <a16:creationId xmlns:a16="http://schemas.microsoft.com/office/drawing/2014/main" id="{89B8F451-5710-4BBC-86B0-A94412BADB30}"/>
              </a:ext>
            </a:extLst>
          </p:cNvPr>
          <p:cNvSpPr/>
          <p:nvPr/>
        </p:nvSpPr>
        <p:spPr>
          <a:xfrm>
            <a:off x="116698" y="1293359"/>
            <a:ext cx="3429381" cy="219694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774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B657D692-CDDC-4BB2-869A-9B4B4E5E0A8A}"/>
              </a:ext>
            </a:extLst>
          </p:cNvPr>
          <p:cNvGraphicFramePr>
            <a:graphicFrameLocks noChangeAspect="1"/>
          </p:cNvGraphicFramePr>
          <p:nvPr>
            <p:extLst>
              <p:ext uri="{D42A27DB-BD31-4B8C-83A1-F6EECF244321}">
                <p14:modId xmlns:p14="http://schemas.microsoft.com/office/powerpoint/2010/main" val="4213075977"/>
              </p:ext>
            </p:extLst>
          </p:nvPr>
        </p:nvGraphicFramePr>
        <p:xfrm>
          <a:off x="382032" y="1103049"/>
          <a:ext cx="6950329" cy="2499239"/>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6211E249-60EF-4687-8A1B-3FE32E7B4C6E}"/>
              </a:ext>
            </a:extLst>
          </p:cNvPr>
          <p:cNvSpPr txBox="1"/>
          <p:nvPr/>
        </p:nvSpPr>
        <p:spPr>
          <a:xfrm>
            <a:off x="4368340" y="1405819"/>
            <a:ext cx="2996971" cy="2159566"/>
          </a:xfrm>
          <a:prstGeom prst="rect">
            <a:avLst/>
          </a:prstGeom>
          <a:solidFill>
            <a:schemeClr val="bg1"/>
          </a:solidFill>
        </p:spPr>
        <p:txBody>
          <a:bodyPr wrap="square" lIns="36000" rtlCol="0">
            <a:spAutoFit/>
          </a:bodyPr>
          <a:lstStyle/>
          <a:p>
            <a:pPr>
              <a:spcBef>
                <a:spcPts val="750"/>
              </a:spcBef>
            </a:pPr>
            <a:r>
              <a:rPr lang="en-GB" sz="900" dirty="0"/>
              <a:t>Mobile without aid (</a:t>
            </a:r>
            <a:r>
              <a:rPr lang="en-GB" sz="900" dirty="0" err="1"/>
              <a:t>Vochteloo</a:t>
            </a:r>
            <a:r>
              <a:rPr lang="en-GB" sz="900" dirty="0"/>
              <a:t> </a:t>
            </a:r>
            <a:r>
              <a:rPr lang="en-GB" sz="900" i="1" dirty="0"/>
              <a:t>et al.</a:t>
            </a:r>
            <a:r>
              <a:rPr lang="en-GB" sz="900" dirty="0"/>
              <a:t> 2013)</a:t>
            </a:r>
          </a:p>
          <a:p>
            <a:pPr>
              <a:spcBef>
                <a:spcPts val="750"/>
              </a:spcBef>
            </a:pPr>
            <a:r>
              <a:rPr lang="en-GB" sz="900" dirty="0"/>
              <a:t>Mobile with aid (</a:t>
            </a:r>
            <a:r>
              <a:rPr lang="en-GB" sz="900" dirty="0" err="1"/>
              <a:t>Vochteloo</a:t>
            </a:r>
            <a:r>
              <a:rPr lang="en-GB" sz="900" dirty="0"/>
              <a:t> </a:t>
            </a:r>
            <a:r>
              <a:rPr lang="en-GB" sz="900" i="1" dirty="0"/>
              <a:t>et al.</a:t>
            </a:r>
            <a:r>
              <a:rPr lang="en-GB" sz="900" dirty="0"/>
              <a:t> 2013)</a:t>
            </a:r>
          </a:p>
          <a:p>
            <a:pPr>
              <a:spcBef>
                <a:spcPts val="750"/>
              </a:spcBef>
            </a:pPr>
            <a:r>
              <a:rPr lang="en-GB" sz="900" dirty="0"/>
              <a:t>Walking unaided and unaccompanied (Holt </a:t>
            </a:r>
            <a:r>
              <a:rPr lang="en-GB" sz="900" i="1" dirty="0"/>
              <a:t>et al. </a:t>
            </a:r>
            <a:r>
              <a:rPr lang="en-GB" sz="900" dirty="0"/>
              <a:t>2008)</a:t>
            </a:r>
          </a:p>
          <a:p>
            <a:pPr>
              <a:spcBef>
                <a:spcPts val="750"/>
              </a:spcBef>
            </a:pPr>
            <a:r>
              <a:rPr lang="en-GB" sz="900" dirty="0"/>
              <a:t>Walking independence (</a:t>
            </a:r>
            <a:r>
              <a:rPr lang="en-GB" sz="900" dirty="0" err="1"/>
              <a:t>Osnes</a:t>
            </a:r>
            <a:r>
              <a:rPr lang="en-GB" sz="900" dirty="0"/>
              <a:t> </a:t>
            </a:r>
            <a:r>
              <a:rPr lang="en-GB" sz="900" i="1" dirty="0"/>
              <a:t>et al. </a:t>
            </a:r>
            <a:r>
              <a:rPr lang="en-GB" sz="900" dirty="0"/>
              <a:t>2004)</a:t>
            </a:r>
          </a:p>
          <a:p>
            <a:pPr>
              <a:spcBef>
                <a:spcPts val="750"/>
              </a:spcBef>
            </a:pPr>
            <a:r>
              <a:rPr lang="en-GB" sz="900" dirty="0"/>
              <a:t>Retain community mobility (Norton </a:t>
            </a:r>
            <a:r>
              <a:rPr lang="en-GB" sz="900" i="1" dirty="0"/>
              <a:t>et al. </a:t>
            </a:r>
            <a:r>
              <a:rPr lang="en-GB" sz="900" dirty="0"/>
              <a:t>2000)</a:t>
            </a:r>
          </a:p>
          <a:p>
            <a:pPr>
              <a:spcBef>
                <a:spcPts val="750"/>
              </a:spcBef>
            </a:pPr>
            <a:r>
              <a:rPr lang="en-GB" sz="900" dirty="0"/>
              <a:t>Ambulation independence (Shah </a:t>
            </a:r>
            <a:r>
              <a:rPr lang="en-GB" sz="900" i="1" dirty="0"/>
              <a:t>et al</a:t>
            </a:r>
            <a:r>
              <a:rPr lang="en-GB" sz="900" dirty="0"/>
              <a:t>. 2001)</a:t>
            </a:r>
          </a:p>
          <a:p>
            <a:pPr>
              <a:spcBef>
                <a:spcPts val="750"/>
              </a:spcBef>
            </a:pPr>
            <a:r>
              <a:rPr lang="en-GB" sz="900" dirty="0"/>
              <a:t>Level of ambulation (Crotty </a:t>
            </a:r>
            <a:r>
              <a:rPr lang="en-GB" sz="900" i="1" dirty="0"/>
              <a:t>et al.</a:t>
            </a:r>
            <a:r>
              <a:rPr lang="en-GB" sz="900" dirty="0"/>
              <a:t> 2000)</a:t>
            </a:r>
          </a:p>
          <a:p>
            <a:pPr>
              <a:spcBef>
                <a:spcPts val="750"/>
              </a:spcBef>
            </a:pPr>
            <a:r>
              <a:rPr lang="en-GB" sz="900" dirty="0"/>
              <a:t>Level of ambulation (Crotty </a:t>
            </a:r>
            <a:r>
              <a:rPr lang="en-GB" sz="900" i="1" dirty="0"/>
              <a:t>et al. </a:t>
            </a:r>
            <a:r>
              <a:rPr lang="en-GB" sz="900" dirty="0"/>
              <a:t>2000)</a:t>
            </a:r>
          </a:p>
          <a:p>
            <a:pPr>
              <a:spcBef>
                <a:spcPts val="750"/>
              </a:spcBef>
            </a:pPr>
            <a:endParaRPr lang="en-GB" sz="900" dirty="0"/>
          </a:p>
        </p:txBody>
      </p:sp>
      <p:sp>
        <p:nvSpPr>
          <p:cNvPr id="3" name="Footer Placeholder 2">
            <a:extLst>
              <a:ext uri="{FF2B5EF4-FFF2-40B4-BE49-F238E27FC236}">
                <a16:creationId xmlns:a16="http://schemas.microsoft.com/office/drawing/2014/main" id="{8CB46BFE-E7AB-46B3-A024-FF87A6E09137}"/>
              </a:ext>
            </a:extLst>
          </p:cNvPr>
          <p:cNvSpPr>
            <a:spLocks noGrp="1"/>
          </p:cNvSpPr>
          <p:nvPr>
            <p:ph type="ftr" sz="quarter" idx="11"/>
          </p:nvPr>
        </p:nvSpPr>
        <p:spPr/>
        <p:txBody>
          <a:bodyPr/>
          <a:lstStyle/>
          <a:p>
            <a:r>
              <a:rPr lang="en-GB" baseline="30000" dirty="0" err="1"/>
              <a:t>a</a:t>
            </a:r>
            <a:r>
              <a:rPr lang="en-GB" dirty="0" err="1"/>
              <a:t>Outcomes</a:t>
            </a:r>
            <a:r>
              <a:rPr lang="en-GB" dirty="0"/>
              <a:t> related to mobility are provided from individual cohort studies reported in the review by Dyer SM et al. (2016).</a:t>
            </a:r>
            <a:r>
              <a:rPr lang="en-GB" baseline="30000" dirty="0"/>
              <a:t>1 </a:t>
            </a:r>
            <a:r>
              <a:rPr lang="en-GB" dirty="0"/>
              <a:t>Studies did not report outcomes at every time point post-fracture. The review suggested that 40%</a:t>
            </a:r>
            <a:r>
              <a:rPr lang="pt-BR" dirty="0"/>
              <a:t>–60% of</a:t>
            </a:r>
            <a:r>
              <a:rPr lang="en-GB" dirty="0"/>
              <a:t> elderly people may recover their pre-fracture mobility after hip fracture</a:t>
            </a:r>
            <a:r>
              <a:rPr lang="en-GB" baseline="30000" dirty="0"/>
              <a:t>1 </a:t>
            </a:r>
          </a:p>
          <a:p>
            <a:r>
              <a:rPr lang="en-GB" dirty="0"/>
              <a:t>ADLs, activities of daily living</a:t>
            </a:r>
          </a:p>
          <a:p>
            <a:r>
              <a:rPr lang="en-GB" dirty="0"/>
              <a:t>1. Dyer SM </a:t>
            </a:r>
            <a:r>
              <a:rPr lang="en-GB" i="1" dirty="0"/>
              <a:t>et al. </a:t>
            </a:r>
            <a:r>
              <a:rPr lang="pt-BR" i="1" dirty="0"/>
              <a:t>BMC Geriatr </a:t>
            </a:r>
            <a:r>
              <a:rPr lang="pt-BR" dirty="0"/>
              <a:t>2016;16:158 (please see the speaker notes for the individual study references); 2. </a:t>
            </a:r>
            <a:r>
              <a:rPr lang="en-GB" dirty="0"/>
              <a:t>Shah MR </a:t>
            </a:r>
            <a:r>
              <a:rPr lang="en-GB" i="1" dirty="0"/>
              <a:t>et al. J </a:t>
            </a:r>
            <a:r>
              <a:rPr lang="en-GB" i="1" dirty="0" err="1"/>
              <a:t>Orthop</a:t>
            </a:r>
            <a:r>
              <a:rPr lang="en-GB" i="1" dirty="0"/>
              <a:t> Trauma </a:t>
            </a:r>
            <a:r>
              <a:rPr lang="en-GB" dirty="0"/>
              <a:t>2001;15:34–9</a:t>
            </a:r>
            <a:endParaRPr lang="pt-BR" dirty="0"/>
          </a:p>
        </p:txBody>
      </p:sp>
      <p:sp>
        <p:nvSpPr>
          <p:cNvPr id="9" name="Title 8">
            <a:extLst>
              <a:ext uri="{FF2B5EF4-FFF2-40B4-BE49-F238E27FC236}">
                <a16:creationId xmlns:a16="http://schemas.microsoft.com/office/drawing/2014/main" id="{CC1E0B80-E80C-4377-8477-75C07134108E}"/>
              </a:ext>
            </a:extLst>
          </p:cNvPr>
          <p:cNvSpPr>
            <a:spLocks noGrp="1"/>
          </p:cNvSpPr>
          <p:nvPr>
            <p:ph type="title"/>
          </p:nvPr>
        </p:nvSpPr>
        <p:spPr/>
        <p:txBody>
          <a:bodyPr/>
          <a:lstStyle/>
          <a:p>
            <a:r>
              <a:rPr lang="en-GB" dirty="0"/>
              <a:t>Many elderly people do not fully recover their </a:t>
            </a:r>
            <a:br>
              <a:rPr lang="en-GB" dirty="0"/>
            </a:br>
            <a:r>
              <a:rPr lang="en-GB" dirty="0"/>
              <a:t>pre-fracture mobility after hip fracture </a:t>
            </a:r>
          </a:p>
        </p:txBody>
      </p:sp>
      <p:sp>
        <p:nvSpPr>
          <p:cNvPr id="10" name="TextBox 9">
            <a:extLst>
              <a:ext uri="{FF2B5EF4-FFF2-40B4-BE49-F238E27FC236}">
                <a16:creationId xmlns:a16="http://schemas.microsoft.com/office/drawing/2014/main" id="{F6AB1929-5F19-4A5B-B040-E099E543965D}"/>
              </a:ext>
            </a:extLst>
          </p:cNvPr>
          <p:cNvSpPr txBox="1"/>
          <p:nvPr/>
        </p:nvSpPr>
        <p:spPr>
          <a:xfrm>
            <a:off x="448408" y="975221"/>
            <a:ext cx="6883954" cy="276999"/>
          </a:xfrm>
          <a:prstGeom prst="rect">
            <a:avLst/>
          </a:prstGeom>
          <a:noFill/>
        </p:spPr>
        <p:txBody>
          <a:bodyPr wrap="square" rtlCol="0">
            <a:spAutoFit/>
          </a:bodyPr>
          <a:lstStyle/>
          <a:p>
            <a:pPr algn="ctr"/>
            <a:r>
              <a:rPr lang="en-GB" sz="1200" b="1" dirty="0">
                <a:solidFill>
                  <a:schemeClr val="accent1"/>
                </a:solidFill>
              </a:rPr>
              <a:t>The proportion of patients who recover pre-fracture mobility after hip fracture</a:t>
            </a:r>
            <a:r>
              <a:rPr lang="en-GB" sz="1200" b="1" baseline="30000" dirty="0">
                <a:solidFill>
                  <a:schemeClr val="accent1"/>
                </a:solidFill>
              </a:rPr>
              <a:t>1,a</a:t>
            </a:r>
            <a:endParaRPr lang="en-GB" sz="1200" b="1" dirty="0">
              <a:solidFill>
                <a:schemeClr val="accent1"/>
              </a:solidFill>
            </a:endParaRPr>
          </a:p>
        </p:txBody>
      </p:sp>
      <p:sp>
        <p:nvSpPr>
          <p:cNvPr id="7" name="Right Brace 6">
            <a:extLst>
              <a:ext uri="{FF2B5EF4-FFF2-40B4-BE49-F238E27FC236}">
                <a16:creationId xmlns:a16="http://schemas.microsoft.com/office/drawing/2014/main" id="{65A1D240-7876-480E-99E2-69C89252DBAE}"/>
              </a:ext>
            </a:extLst>
          </p:cNvPr>
          <p:cNvSpPr/>
          <p:nvPr/>
        </p:nvSpPr>
        <p:spPr>
          <a:xfrm>
            <a:off x="7257605" y="1495152"/>
            <a:ext cx="34597" cy="990450"/>
          </a:xfrm>
          <a:prstGeom prst="rightBrac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b="1"/>
          </a:p>
        </p:txBody>
      </p:sp>
      <p:grpSp>
        <p:nvGrpSpPr>
          <p:cNvPr id="19" name="Group 18"/>
          <p:cNvGrpSpPr/>
          <p:nvPr/>
        </p:nvGrpSpPr>
        <p:grpSpPr>
          <a:xfrm>
            <a:off x="7317239" y="1858198"/>
            <a:ext cx="920300" cy="406499"/>
            <a:chOff x="2177589" y="3642366"/>
            <a:chExt cx="1227066" cy="541999"/>
          </a:xfrm>
        </p:grpSpPr>
        <p:pic>
          <p:nvPicPr>
            <p:cNvPr id="20" name="Picture 19">
              <a:extLst>
                <a:ext uri="{FF2B5EF4-FFF2-40B4-BE49-F238E27FC236}">
                  <a16:creationId xmlns:a16="http://schemas.microsoft.com/office/drawing/2014/main" id="{48086814-02C3-4EA2-969E-21BBE63D7569}"/>
                </a:ext>
              </a:extLst>
            </p:cNvPr>
            <p:cNvPicPr>
              <a:picLocks noChangeAspect="1"/>
            </p:cNvPicPr>
            <p:nvPr/>
          </p:nvPicPr>
          <p:blipFill>
            <a:blip r:embed="rId4"/>
            <a:stretch>
              <a:fillRect/>
            </a:stretch>
          </p:blipFill>
          <p:spPr>
            <a:xfrm>
              <a:off x="2177589" y="3642366"/>
              <a:ext cx="530791" cy="361836"/>
            </a:xfrm>
            <a:prstGeom prst="rect">
              <a:avLst/>
            </a:prstGeom>
          </p:spPr>
        </p:pic>
        <p:pic>
          <p:nvPicPr>
            <p:cNvPr id="21" name="Picture 20">
              <a:extLst>
                <a:ext uri="{FF2B5EF4-FFF2-40B4-BE49-F238E27FC236}">
                  <a16:creationId xmlns:a16="http://schemas.microsoft.com/office/drawing/2014/main" id="{27D459F3-36A4-4B91-97A4-7F06CE5FD7CF}"/>
                </a:ext>
              </a:extLst>
            </p:cNvPr>
            <p:cNvPicPr>
              <a:picLocks noChangeAspect="1"/>
            </p:cNvPicPr>
            <p:nvPr/>
          </p:nvPicPr>
          <p:blipFill>
            <a:blip r:embed="rId5"/>
            <a:stretch>
              <a:fillRect/>
            </a:stretch>
          </p:blipFill>
          <p:spPr>
            <a:xfrm>
              <a:off x="2623449" y="3818605"/>
              <a:ext cx="781206" cy="365760"/>
            </a:xfrm>
            <a:prstGeom prst="rect">
              <a:avLst/>
            </a:prstGeom>
          </p:spPr>
        </p:pic>
      </p:grpSp>
      <p:pic>
        <p:nvPicPr>
          <p:cNvPr id="22" name="Picture 21">
            <a:extLst>
              <a:ext uri="{FF2B5EF4-FFF2-40B4-BE49-F238E27FC236}">
                <a16:creationId xmlns:a16="http://schemas.microsoft.com/office/drawing/2014/main" id="{48086814-02C3-4EA2-969E-21BBE63D7569}"/>
              </a:ext>
            </a:extLst>
          </p:cNvPr>
          <p:cNvPicPr>
            <a:picLocks noChangeAspect="1"/>
          </p:cNvPicPr>
          <p:nvPr/>
        </p:nvPicPr>
        <p:blipFill>
          <a:blip r:embed="rId4"/>
          <a:stretch>
            <a:fillRect/>
          </a:stretch>
        </p:blipFill>
        <p:spPr>
          <a:xfrm>
            <a:off x="7476878" y="2669645"/>
            <a:ext cx="398093" cy="271377"/>
          </a:xfrm>
          <a:prstGeom prst="rect">
            <a:avLst/>
          </a:prstGeom>
        </p:spPr>
      </p:pic>
      <p:pic>
        <p:nvPicPr>
          <p:cNvPr id="23" name="Picture 22">
            <a:extLst>
              <a:ext uri="{FF2B5EF4-FFF2-40B4-BE49-F238E27FC236}">
                <a16:creationId xmlns:a16="http://schemas.microsoft.com/office/drawing/2014/main" id="{27D459F3-36A4-4B91-97A4-7F06CE5FD7CF}"/>
              </a:ext>
            </a:extLst>
          </p:cNvPr>
          <p:cNvPicPr>
            <a:picLocks noChangeAspect="1"/>
          </p:cNvPicPr>
          <p:nvPr/>
        </p:nvPicPr>
        <p:blipFill>
          <a:blip r:embed="rId5"/>
          <a:stretch>
            <a:fillRect/>
          </a:stretch>
        </p:blipFill>
        <p:spPr>
          <a:xfrm>
            <a:off x="7439392" y="3010583"/>
            <a:ext cx="585905" cy="274320"/>
          </a:xfrm>
          <a:prstGeom prst="rect">
            <a:avLst/>
          </a:prstGeom>
        </p:spPr>
      </p:pic>
      <p:sp>
        <p:nvSpPr>
          <p:cNvPr id="42" name="Speech Bubble: Oval 41">
            <a:extLst>
              <a:ext uri="{FF2B5EF4-FFF2-40B4-BE49-F238E27FC236}">
                <a16:creationId xmlns:a16="http://schemas.microsoft.com/office/drawing/2014/main" id="{EE6385BD-532E-4E30-940B-74A9C91242EB}"/>
              </a:ext>
            </a:extLst>
          </p:cNvPr>
          <p:cNvSpPr/>
          <p:nvPr/>
        </p:nvSpPr>
        <p:spPr>
          <a:xfrm>
            <a:off x="2001795" y="3720609"/>
            <a:ext cx="5821593" cy="628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dirty="0"/>
              <a:t>For people like Elizabeth and Jean who were living in the community before their</a:t>
            </a:r>
            <a:br>
              <a:rPr lang="en-GB" sz="1200" dirty="0"/>
            </a:br>
            <a:r>
              <a:rPr lang="en-GB" sz="1200" dirty="0"/>
              <a:t> hip fracture, as many as 56% may not recover pre-fracture mobility</a:t>
            </a:r>
            <a:r>
              <a:rPr lang="en-GB" sz="1200" baseline="30000" dirty="0"/>
              <a:t>2</a:t>
            </a:r>
          </a:p>
        </p:txBody>
      </p:sp>
      <p:grpSp>
        <p:nvGrpSpPr>
          <p:cNvPr id="4" name="Group 3">
            <a:extLst>
              <a:ext uri="{FF2B5EF4-FFF2-40B4-BE49-F238E27FC236}">
                <a16:creationId xmlns:a16="http://schemas.microsoft.com/office/drawing/2014/main" id="{1BBC8876-11B1-48E5-AB2B-BBEA87908676}"/>
              </a:ext>
            </a:extLst>
          </p:cNvPr>
          <p:cNvGrpSpPr/>
          <p:nvPr/>
        </p:nvGrpSpPr>
        <p:grpSpPr>
          <a:xfrm>
            <a:off x="996895" y="3602288"/>
            <a:ext cx="929552" cy="892251"/>
            <a:chOff x="4715602" y="3791656"/>
            <a:chExt cx="929552" cy="892251"/>
          </a:xfrm>
        </p:grpSpPr>
        <p:pic>
          <p:nvPicPr>
            <p:cNvPr id="24" name="Picture 23">
              <a:extLst>
                <a:ext uri="{FF2B5EF4-FFF2-40B4-BE49-F238E27FC236}">
                  <a16:creationId xmlns:a16="http://schemas.microsoft.com/office/drawing/2014/main" id="{A20A877A-E51E-4981-A1A6-2831B62044B0}"/>
                </a:ext>
              </a:extLst>
            </p:cNvPr>
            <p:cNvPicPr>
              <a:picLocks noChangeAspect="1"/>
            </p:cNvPicPr>
            <p:nvPr/>
          </p:nvPicPr>
          <p:blipFill>
            <a:blip r:embed="rId6"/>
            <a:stretch>
              <a:fillRect/>
            </a:stretch>
          </p:blipFill>
          <p:spPr>
            <a:xfrm>
              <a:off x="5223001" y="3791656"/>
              <a:ext cx="422153" cy="864108"/>
            </a:xfrm>
            <a:prstGeom prst="rect">
              <a:avLst/>
            </a:prstGeom>
          </p:spPr>
        </p:pic>
        <p:pic>
          <p:nvPicPr>
            <p:cNvPr id="25" name="Picture 24">
              <a:extLst>
                <a:ext uri="{FF2B5EF4-FFF2-40B4-BE49-F238E27FC236}">
                  <a16:creationId xmlns:a16="http://schemas.microsoft.com/office/drawing/2014/main" id="{A09AADD2-44DA-475C-8ED6-C47C45C0124F}"/>
                </a:ext>
              </a:extLst>
            </p:cNvPr>
            <p:cNvPicPr>
              <a:picLocks noChangeAspect="1"/>
            </p:cNvPicPr>
            <p:nvPr/>
          </p:nvPicPr>
          <p:blipFill>
            <a:blip r:embed="rId7"/>
            <a:stretch>
              <a:fillRect/>
            </a:stretch>
          </p:blipFill>
          <p:spPr>
            <a:xfrm>
              <a:off x="4715602" y="3819799"/>
              <a:ext cx="483673" cy="864108"/>
            </a:xfrm>
            <a:prstGeom prst="rect">
              <a:avLst/>
            </a:prstGeom>
          </p:spPr>
        </p:pic>
      </p:grpSp>
      <p:sp>
        <p:nvSpPr>
          <p:cNvPr id="26" name="TextBox 25">
            <a:extLst>
              <a:ext uri="{FF2B5EF4-FFF2-40B4-BE49-F238E27FC236}">
                <a16:creationId xmlns:a16="http://schemas.microsoft.com/office/drawing/2014/main" id="{B99A4542-23F3-4B46-B2A9-82B25D528364}"/>
              </a:ext>
            </a:extLst>
          </p:cNvPr>
          <p:cNvSpPr txBox="1"/>
          <p:nvPr/>
        </p:nvSpPr>
        <p:spPr>
          <a:xfrm>
            <a:off x="7086946" y="1165118"/>
            <a:ext cx="1374686" cy="415498"/>
          </a:xfrm>
          <a:prstGeom prst="rect">
            <a:avLst/>
          </a:prstGeom>
          <a:noFill/>
        </p:spPr>
        <p:txBody>
          <a:bodyPr wrap="square" rtlCol="0">
            <a:spAutoFit/>
          </a:bodyPr>
          <a:lstStyle/>
          <a:p>
            <a:pPr algn="ctr"/>
            <a:r>
              <a:rPr lang="en-GB" sz="1050" b="1" dirty="0"/>
              <a:t>Residence before fracture</a:t>
            </a:r>
          </a:p>
        </p:txBody>
      </p:sp>
      <p:sp>
        <p:nvSpPr>
          <p:cNvPr id="17" name="Right Brace 16">
            <a:extLst>
              <a:ext uri="{FF2B5EF4-FFF2-40B4-BE49-F238E27FC236}">
                <a16:creationId xmlns:a16="http://schemas.microsoft.com/office/drawing/2014/main" id="{69635734-4904-4437-9B52-5EAA7803309C}"/>
              </a:ext>
            </a:extLst>
          </p:cNvPr>
          <p:cNvSpPr/>
          <p:nvPr/>
        </p:nvSpPr>
        <p:spPr>
          <a:xfrm>
            <a:off x="7257605" y="2661098"/>
            <a:ext cx="34289" cy="346384"/>
          </a:xfrm>
          <a:prstGeom prst="rightBrac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b="1"/>
          </a:p>
        </p:txBody>
      </p:sp>
      <p:sp>
        <p:nvSpPr>
          <p:cNvPr id="5" name="TextBox 4">
            <a:extLst>
              <a:ext uri="{FF2B5EF4-FFF2-40B4-BE49-F238E27FC236}">
                <a16:creationId xmlns:a16="http://schemas.microsoft.com/office/drawing/2014/main" id="{21336DDE-6AB3-4995-88D6-958ED201DF80}"/>
              </a:ext>
            </a:extLst>
          </p:cNvPr>
          <p:cNvSpPr txBox="1"/>
          <p:nvPr/>
        </p:nvSpPr>
        <p:spPr>
          <a:xfrm>
            <a:off x="7148354" y="3037562"/>
            <a:ext cx="287079" cy="253916"/>
          </a:xfrm>
          <a:prstGeom prst="rect">
            <a:avLst/>
          </a:prstGeom>
          <a:noFill/>
        </p:spPr>
        <p:txBody>
          <a:bodyPr wrap="square" rtlCol="0">
            <a:spAutoFit/>
          </a:bodyPr>
          <a:lstStyle/>
          <a:p>
            <a:r>
              <a:rPr lang="en-GB" sz="1050" b="1" dirty="0">
                <a:solidFill>
                  <a:schemeClr val="tx1">
                    <a:lumMod val="65000"/>
                    <a:lumOff val="35000"/>
                  </a:schemeClr>
                </a:solidFill>
              </a:rPr>
              <a:t>–</a:t>
            </a:r>
          </a:p>
        </p:txBody>
      </p:sp>
      <p:sp>
        <p:nvSpPr>
          <p:cNvPr id="11" name="Slide Number Placeholder 10"/>
          <p:cNvSpPr>
            <a:spLocks noGrp="1"/>
          </p:cNvSpPr>
          <p:nvPr>
            <p:ph type="sldNum" sz="quarter" idx="12"/>
          </p:nvPr>
        </p:nvSpPr>
        <p:spPr/>
        <p:txBody>
          <a:bodyPr/>
          <a:lstStyle/>
          <a:p>
            <a:fld id="{4FAB73BC-B049-4115-A692-8D63A059BFB8}" type="slidenum">
              <a:rPr lang="en-US" smtClean="0"/>
              <a:pPr/>
              <a:t>13</a:t>
            </a:fld>
            <a:endParaRPr lang="en-US" dirty="0"/>
          </a:p>
        </p:txBody>
      </p:sp>
      <p:sp>
        <p:nvSpPr>
          <p:cNvPr id="27" name="Pentagon 48">
            <a:extLst>
              <a:ext uri="{FF2B5EF4-FFF2-40B4-BE49-F238E27FC236}">
                <a16:creationId xmlns:a16="http://schemas.microsoft.com/office/drawing/2014/main" id="{65298BBA-0E64-4716-9FD4-D004ECF130C5}"/>
              </a:ext>
            </a:extLst>
          </p:cNvPr>
          <p:cNvSpPr/>
          <p:nvPr/>
        </p:nvSpPr>
        <p:spPr>
          <a:xfrm>
            <a:off x="8391950" y="1862609"/>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Tree>
    <p:extLst>
      <p:ext uri="{BB962C8B-B14F-4D97-AF65-F5344CB8AC3E}">
        <p14:creationId xmlns:p14="http://schemas.microsoft.com/office/powerpoint/2010/main" val="125788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3282B2-3D3B-4987-8834-891A00B72511}"/>
              </a:ext>
            </a:extLst>
          </p:cNvPr>
          <p:cNvSpPr>
            <a:spLocks noGrp="1"/>
          </p:cNvSpPr>
          <p:nvPr>
            <p:ph type="ftr" sz="quarter" idx="11"/>
          </p:nvPr>
        </p:nvSpPr>
        <p:spPr/>
        <p:txBody>
          <a:bodyPr/>
          <a:lstStyle/>
          <a:p>
            <a:r>
              <a:rPr lang="en-GB" baseline="30000" dirty="0" err="1"/>
              <a:t>a</a:t>
            </a:r>
            <a:r>
              <a:rPr lang="en-GB" dirty="0" err="1"/>
              <a:t>Controls</a:t>
            </a:r>
            <a:r>
              <a:rPr lang="en-GB" dirty="0"/>
              <a:t> were matched for age and pre-fracture residence</a:t>
            </a:r>
          </a:p>
          <a:p>
            <a:r>
              <a:rPr lang="en-GB" dirty="0"/>
              <a:t>1. Boonen S </a:t>
            </a:r>
            <a:r>
              <a:rPr lang="en-GB" i="1" dirty="0"/>
              <a:t>et al. </a:t>
            </a:r>
            <a:r>
              <a:rPr lang="en-GB" i="1" dirty="0" err="1"/>
              <a:t>Osteoporos</a:t>
            </a:r>
            <a:r>
              <a:rPr lang="en-GB" i="1" dirty="0"/>
              <a:t> </a:t>
            </a:r>
            <a:r>
              <a:rPr lang="en-GB" i="1" dirty="0" err="1"/>
              <a:t>Int</a:t>
            </a:r>
            <a:r>
              <a:rPr lang="en-GB" i="1" dirty="0"/>
              <a:t> </a:t>
            </a:r>
            <a:r>
              <a:rPr lang="en-GB" dirty="0"/>
              <a:t>2004;15:87–94</a:t>
            </a:r>
          </a:p>
        </p:txBody>
      </p:sp>
      <p:sp>
        <p:nvSpPr>
          <p:cNvPr id="2" name="Title 1">
            <a:extLst>
              <a:ext uri="{FF2B5EF4-FFF2-40B4-BE49-F238E27FC236}">
                <a16:creationId xmlns:a16="http://schemas.microsoft.com/office/drawing/2014/main" id="{C1572578-E473-4031-89B6-3A992142D000}"/>
              </a:ext>
            </a:extLst>
          </p:cNvPr>
          <p:cNvSpPr>
            <a:spLocks noGrp="1"/>
          </p:cNvSpPr>
          <p:nvPr>
            <p:ph type="title"/>
          </p:nvPr>
        </p:nvSpPr>
        <p:spPr/>
        <p:txBody>
          <a:bodyPr>
            <a:normAutofit fontScale="90000"/>
          </a:bodyPr>
          <a:lstStyle/>
          <a:p>
            <a:r>
              <a:rPr lang="en-GB" dirty="0"/>
              <a:t>Even elderly people aged younger than 80 years old are less mobile than matched controls after hip fracture</a:t>
            </a:r>
          </a:p>
        </p:txBody>
      </p:sp>
      <p:sp>
        <p:nvSpPr>
          <p:cNvPr id="7" name="Content Placeholder 6">
            <a:extLst>
              <a:ext uri="{FF2B5EF4-FFF2-40B4-BE49-F238E27FC236}">
                <a16:creationId xmlns:a16="http://schemas.microsoft.com/office/drawing/2014/main" id="{E083CECD-AAE9-4DE7-B0B1-A130DB745148}"/>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23% fewer patients &lt; 80 years old were able to walk independently at 1 year after hip fracture, compared with matched controls</a:t>
            </a:r>
            <a:r>
              <a:rPr lang="en-GB" baseline="30000" dirty="0"/>
              <a:t>1,a</a:t>
            </a:r>
          </a:p>
        </p:txBody>
      </p:sp>
      <p:sp>
        <p:nvSpPr>
          <p:cNvPr id="9" name="Content Placeholder 6">
            <a:extLst>
              <a:ext uri="{FF2B5EF4-FFF2-40B4-BE49-F238E27FC236}">
                <a16:creationId xmlns:a16="http://schemas.microsoft.com/office/drawing/2014/main" id="{8FF18D81-595A-4641-A687-F07C43DFD739}"/>
              </a:ext>
            </a:extLst>
          </p:cNvPr>
          <p:cNvSpPr txBox="1">
            <a:spLocks/>
          </p:cNvSpPr>
          <p:nvPr/>
        </p:nvSpPr>
        <p:spPr>
          <a:xfrm>
            <a:off x="686489" y="2933241"/>
            <a:ext cx="7886700" cy="17412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p>
        </p:txBody>
      </p:sp>
      <p:grpSp>
        <p:nvGrpSpPr>
          <p:cNvPr id="4" name="Group 3">
            <a:extLst>
              <a:ext uri="{FF2B5EF4-FFF2-40B4-BE49-F238E27FC236}">
                <a16:creationId xmlns:a16="http://schemas.microsoft.com/office/drawing/2014/main" id="{F81F4BE6-80E4-4417-A7E9-747B10805114}"/>
              </a:ext>
            </a:extLst>
          </p:cNvPr>
          <p:cNvGrpSpPr/>
          <p:nvPr/>
        </p:nvGrpSpPr>
        <p:grpSpPr>
          <a:xfrm>
            <a:off x="393032" y="972782"/>
            <a:ext cx="7351538" cy="3036465"/>
            <a:chOff x="524042" y="1211416"/>
            <a:chExt cx="9802051" cy="3968848"/>
          </a:xfrm>
        </p:grpSpPr>
        <p:sp>
          <p:nvSpPr>
            <p:cNvPr id="37" name="TextBox 36">
              <a:extLst>
                <a:ext uri="{FF2B5EF4-FFF2-40B4-BE49-F238E27FC236}">
                  <a16:creationId xmlns:a16="http://schemas.microsoft.com/office/drawing/2014/main" id="{ACA4C037-C591-49B0-9A56-5913A3CFA928}"/>
                </a:ext>
              </a:extLst>
            </p:cNvPr>
            <p:cNvSpPr txBox="1"/>
            <p:nvPr/>
          </p:nvSpPr>
          <p:spPr>
            <a:xfrm>
              <a:off x="1604845" y="1211416"/>
              <a:ext cx="8721248" cy="603425"/>
            </a:xfrm>
            <a:prstGeom prst="rect">
              <a:avLst/>
            </a:prstGeom>
            <a:noFill/>
          </p:spPr>
          <p:txBody>
            <a:bodyPr wrap="square" rtlCol="0">
              <a:spAutoFit/>
            </a:bodyPr>
            <a:lstStyle/>
            <a:p>
              <a:pPr algn="ctr"/>
              <a:r>
                <a:rPr lang="en-GB" sz="1200" b="1" dirty="0">
                  <a:solidFill>
                    <a:schemeClr val="accent1"/>
                  </a:solidFill>
                </a:rPr>
                <a:t>The proportion of patients with hip fracture (N = 134) able to walk independently </a:t>
              </a:r>
              <a:br>
                <a:rPr lang="en-GB" sz="1200" b="1" dirty="0">
                  <a:solidFill>
                    <a:schemeClr val="accent1"/>
                  </a:solidFill>
                </a:rPr>
              </a:br>
              <a:r>
                <a:rPr lang="en-GB" sz="1200" b="1" dirty="0">
                  <a:solidFill>
                    <a:schemeClr val="accent1"/>
                  </a:solidFill>
                </a:rPr>
                <a:t>at 1 year after fracture, compared with matched controls </a:t>
              </a:r>
              <a:r>
                <a:rPr lang="en-GB" sz="1200" b="1" baseline="30000" dirty="0">
                  <a:solidFill>
                    <a:schemeClr val="accent1"/>
                  </a:solidFill>
                </a:rPr>
                <a:t>1,a</a:t>
              </a:r>
            </a:p>
          </p:txBody>
        </p:sp>
        <p:graphicFrame>
          <p:nvGraphicFramePr>
            <p:cNvPr id="13" name="Chart 12">
              <a:extLst>
                <a:ext uri="{FF2B5EF4-FFF2-40B4-BE49-F238E27FC236}">
                  <a16:creationId xmlns:a16="http://schemas.microsoft.com/office/drawing/2014/main" id="{3A7B3F27-3A7D-492A-862D-9B7E61C2ADC5}"/>
                </a:ext>
              </a:extLst>
            </p:cNvPr>
            <p:cNvGraphicFramePr>
              <a:graphicFrameLocks/>
            </p:cNvGraphicFramePr>
            <p:nvPr>
              <p:extLst>
                <p:ext uri="{D42A27DB-BD31-4B8C-83A1-F6EECF244321}">
                  <p14:modId xmlns:p14="http://schemas.microsoft.com/office/powerpoint/2010/main" val="1967527843"/>
                </p:ext>
              </p:extLst>
            </p:nvPr>
          </p:nvGraphicFramePr>
          <p:xfrm>
            <a:off x="524042" y="1785110"/>
            <a:ext cx="7886529" cy="339515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9">
              <a:extLst>
                <a:ext uri="{FF2B5EF4-FFF2-40B4-BE49-F238E27FC236}">
                  <a16:creationId xmlns:a16="http://schemas.microsoft.com/office/drawing/2014/main" id="{045E6A0E-E149-4BF7-BD25-8988BAF9AE2A}"/>
                </a:ext>
              </a:extLst>
            </p:cNvPr>
            <p:cNvSpPr txBox="1"/>
            <p:nvPr/>
          </p:nvSpPr>
          <p:spPr>
            <a:xfrm>
              <a:off x="2317351" y="1695863"/>
              <a:ext cx="840401" cy="28662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800" i="1" dirty="0"/>
                <a:t>p</a:t>
              </a:r>
              <a:r>
                <a:rPr lang="en-GB" sz="800" dirty="0"/>
                <a:t> &lt; 0.001</a:t>
              </a:r>
            </a:p>
          </p:txBody>
        </p:sp>
        <p:sp>
          <p:nvSpPr>
            <p:cNvPr id="20" name="Right Brace 19">
              <a:extLst>
                <a:ext uri="{FF2B5EF4-FFF2-40B4-BE49-F238E27FC236}">
                  <a16:creationId xmlns:a16="http://schemas.microsoft.com/office/drawing/2014/main" id="{75081D6F-8F51-474F-AE0B-11AEDCB4868E}"/>
                </a:ext>
              </a:extLst>
            </p:cNvPr>
            <p:cNvSpPr/>
            <p:nvPr/>
          </p:nvSpPr>
          <p:spPr>
            <a:xfrm rot="16200000">
              <a:off x="2695542" y="1646965"/>
              <a:ext cx="163349" cy="761068"/>
            </a:xfrm>
            <a:prstGeom prst="rightBrace">
              <a:avLst>
                <a:gd name="adj1" fmla="val 8333"/>
                <a:gd name="adj2" fmla="val 51399"/>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825"/>
            </a:p>
          </p:txBody>
        </p:sp>
        <p:sp>
          <p:nvSpPr>
            <p:cNvPr id="23" name="TextBox 9">
              <a:extLst>
                <a:ext uri="{FF2B5EF4-FFF2-40B4-BE49-F238E27FC236}">
                  <a16:creationId xmlns:a16="http://schemas.microsoft.com/office/drawing/2014/main" id="{2220ED13-E0D4-47C9-B7EA-400E853D68E3}"/>
                </a:ext>
              </a:extLst>
            </p:cNvPr>
            <p:cNvSpPr txBox="1"/>
            <p:nvPr/>
          </p:nvSpPr>
          <p:spPr>
            <a:xfrm>
              <a:off x="4826515" y="1946539"/>
              <a:ext cx="840401" cy="28662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800" i="1" dirty="0"/>
                <a:t>p</a:t>
              </a:r>
              <a:r>
                <a:rPr lang="en-GB" sz="800" dirty="0"/>
                <a:t> &lt; 0.001</a:t>
              </a:r>
            </a:p>
          </p:txBody>
        </p:sp>
        <p:sp>
          <p:nvSpPr>
            <p:cNvPr id="24" name="Right Brace 23">
              <a:extLst>
                <a:ext uri="{FF2B5EF4-FFF2-40B4-BE49-F238E27FC236}">
                  <a16:creationId xmlns:a16="http://schemas.microsoft.com/office/drawing/2014/main" id="{3707C4EE-9929-44A1-ACFA-65CA2DB85667}"/>
                </a:ext>
              </a:extLst>
            </p:cNvPr>
            <p:cNvSpPr/>
            <p:nvPr/>
          </p:nvSpPr>
          <p:spPr>
            <a:xfrm rot="16200000">
              <a:off x="5173011" y="1865974"/>
              <a:ext cx="163349" cy="734383"/>
            </a:xfrm>
            <a:prstGeom prst="rightBrace">
              <a:avLst>
                <a:gd name="adj1" fmla="val 8333"/>
                <a:gd name="adj2" fmla="val 51399"/>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825"/>
            </a:p>
          </p:txBody>
        </p:sp>
      </p:grpSp>
      <p:grpSp>
        <p:nvGrpSpPr>
          <p:cNvPr id="19" name="Group 18"/>
          <p:cNvGrpSpPr/>
          <p:nvPr/>
        </p:nvGrpSpPr>
        <p:grpSpPr>
          <a:xfrm>
            <a:off x="6490692" y="2571182"/>
            <a:ext cx="983997" cy="274320"/>
            <a:chOff x="2460761" y="3825398"/>
            <a:chExt cx="1311996" cy="365760"/>
          </a:xfrm>
        </p:grpSpPr>
        <p:pic>
          <p:nvPicPr>
            <p:cNvPr id="25" name="Picture 24">
              <a:extLst>
                <a:ext uri="{FF2B5EF4-FFF2-40B4-BE49-F238E27FC236}">
                  <a16:creationId xmlns:a16="http://schemas.microsoft.com/office/drawing/2014/main" id="{48086814-02C3-4EA2-969E-21BBE63D7569}"/>
                </a:ext>
              </a:extLst>
            </p:cNvPr>
            <p:cNvPicPr>
              <a:picLocks noChangeAspect="1"/>
            </p:cNvPicPr>
            <p:nvPr/>
          </p:nvPicPr>
          <p:blipFill>
            <a:blip r:embed="rId4"/>
            <a:stretch>
              <a:fillRect/>
            </a:stretch>
          </p:blipFill>
          <p:spPr>
            <a:xfrm>
              <a:off x="2460761" y="3829322"/>
              <a:ext cx="530790" cy="361836"/>
            </a:xfrm>
            <a:prstGeom prst="rect">
              <a:avLst/>
            </a:prstGeom>
          </p:spPr>
        </p:pic>
        <p:pic>
          <p:nvPicPr>
            <p:cNvPr id="26" name="Picture 25">
              <a:extLst>
                <a:ext uri="{FF2B5EF4-FFF2-40B4-BE49-F238E27FC236}">
                  <a16:creationId xmlns:a16="http://schemas.microsoft.com/office/drawing/2014/main" id="{27D459F3-36A4-4B91-97A4-7F06CE5FD7CF}"/>
                </a:ext>
              </a:extLst>
            </p:cNvPr>
            <p:cNvPicPr>
              <a:picLocks noChangeAspect="1"/>
            </p:cNvPicPr>
            <p:nvPr/>
          </p:nvPicPr>
          <p:blipFill>
            <a:blip r:embed="rId5"/>
            <a:stretch>
              <a:fillRect/>
            </a:stretch>
          </p:blipFill>
          <p:spPr>
            <a:xfrm>
              <a:off x="2991551" y="3825398"/>
              <a:ext cx="781206" cy="365760"/>
            </a:xfrm>
            <a:prstGeom prst="rect">
              <a:avLst/>
            </a:prstGeom>
          </p:spPr>
        </p:pic>
      </p:grpSp>
      <p:sp>
        <p:nvSpPr>
          <p:cNvPr id="16" name="TextBox 15">
            <a:extLst>
              <a:ext uri="{FF2B5EF4-FFF2-40B4-BE49-F238E27FC236}">
                <a16:creationId xmlns:a16="http://schemas.microsoft.com/office/drawing/2014/main" id="{60D1A5B4-D8B3-4F10-99BA-6F6AEB55A065}"/>
              </a:ext>
            </a:extLst>
          </p:cNvPr>
          <p:cNvSpPr txBox="1"/>
          <p:nvPr/>
        </p:nvSpPr>
        <p:spPr>
          <a:xfrm>
            <a:off x="6294049" y="1982907"/>
            <a:ext cx="1374686" cy="415498"/>
          </a:xfrm>
          <a:prstGeom prst="rect">
            <a:avLst/>
          </a:prstGeom>
          <a:noFill/>
        </p:spPr>
        <p:txBody>
          <a:bodyPr wrap="square" rtlCol="0">
            <a:spAutoFit/>
          </a:bodyPr>
          <a:lstStyle/>
          <a:p>
            <a:pPr algn="ctr"/>
            <a:r>
              <a:rPr lang="en-GB" sz="1050" b="1" dirty="0"/>
              <a:t>Residence before fracture</a:t>
            </a:r>
          </a:p>
        </p:txBody>
      </p:sp>
      <p:sp>
        <p:nvSpPr>
          <p:cNvPr id="17" name="Right Brace 16">
            <a:extLst>
              <a:ext uri="{FF2B5EF4-FFF2-40B4-BE49-F238E27FC236}">
                <a16:creationId xmlns:a16="http://schemas.microsoft.com/office/drawing/2014/main" id="{CC8068D0-1A35-4A6C-8407-23402145CCEA}"/>
              </a:ext>
            </a:extLst>
          </p:cNvPr>
          <p:cNvSpPr/>
          <p:nvPr/>
        </p:nvSpPr>
        <p:spPr>
          <a:xfrm>
            <a:off x="6256118" y="2478875"/>
            <a:ext cx="45719" cy="454366"/>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5" name="Slide Number Placeholder 4"/>
          <p:cNvSpPr>
            <a:spLocks noGrp="1"/>
          </p:cNvSpPr>
          <p:nvPr>
            <p:ph type="sldNum" sz="quarter" idx="12"/>
          </p:nvPr>
        </p:nvSpPr>
        <p:spPr/>
        <p:txBody>
          <a:bodyPr/>
          <a:lstStyle/>
          <a:p>
            <a:fld id="{4FAB73BC-B049-4115-A692-8D63A059BFB8}" type="slidenum">
              <a:rPr lang="en-US" smtClean="0"/>
              <a:pPr/>
              <a:t>14</a:t>
            </a:fld>
            <a:endParaRPr lang="en-US" dirty="0"/>
          </a:p>
        </p:txBody>
      </p:sp>
      <p:sp>
        <p:nvSpPr>
          <p:cNvPr id="22" name="Pentagon 48">
            <a:extLst>
              <a:ext uri="{FF2B5EF4-FFF2-40B4-BE49-F238E27FC236}">
                <a16:creationId xmlns:a16="http://schemas.microsoft.com/office/drawing/2014/main" id="{65298BBA-0E64-4716-9FD4-D004ECF130C5}"/>
              </a:ext>
            </a:extLst>
          </p:cNvPr>
          <p:cNvSpPr/>
          <p:nvPr/>
        </p:nvSpPr>
        <p:spPr>
          <a:xfrm>
            <a:off x="8391950" y="1862609"/>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6" name="Rectangle 5">
            <a:extLst>
              <a:ext uri="{FF2B5EF4-FFF2-40B4-BE49-F238E27FC236}">
                <a16:creationId xmlns:a16="http://schemas.microsoft.com/office/drawing/2014/main" id="{204415A9-B871-4EC9-82C1-35774C9F15CE}"/>
              </a:ext>
            </a:extLst>
          </p:cNvPr>
          <p:cNvSpPr/>
          <p:nvPr/>
        </p:nvSpPr>
        <p:spPr>
          <a:xfrm>
            <a:off x="1652631" y="3489820"/>
            <a:ext cx="914400" cy="2013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053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B9295D8-199F-443D-A15F-F11FE7FDC802}"/>
              </a:ext>
            </a:extLst>
          </p:cNvPr>
          <p:cNvSpPr>
            <a:spLocks noGrp="1"/>
          </p:cNvSpPr>
          <p:nvPr>
            <p:ph type="ftr" sz="quarter" idx="11"/>
          </p:nvPr>
        </p:nvSpPr>
        <p:spPr/>
        <p:txBody>
          <a:bodyPr/>
          <a:lstStyle/>
          <a:p>
            <a:r>
              <a:rPr lang="en-GB" dirty="0"/>
              <a:t>ADLs, activities of daily living; IADLs, instrumental activities of daily living</a:t>
            </a:r>
          </a:p>
          <a:p>
            <a:r>
              <a:rPr lang="en-GB" dirty="0"/>
              <a:t>1. Lowry KA </a:t>
            </a:r>
            <a:r>
              <a:rPr lang="en-GB" i="1" dirty="0"/>
              <a:t>et al. Aging Dis </a:t>
            </a:r>
            <a:r>
              <a:rPr lang="en-GB" dirty="0"/>
              <a:t>2012;3:5–15; 2. Dyer SM </a:t>
            </a:r>
            <a:r>
              <a:rPr lang="en-GB" i="1" dirty="0"/>
              <a:t>et al. </a:t>
            </a:r>
            <a:r>
              <a:rPr lang="pt-BR" i="1" dirty="0"/>
              <a:t>BMC Geriatr </a:t>
            </a:r>
            <a:r>
              <a:rPr lang="pt-BR" dirty="0"/>
              <a:t>2016;16:158; </a:t>
            </a:r>
            <a:r>
              <a:rPr lang="en-GB" dirty="0"/>
              <a:t>3. Hardy SE. Considerations of function and functional decline. In: Current diagnosis and treatment: geriatrics, second edition. Williams BA </a:t>
            </a:r>
            <a:r>
              <a:rPr lang="en-GB" i="1" dirty="0"/>
              <a:t>et al.</a:t>
            </a:r>
            <a:r>
              <a:rPr lang="en-GB" dirty="0"/>
              <a:t> (ed.). Mc Graw Hill Lange. 2014. Available from: </a:t>
            </a:r>
            <a:r>
              <a:rPr lang="en-GB" dirty="0">
                <a:hlinkClick r:id="rId3"/>
              </a:rPr>
              <a:t>http://accessmedicine.mhmedical.com/content.aspx?bookid=953&amp;sectionid=53375624</a:t>
            </a:r>
            <a:r>
              <a:rPr lang="en-GB" dirty="0"/>
              <a:t> (Accessed January 2018). </a:t>
            </a:r>
          </a:p>
        </p:txBody>
      </p:sp>
      <p:sp>
        <p:nvSpPr>
          <p:cNvPr id="2" name="Title 1">
            <a:extLst>
              <a:ext uri="{FF2B5EF4-FFF2-40B4-BE49-F238E27FC236}">
                <a16:creationId xmlns:a16="http://schemas.microsoft.com/office/drawing/2014/main" id="{370E67AB-DC82-40C0-A932-8AFB81CBA19A}"/>
              </a:ext>
            </a:extLst>
          </p:cNvPr>
          <p:cNvSpPr>
            <a:spLocks noGrp="1"/>
          </p:cNvSpPr>
          <p:nvPr>
            <p:ph type="title"/>
          </p:nvPr>
        </p:nvSpPr>
        <p:spPr/>
        <p:txBody>
          <a:bodyPr/>
          <a:lstStyle/>
          <a:p>
            <a:r>
              <a:rPr lang="en-GB"/>
              <a:t>The definition of activities of daily living</a:t>
            </a:r>
            <a:endParaRPr lang="en-GB" dirty="0"/>
          </a:p>
        </p:txBody>
      </p:sp>
      <p:sp>
        <p:nvSpPr>
          <p:cNvPr id="8" name="Content Placeholder 7">
            <a:extLst>
              <a:ext uri="{FF2B5EF4-FFF2-40B4-BE49-F238E27FC236}">
                <a16:creationId xmlns:a16="http://schemas.microsoft.com/office/drawing/2014/main" id="{78CD85B6-4BA9-4E63-B8BD-5AFDF315249A}"/>
              </a:ext>
            </a:extLst>
          </p:cNvPr>
          <p:cNvSpPr>
            <a:spLocks noGrp="1"/>
          </p:cNvSpPr>
          <p:nvPr>
            <p:ph idx="1"/>
          </p:nvPr>
        </p:nvSpPr>
        <p:spPr/>
        <p:txBody>
          <a:bodyPr/>
          <a:lstStyle/>
          <a:p>
            <a:r>
              <a:rPr lang="en-GB" dirty="0"/>
              <a:t>Activities of daily living (ADLs) are used to reflect functional autonomy and independence in elderly people,</a:t>
            </a:r>
            <a:r>
              <a:rPr lang="en-GB" baseline="30000" dirty="0"/>
              <a:t>1</a:t>
            </a:r>
            <a:r>
              <a:rPr lang="en-GB" dirty="0"/>
              <a:t> and to evaluate the impact of hip fractures</a:t>
            </a:r>
            <a:r>
              <a:rPr lang="en-GB" baseline="30000" dirty="0"/>
              <a:t>2</a:t>
            </a:r>
          </a:p>
          <a:p>
            <a:r>
              <a:rPr lang="en-GB" dirty="0"/>
              <a:t>There are two types of ADLs, basic and instrumental</a:t>
            </a:r>
            <a:r>
              <a:rPr lang="en-GB" baseline="30000" dirty="0"/>
              <a:t>3</a:t>
            </a:r>
          </a:p>
          <a:p>
            <a:pPr lvl="1"/>
            <a:r>
              <a:rPr lang="en-GB" dirty="0"/>
              <a:t>Basic ADLs are capabilities necessary for self-care</a:t>
            </a:r>
            <a:r>
              <a:rPr lang="en-GB" baseline="30000" dirty="0"/>
              <a:t>3</a:t>
            </a:r>
          </a:p>
          <a:p>
            <a:pPr lvl="1"/>
            <a:r>
              <a:rPr lang="en-GB" dirty="0"/>
              <a:t>Instrumental ADLs (IADLs) are capabilities necessary for living independently </a:t>
            </a:r>
            <a:br>
              <a:rPr lang="en-GB" dirty="0"/>
            </a:br>
            <a:r>
              <a:rPr lang="en-GB" dirty="0"/>
              <a:t>in the community</a:t>
            </a:r>
            <a:r>
              <a:rPr lang="en-GB" baseline="30000" dirty="0"/>
              <a:t>3</a:t>
            </a:r>
            <a:endParaRPr lang="en-GB" dirty="0"/>
          </a:p>
          <a:p>
            <a:endParaRPr lang="en-GB" dirty="0"/>
          </a:p>
        </p:txBody>
      </p:sp>
      <p:grpSp>
        <p:nvGrpSpPr>
          <p:cNvPr id="14" name="Group 13">
            <a:extLst>
              <a:ext uri="{FF2B5EF4-FFF2-40B4-BE49-F238E27FC236}">
                <a16:creationId xmlns:a16="http://schemas.microsoft.com/office/drawing/2014/main" id="{C30E904E-3292-43A1-8D91-A88CAEC942C6}"/>
              </a:ext>
            </a:extLst>
          </p:cNvPr>
          <p:cNvGrpSpPr/>
          <p:nvPr/>
        </p:nvGrpSpPr>
        <p:grpSpPr>
          <a:xfrm>
            <a:off x="539750" y="2571751"/>
            <a:ext cx="3084425" cy="2027573"/>
            <a:chOff x="257498" y="2516600"/>
            <a:chExt cx="3084425" cy="2027573"/>
          </a:xfrm>
        </p:grpSpPr>
        <p:pic>
          <p:nvPicPr>
            <p:cNvPr id="11" name="Picture 10">
              <a:extLst>
                <a:ext uri="{FF2B5EF4-FFF2-40B4-BE49-F238E27FC236}">
                  <a16:creationId xmlns:a16="http://schemas.microsoft.com/office/drawing/2014/main" id="{C3476440-C876-47F4-ABB0-50BCA4943A00}"/>
                </a:ext>
              </a:extLst>
            </p:cNvPr>
            <p:cNvPicPr>
              <a:picLocks noChangeAspect="1"/>
            </p:cNvPicPr>
            <p:nvPr/>
          </p:nvPicPr>
          <p:blipFill>
            <a:blip r:embed="rId4"/>
            <a:stretch>
              <a:fillRect/>
            </a:stretch>
          </p:blipFill>
          <p:spPr>
            <a:xfrm>
              <a:off x="257499" y="2799973"/>
              <a:ext cx="3084424" cy="1744200"/>
            </a:xfrm>
            <a:prstGeom prst="rect">
              <a:avLst/>
            </a:prstGeom>
          </p:spPr>
        </p:pic>
        <p:sp>
          <p:nvSpPr>
            <p:cNvPr id="13" name="TextBox 12">
              <a:extLst>
                <a:ext uri="{FF2B5EF4-FFF2-40B4-BE49-F238E27FC236}">
                  <a16:creationId xmlns:a16="http://schemas.microsoft.com/office/drawing/2014/main" id="{9EC2C7B8-D1C5-447A-8AC4-DCE0B431FB85}"/>
                </a:ext>
              </a:extLst>
            </p:cNvPr>
            <p:cNvSpPr txBox="1"/>
            <p:nvPr/>
          </p:nvSpPr>
          <p:spPr>
            <a:xfrm>
              <a:off x="257498" y="2543363"/>
              <a:ext cx="3084424" cy="300082"/>
            </a:xfrm>
            <a:prstGeom prst="rect">
              <a:avLst/>
            </a:prstGeom>
            <a:noFill/>
          </p:spPr>
          <p:txBody>
            <a:bodyPr wrap="square" rtlCol="0">
              <a:spAutoFit/>
            </a:bodyPr>
            <a:lstStyle/>
            <a:p>
              <a:pPr algn="ctr"/>
              <a:r>
                <a:rPr lang="en-GB" sz="1350" b="1" dirty="0"/>
                <a:t>ADLs</a:t>
              </a:r>
            </a:p>
          </p:txBody>
        </p:sp>
        <p:pic>
          <p:nvPicPr>
            <p:cNvPr id="19" name="Picture 18">
              <a:extLst>
                <a:ext uri="{FF2B5EF4-FFF2-40B4-BE49-F238E27FC236}">
                  <a16:creationId xmlns:a16="http://schemas.microsoft.com/office/drawing/2014/main" id="{FC8A7B0E-567E-495A-9467-C8CA3154AA92}"/>
                </a:ext>
              </a:extLst>
            </p:cNvPr>
            <p:cNvPicPr>
              <a:picLocks noChangeAspect="1"/>
            </p:cNvPicPr>
            <p:nvPr/>
          </p:nvPicPr>
          <p:blipFill rotWithShape="1">
            <a:blip r:embed="rId5"/>
            <a:srcRect b="13369"/>
            <a:stretch/>
          </p:blipFill>
          <p:spPr>
            <a:xfrm>
              <a:off x="2031661" y="2516600"/>
              <a:ext cx="283243" cy="326846"/>
            </a:xfrm>
            <a:prstGeom prst="rect">
              <a:avLst/>
            </a:prstGeom>
          </p:spPr>
        </p:pic>
      </p:grpSp>
      <p:grpSp>
        <p:nvGrpSpPr>
          <p:cNvPr id="18" name="Group 17">
            <a:extLst>
              <a:ext uri="{FF2B5EF4-FFF2-40B4-BE49-F238E27FC236}">
                <a16:creationId xmlns:a16="http://schemas.microsoft.com/office/drawing/2014/main" id="{550B0250-ECB2-444D-8A7D-CA3556BE6E89}"/>
              </a:ext>
            </a:extLst>
          </p:cNvPr>
          <p:cNvGrpSpPr/>
          <p:nvPr/>
        </p:nvGrpSpPr>
        <p:grpSpPr>
          <a:xfrm>
            <a:off x="3881735" y="2577898"/>
            <a:ext cx="4034252" cy="2027853"/>
            <a:chOff x="3709893" y="2517290"/>
            <a:chExt cx="4034252" cy="2027853"/>
          </a:xfrm>
        </p:grpSpPr>
        <p:pic>
          <p:nvPicPr>
            <p:cNvPr id="12" name="Picture 11">
              <a:extLst>
                <a:ext uri="{FF2B5EF4-FFF2-40B4-BE49-F238E27FC236}">
                  <a16:creationId xmlns:a16="http://schemas.microsoft.com/office/drawing/2014/main" id="{E843CD88-1574-4990-AEDB-8A4B164D0BE1}"/>
                </a:ext>
              </a:extLst>
            </p:cNvPr>
            <p:cNvPicPr>
              <a:picLocks noChangeAspect="1"/>
            </p:cNvPicPr>
            <p:nvPr/>
          </p:nvPicPr>
          <p:blipFill>
            <a:blip r:embed="rId6"/>
            <a:stretch>
              <a:fillRect/>
            </a:stretch>
          </p:blipFill>
          <p:spPr>
            <a:xfrm>
              <a:off x="3709894" y="2799973"/>
              <a:ext cx="4034251" cy="1745170"/>
            </a:xfrm>
            <a:prstGeom prst="rect">
              <a:avLst/>
            </a:prstGeom>
          </p:spPr>
        </p:pic>
        <p:sp>
          <p:nvSpPr>
            <p:cNvPr id="16" name="TextBox 15">
              <a:extLst>
                <a:ext uri="{FF2B5EF4-FFF2-40B4-BE49-F238E27FC236}">
                  <a16:creationId xmlns:a16="http://schemas.microsoft.com/office/drawing/2014/main" id="{ADB40DD0-EECF-4533-A0CA-0C25F35C7AE4}"/>
                </a:ext>
              </a:extLst>
            </p:cNvPr>
            <p:cNvSpPr txBox="1"/>
            <p:nvPr/>
          </p:nvSpPr>
          <p:spPr>
            <a:xfrm>
              <a:off x="3709893" y="2538259"/>
              <a:ext cx="4034251" cy="300082"/>
            </a:xfrm>
            <a:prstGeom prst="rect">
              <a:avLst/>
            </a:prstGeom>
            <a:noFill/>
          </p:spPr>
          <p:txBody>
            <a:bodyPr wrap="square" rtlCol="0">
              <a:spAutoFit/>
            </a:bodyPr>
            <a:lstStyle/>
            <a:p>
              <a:pPr algn="ctr"/>
              <a:r>
                <a:rPr lang="en-GB" sz="1350" b="1" dirty="0"/>
                <a:t>IADLs</a:t>
              </a:r>
            </a:p>
          </p:txBody>
        </p:sp>
        <p:pic>
          <p:nvPicPr>
            <p:cNvPr id="20" name="Picture 19">
              <a:extLst>
                <a:ext uri="{FF2B5EF4-FFF2-40B4-BE49-F238E27FC236}">
                  <a16:creationId xmlns:a16="http://schemas.microsoft.com/office/drawing/2014/main" id="{2B0DEC60-2518-48A4-8BC4-09B63E07FF9A}"/>
                </a:ext>
              </a:extLst>
            </p:cNvPr>
            <p:cNvPicPr>
              <a:picLocks noChangeAspect="1"/>
            </p:cNvPicPr>
            <p:nvPr/>
          </p:nvPicPr>
          <p:blipFill rotWithShape="1">
            <a:blip r:embed="rId7"/>
            <a:srcRect b="15066"/>
            <a:stretch/>
          </p:blipFill>
          <p:spPr>
            <a:xfrm>
              <a:off x="5990665" y="2517290"/>
              <a:ext cx="382682" cy="321051"/>
            </a:xfrm>
            <a:prstGeom prst="rect">
              <a:avLst/>
            </a:prstGeom>
          </p:spPr>
        </p:pic>
      </p:grpSp>
      <p:grpSp>
        <p:nvGrpSpPr>
          <p:cNvPr id="5" name="Group 4"/>
          <p:cNvGrpSpPr/>
          <p:nvPr/>
        </p:nvGrpSpPr>
        <p:grpSpPr>
          <a:xfrm>
            <a:off x="7315553" y="1565476"/>
            <a:ext cx="881960" cy="1038746"/>
            <a:chOff x="7756533" y="2548670"/>
            <a:chExt cx="881960" cy="1038746"/>
          </a:xfrm>
        </p:grpSpPr>
        <p:sp>
          <p:nvSpPr>
            <p:cNvPr id="3" name="TextBox 2">
              <a:extLst>
                <a:ext uri="{FF2B5EF4-FFF2-40B4-BE49-F238E27FC236}">
                  <a16:creationId xmlns:a16="http://schemas.microsoft.com/office/drawing/2014/main" id="{7FC5F9DB-1F21-4098-A3F2-BEABBBE1A3EF}"/>
                </a:ext>
              </a:extLst>
            </p:cNvPr>
            <p:cNvSpPr txBox="1"/>
            <p:nvPr/>
          </p:nvSpPr>
          <p:spPr>
            <a:xfrm>
              <a:off x="7756533" y="2548670"/>
              <a:ext cx="881960" cy="1038746"/>
            </a:xfrm>
            <a:prstGeom prst="rect">
              <a:avLst/>
            </a:prstGeom>
            <a:noFill/>
            <a:ln>
              <a:solidFill>
                <a:schemeClr val="accent1"/>
              </a:solidFill>
            </a:ln>
          </p:spPr>
          <p:txBody>
            <a:bodyPr wrap="square" rtlCol="0">
              <a:spAutoFit/>
            </a:bodyPr>
            <a:lstStyle/>
            <a:p>
              <a:pPr algn="ctr"/>
              <a:r>
                <a:rPr lang="en-GB" sz="1350" b="1" dirty="0"/>
                <a:t>Key</a:t>
              </a:r>
            </a:p>
            <a:p>
              <a:endParaRPr lang="en-GB" sz="600" dirty="0"/>
            </a:p>
            <a:p>
              <a:r>
                <a:rPr lang="en-GB" sz="1200" dirty="0"/>
                <a:t>ADL</a:t>
              </a:r>
            </a:p>
            <a:p>
              <a:endParaRPr lang="en-GB" sz="1200" dirty="0"/>
            </a:p>
            <a:p>
              <a:r>
                <a:rPr lang="en-GB" sz="1200" dirty="0"/>
                <a:t>IADL</a:t>
              </a:r>
            </a:p>
            <a:p>
              <a:endParaRPr lang="en-GB" sz="600" dirty="0">
                <a:solidFill>
                  <a:schemeClr val="accent1"/>
                </a:solidFill>
              </a:endParaRPr>
            </a:p>
          </p:txBody>
        </p:sp>
        <p:pic>
          <p:nvPicPr>
            <p:cNvPr id="15" name="Picture 14">
              <a:extLst>
                <a:ext uri="{FF2B5EF4-FFF2-40B4-BE49-F238E27FC236}">
                  <a16:creationId xmlns:a16="http://schemas.microsoft.com/office/drawing/2014/main" id="{0CEEC9C6-35DF-4C01-99CD-350D3BFB348B}"/>
                </a:ext>
              </a:extLst>
            </p:cNvPr>
            <p:cNvPicPr>
              <a:picLocks noChangeAspect="1"/>
            </p:cNvPicPr>
            <p:nvPr/>
          </p:nvPicPr>
          <p:blipFill>
            <a:blip r:embed="rId5"/>
            <a:stretch>
              <a:fillRect/>
            </a:stretch>
          </p:blipFill>
          <p:spPr>
            <a:xfrm>
              <a:off x="8309842" y="2874104"/>
              <a:ext cx="170268" cy="226800"/>
            </a:xfrm>
            <a:prstGeom prst="rect">
              <a:avLst/>
            </a:prstGeom>
          </p:spPr>
        </p:pic>
        <p:pic>
          <p:nvPicPr>
            <p:cNvPr id="17" name="Picture 16">
              <a:extLst>
                <a:ext uri="{FF2B5EF4-FFF2-40B4-BE49-F238E27FC236}">
                  <a16:creationId xmlns:a16="http://schemas.microsoft.com/office/drawing/2014/main" id="{2BFA157F-CD7C-4495-9C1B-B2158EE528E1}"/>
                </a:ext>
              </a:extLst>
            </p:cNvPr>
            <p:cNvPicPr>
              <a:picLocks noChangeAspect="1"/>
            </p:cNvPicPr>
            <p:nvPr/>
          </p:nvPicPr>
          <p:blipFill>
            <a:blip r:embed="rId7"/>
            <a:stretch>
              <a:fillRect/>
            </a:stretch>
          </p:blipFill>
          <p:spPr>
            <a:xfrm>
              <a:off x="8312120" y="3220339"/>
              <a:ext cx="229609" cy="226800"/>
            </a:xfrm>
            <a:prstGeom prst="rect">
              <a:avLst/>
            </a:prstGeom>
          </p:spPr>
        </p:pic>
      </p:grpSp>
      <p:sp>
        <p:nvSpPr>
          <p:cNvPr id="6" name="Slide Number Placeholder 5"/>
          <p:cNvSpPr>
            <a:spLocks noGrp="1"/>
          </p:cNvSpPr>
          <p:nvPr>
            <p:ph type="sldNum" sz="quarter" idx="12"/>
          </p:nvPr>
        </p:nvSpPr>
        <p:spPr/>
        <p:txBody>
          <a:bodyPr/>
          <a:lstStyle/>
          <a:p>
            <a:fld id="{4FAB73BC-B049-4115-A692-8D63A059BFB8}" type="slidenum">
              <a:rPr lang="en-US" smtClean="0"/>
              <a:pPr/>
              <a:t>15</a:t>
            </a:fld>
            <a:endParaRPr lang="en-US" dirty="0"/>
          </a:p>
        </p:txBody>
      </p:sp>
      <p:sp>
        <p:nvSpPr>
          <p:cNvPr id="21"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66140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D8C7C37-B258-499A-91EF-025B1FEC4CE3}"/>
              </a:ext>
            </a:extLst>
          </p:cNvPr>
          <p:cNvSpPr>
            <a:spLocks noGrp="1"/>
          </p:cNvSpPr>
          <p:nvPr>
            <p:ph type="ftr" sz="quarter" idx="11"/>
          </p:nvPr>
        </p:nvSpPr>
        <p:spPr/>
        <p:txBody>
          <a:bodyPr/>
          <a:lstStyle/>
          <a:p>
            <a:r>
              <a:rPr lang="en-GB" baseline="30000" dirty="0" err="1"/>
              <a:t>a</a:t>
            </a:r>
            <a:r>
              <a:rPr lang="en-GB" dirty="0" err="1"/>
              <a:t>Outcomes</a:t>
            </a:r>
            <a:r>
              <a:rPr lang="en-GB" dirty="0"/>
              <a:t> related to composite measures of ADLs are provided from individual cohort studies reported in the review by Dyer SM </a:t>
            </a:r>
            <a:r>
              <a:rPr lang="en-GB" i="1" dirty="0"/>
              <a:t>et al</a:t>
            </a:r>
            <a:r>
              <a:rPr lang="en-GB" dirty="0"/>
              <a:t>. (2016).</a:t>
            </a:r>
            <a:r>
              <a:rPr lang="en-GB" baseline="30000" dirty="0"/>
              <a:t>1 </a:t>
            </a:r>
            <a:r>
              <a:rPr lang="en-GB" dirty="0"/>
              <a:t>Studies did not report outcomes at every time point post-fracture</a:t>
            </a:r>
            <a:endParaRPr lang="en-GB" baseline="30000" dirty="0"/>
          </a:p>
          <a:p>
            <a:r>
              <a:rPr lang="en-GB" dirty="0"/>
              <a:t>ADLs, activities of daily living; MBI, Modified </a:t>
            </a:r>
            <a:r>
              <a:rPr lang="en-GB" dirty="0" err="1"/>
              <a:t>Barthel</a:t>
            </a:r>
            <a:r>
              <a:rPr lang="en-GB" dirty="0"/>
              <a:t> Index; SD, standard deviation</a:t>
            </a:r>
          </a:p>
          <a:p>
            <a:r>
              <a:rPr lang="en-GB" dirty="0"/>
              <a:t>1. Dyer SM </a:t>
            </a:r>
            <a:r>
              <a:rPr lang="en-GB" i="1" dirty="0"/>
              <a:t>et al. </a:t>
            </a:r>
            <a:r>
              <a:rPr lang="pt-BR" i="1" dirty="0"/>
              <a:t>BMC Geriatr </a:t>
            </a:r>
            <a:r>
              <a:rPr lang="pt-BR" dirty="0"/>
              <a:t>2016;16:158 (please see the speaker notes for the individual study references)</a:t>
            </a:r>
            <a:endParaRPr lang="en-GB"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16</a:t>
            </a:fld>
            <a:endParaRPr lang="en-US" dirty="0"/>
          </a:p>
        </p:txBody>
      </p:sp>
      <p:sp>
        <p:nvSpPr>
          <p:cNvPr id="9" name="Title 8">
            <a:extLst>
              <a:ext uri="{FF2B5EF4-FFF2-40B4-BE49-F238E27FC236}">
                <a16:creationId xmlns:a16="http://schemas.microsoft.com/office/drawing/2014/main" id="{CC1E0B80-E80C-4377-8477-75C07134108E}"/>
              </a:ext>
            </a:extLst>
          </p:cNvPr>
          <p:cNvSpPr>
            <a:spLocks noGrp="1"/>
          </p:cNvSpPr>
          <p:nvPr>
            <p:ph type="title"/>
          </p:nvPr>
        </p:nvSpPr>
        <p:spPr/>
        <p:txBody>
          <a:bodyPr/>
          <a:lstStyle/>
          <a:p>
            <a:r>
              <a:rPr lang="en-GB"/>
              <a:t>Hip fractures restrict elderly people’s ADLs </a:t>
            </a:r>
            <a:br>
              <a:rPr lang="en-GB"/>
            </a:br>
            <a:r>
              <a:rPr lang="en-GB"/>
              <a:t>in the medium to long term</a:t>
            </a:r>
            <a:endParaRPr lang="en-GB" dirty="0"/>
          </a:p>
        </p:txBody>
      </p:sp>
      <p:graphicFrame>
        <p:nvGraphicFramePr>
          <p:cNvPr id="33" name="Chart 32">
            <a:extLst>
              <a:ext uri="{FF2B5EF4-FFF2-40B4-BE49-F238E27FC236}">
                <a16:creationId xmlns:a16="http://schemas.microsoft.com/office/drawing/2014/main" id="{48069F31-762F-4838-B68D-88B552096CC0}"/>
              </a:ext>
            </a:extLst>
          </p:cNvPr>
          <p:cNvGraphicFramePr>
            <a:graphicFrameLocks noChangeAspect="1"/>
          </p:cNvGraphicFramePr>
          <p:nvPr>
            <p:extLst>
              <p:ext uri="{D42A27DB-BD31-4B8C-83A1-F6EECF244321}">
                <p14:modId xmlns:p14="http://schemas.microsoft.com/office/powerpoint/2010/main" val="958905829"/>
              </p:ext>
            </p:extLst>
          </p:nvPr>
        </p:nvGraphicFramePr>
        <p:xfrm>
          <a:off x="445274" y="1645072"/>
          <a:ext cx="3951798" cy="25717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D86C4C57-3107-42B6-BAFE-D25A789E5CE5}"/>
              </a:ext>
            </a:extLst>
          </p:cNvPr>
          <p:cNvSpPr txBox="1"/>
          <p:nvPr/>
        </p:nvSpPr>
        <p:spPr>
          <a:xfrm>
            <a:off x="568623" y="972766"/>
            <a:ext cx="7214592" cy="276999"/>
          </a:xfrm>
          <a:prstGeom prst="rect">
            <a:avLst/>
          </a:prstGeom>
          <a:noFill/>
        </p:spPr>
        <p:txBody>
          <a:bodyPr wrap="square" rtlCol="0">
            <a:spAutoFit/>
          </a:bodyPr>
          <a:lstStyle/>
          <a:p>
            <a:pPr algn="ctr"/>
            <a:r>
              <a:rPr lang="en-GB" sz="1200" b="1" dirty="0">
                <a:solidFill>
                  <a:schemeClr val="accent1"/>
                </a:solidFill>
              </a:rPr>
              <a:t>The change in the proportion of patients who are independent in ADLs after hip fracture</a:t>
            </a:r>
            <a:r>
              <a:rPr lang="en-GB" sz="1200" b="1" baseline="30000" dirty="0">
                <a:solidFill>
                  <a:schemeClr val="accent1"/>
                </a:solidFill>
              </a:rPr>
              <a:t>1,a</a:t>
            </a:r>
          </a:p>
        </p:txBody>
      </p:sp>
      <p:grpSp>
        <p:nvGrpSpPr>
          <p:cNvPr id="17" name="Group 16"/>
          <p:cNvGrpSpPr/>
          <p:nvPr/>
        </p:nvGrpSpPr>
        <p:grpSpPr>
          <a:xfrm>
            <a:off x="7385122" y="2529160"/>
            <a:ext cx="983997" cy="274320"/>
            <a:chOff x="2290639" y="3804132"/>
            <a:chExt cx="1311996" cy="365760"/>
          </a:xfrm>
        </p:grpSpPr>
        <p:pic>
          <p:nvPicPr>
            <p:cNvPr id="18" name="Picture 17">
              <a:extLst>
                <a:ext uri="{FF2B5EF4-FFF2-40B4-BE49-F238E27FC236}">
                  <a16:creationId xmlns:a16="http://schemas.microsoft.com/office/drawing/2014/main" id="{48086814-02C3-4EA2-969E-21BBE63D7569}"/>
                </a:ext>
              </a:extLst>
            </p:cNvPr>
            <p:cNvPicPr>
              <a:picLocks noChangeAspect="1"/>
            </p:cNvPicPr>
            <p:nvPr/>
          </p:nvPicPr>
          <p:blipFill>
            <a:blip r:embed="rId4"/>
            <a:stretch>
              <a:fillRect/>
            </a:stretch>
          </p:blipFill>
          <p:spPr>
            <a:xfrm>
              <a:off x="2290639" y="3808056"/>
              <a:ext cx="530790" cy="361836"/>
            </a:xfrm>
            <a:prstGeom prst="rect">
              <a:avLst/>
            </a:prstGeom>
          </p:spPr>
        </p:pic>
        <p:pic>
          <p:nvPicPr>
            <p:cNvPr id="20" name="Picture 19">
              <a:extLst>
                <a:ext uri="{FF2B5EF4-FFF2-40B4-BE49-F238E27FC236}">
                  <a16:creationId xmlns:a16="http://schemas.microsoft.com/office/drawing/2014/main" id="{27D459F3-36A4-4B91-97A4-7F06CE5FD7CF}"/>
                </a:ext>
              </a:extLst>
            </p:cNvPr>
            <p:cNvPicPr>
              <a:picLocks noChangeAspect="1"/>
            </p:cNvPicPr>
            <p:nvPr/>
          </p:nvPicPr>
          <p:blipFill>
            <a:blip r:embed="rId5"/>
            <a:stretch>
              <a:fillRect/>
            </a:stretch>
          </p:blipFill>
          <p:spPr>
            <a:xfrm>
              <a:off x="2821429" y="3804132"/>
              <a:ext cx="781206" cy="365760"/>
            </a:xfrm>
            <a:prstGeom prst="rect">
              <a:avLst/>
            </a:prstGeom>
          </p:spPr>
        </p:pic>
      </p:grpSp>
      <p:sp>
        <p:nvSpPr>
          <p:cNvPr id="2" name="TextBox 1">
            <a:extLst>
              <a:ext uri="{FF2B5EF4-FFF2-40B4-BE49-F238E27FC236}">
                <a16:creationId xmlns:a16="http://schemas.microsoft.com/office/drawing/2014/main" id="{8D72621F-F954-426E-B201-436D42C48C5F}"/>
              </a:ext>
            </a:extLst>
          </p:cNvPr>
          <p:cNvSpPr txBox="1"/>
          <p:nvPr/>
        </p:nvSpPr>
        <p:spPr>
          <a:xfrm>
            <a:off x="1240378" y="1381224"/>
            <a:ext cx="2949959" cy="400110"/>
          </a:xfrm>
          <a:prstGeom prst="rect">
            <a:avLst/>
          </a:prstGeom>
          <a:noFill/>
        </p:spPr>
        <p:txBody>
          <a:bodyPr wrap="square" rtlCol="0">
            <a:spAutoFit/>
          </a:bodyPr>
          <a:lstStyle/>
          <a:p>
            <a:pPr algn="ctr"/>
            <a:r>
              <a:rPr lang="en-GB" sz="1000" b="1" dirty="0"/>
              <a:t> Time post-fracture (months)</a:t>
            </a:r>
          </a:p>
          <a:p>
            <a:r>
              <a:rPr lang="en-GB" sz="1000" dirty="0"/>
              <a:t>&lt; 6                            6–12                         &gt; 12</a:t>
            </a:r>
          </a:p>
        </p:txBody>
      </p:sp>
      <p:sp>
        <p:nvSpPr>
          <p:cNvPr id="12" name="TextBox 11">
            <a:extLst>
              <a:ext uri="{FF2B5EF4-FFF2-40B4-BE49-F238E27FC236}">
                <a16:creationId xmlns:a16="http://schemas.microsoft.com/office/drawing/2014/main" id="{B767D9BF-9CE7-4337-852E-052B0D22D85D}"/>
              </a:ext>
            </a:extLst>
          </p:cNvPr>
          <p:cNvSpPr txBox="1"/>
          <p:nvPr/>
        </p:nvSpPr>
        <p:spPr>
          <a:xfrm>
            <a:off x="7075580" y="1786461"/>
            <a:ext cx="1374686" cy="415498"/>
          </a:xfrm>
          <a:prstGeom prst="rect">
            <a:avLst/>
          </a:prstGeom>
          <a:noFill/>
        </p:spPr>
        <p:txBody>
          <a:bodyPr wrap="square" rtlCol="0">
            <a:spAutoFit/>
          </a:bodyPr>
          <a:lstStyle/>
          <a:p>
            <a:pPr algn="ctr"/>
            <a:r>
              <a:rPr lang="en-GB" sz="1050" b="1" dirty="0"/>
              <a:t>Residence before fracture</a:t>
            </a:r>
          </a:p>
        </p:txBody>
      </p:sp>
      <p:sp>
        <p:nvSpPr>
          <p:cNvPr id="14" name="Right Brace 13">
            <a:extLst>
              <a:ext uri="{FF2B5EF4-FFF2-40B4-BE49-F238E27FC236}">
                <a16:creationId xmlns:a16="http://schemas.microsoft.com/office/drawing/2014/main" id="{D3474857-93DE-47FD-BA65-AE94FD1ED5A2}"/>
              </a:ext>
            </a:extLst>
          </p:cNvPr>
          <p:cNvSpPr/>
          <p:nvPr/>
        </p:nvSpPr>
        <p:spPr>
          <a:xfrm>
            <a:off x="7232932" y="2266211"/>
            <a:ext cx="45719" cy="784830"/>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5" name="TextBox 14">
            <a:extLst>
              <a:ext uri="{FF2B5EF4-FFF2-40B4-BE49-F238E27FC236}">
                <a16:creationId xmlns:a16="http://schemas.microsoft.com/office/drawing/2014/main" id="{FF3232A6-5D0D-4BBC-B200-D1D2A06EF3FC}"/>
              </a:ext>
            </a:extLst>
          </p:cNvPr>
          <p:cNvSpPr txBox="1"/>
          <p:nvPr/>
        </p:nvSpPr>
        <p:spPr>
          <a:xfrm>
            <a:off x="4577841" y="2327766"/>
            <a:ext cx="2662047" cy="661720"/>
          </a:xfrm>
          <a:prstGeom prst="rect">
            <a:avLst/>
          </a:prstGeom>
          <a:noFill/>
        </p:spPr>
        <p:txBody>
          <a:bodyPr wrap="square" rtlCol="0">
            <a:spAutoFit/>
          </a:bodyPr>
          <a:lstStyle/>
          <a:p>
            <a:pPr>
              <a:spcBef>
                <a:spcPts val="600"/>
              </a:spcBef>
            </a:pPr>
            <a:r>
              <a:rPr lang="en-GB" sz="900" dirty="0"/>
              <a:t>MBI (mean) (Doshi </a:t>
            </a:r>
            <a:r>
              <a:rPr lang="en-GB" sz="900" i="1" dirty="0"/>
              <a:t>et al. </a:t>
            </a:r>
            <a:r>
              <a:rPr lang="en-GB" sz="900" dirty="0"/>
              <a:t>2014)</a:t>
            </a:r>
          </a:p>
          <a:p>
            <a:pPr>
              <a:spcBef>
                <a:spcPts val="600"/>
              </a:spcBef>
            </a:pPr>
            <a:r>
              <a:rPr lang="en-GB" sz="900" dirty="0"/>
              <a:t>ADL independent (%) (Samuelsson </a:t>
            </a:r>
            <a:r>
              <a:rPr lang="en-GB" sz="900" i="1" dirty="0"/>
              <a:t>et al.</a:t>
            </a:r>
            <a:r>
              <a:rPr lang="en-GB" sz="900" dirty="0"/>
              <a:t> 2009)</a:t>
            </a:r>
          </a:p>
          <a:p>
            <a:pPr>
              <a:spcBef>
                <a:spcPts val="600"/>
              </a:spcBef>
            </a:pPr>
            <a:r>
              <a:rPr lang="en-GB" sz="900" dirty="0"/>
              <a:t>ADL independent (%) (Norton </a:t>
            </a:r>
            <a:r>
              <a:rPr lang="en-GB" sz="900" i="1" dirty="0"/>
              <a:t>et al. </a:t>
            </a:r>
            <a:r>
              <a:rPr lang="en-GB" sz="900" dirty="0"/>
              <a:t>2000)</a:t>
            </a:r>
          </a:p>
        </p:txBody>
      </p:sp>
      <p:sp>
        <p:nvSpPr>
          <p:cNvPr id="16" name="Rectangle 15"/>
          <p:cNvSpPr/>
          <p:nvPr/>
        </p:nvSpPr>
        <p:spPr>
          <a:xfrm>
            <a:off x="4485743" y="2825829"/>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4485743" y="2393220"/>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485743" y="2613791"/>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flipV="1">
            <a:off x="1050174" y="1784522"/>
            <a:ext cx="320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6" name="TextBox 5">
            <a:extLst>
              <a:ext uri="{FF2B5EF4-FFF2-40B4-BE49-F238E27FC236}">
                <a16:creationId xmlns:a16="http://schemas.microsoft.com/office/drawing/2014/main" id="{63D2509C-259B-444D-B3E7-205AFD04CD78}"/>
              </a:ext>
            </a:extLst>
          </p:cNvPr>
          <p:cNvSpPr txBox="1"/>
          <p:nvPr/>
        </p:nvSpPr>
        <p:spPr>
          <a:xfrm>
            <a:off x="1372048" y="3443633"/>
            <a:ext cx="486011" cy="246221"/>
          </a:xfrm>
          <a:prstGeom prst="rect">
            <a:avLst/>
          </a:prstGeom>
          <a:noFill/>
        </p:spPr>
        <p:txBody>
          <a:bodyPr wrap="square" rtlCol="0">
            <a:spAutoFit/>
          </a:bodyPr>
          <a:lstStyle/>
          <a:p>
            <a:r>
              <a:rPr lang="en-GB" sz="1000" dirty="0"/>
              <a:t>-22%</a:t>
            </a:r>
          </a:p>
        </p:txBody>
      </p:sp>
      <p:sp>
        <p:nvSpPr>
          <p:cNvPr id="23" name="TextBox 22">
            <a:extLst>
              <a:ext uri="{FF2B5EF4-FFF2-40B4-BE49-F238E27FC236}">
                <a16:creationId xmlns:a16="http://schemas.microsoft.com/office/drawing/2014/main" id="{D6F716D0-EA8E-46B5-A79F-8A96CCA78C62}"/>
              </a:ext>
            </a:extLst>
          </p:cNvPr>
          <p:cNvSpPr txBox="1"/>
          <p:nvPr/>
        </p:nvSpPr>
        <p:spPr>
          <a:xfrm>
            <a:off x="3482034" y="3339083"/>
            <a:ext cx="486011" cy="246221"/>
          </a:xfrm>
          <a:prstGeom prst="rect">
            <a:avLst/>
          </a:prstGeom>
          <a:noFill/>
        </p:spPr>
        <p:txBody>
          <a:bodyPr wrap="square" rtlCol="0">
            <a:spAutoFit/>
          </a:bodyPr>
          <a:lstStyle/>
          <a:p>
            <a:r>
              <a:rPr lang="en-GB" sz="1000" dirty="0"/>
              <a:t>-20%</a:t>
            </a:r>
          </a:p>
        </p:txBody>
      </p:sp>
      <p:sp>
        <p:nvSpPr>
          <p:cNvPr id="25" name="TextBox 24">
            <a:extLst>
              <a:ext uri="{FF2B5EF4-FFF2-40B4-BE49-F238E27FC236}">
                <a16:creationId xmlns:a16="http://schemas.microsoft.com/office/drawing/2014/main" id="{1FC87A27-8009-4FBA-9FE0-EAC5E860694A}"/>
              </a:ext>
            </a:extLst>
          </p:cNvPr>
          <p:cNvSpPr txBox="1"/>
          <p:nvPr/>
        </p:nvSpPr>
        <p:spPr>
          <a:xfrm>
            <a:off x="3727090" y="4003617"/>
            <a:ext cx="486011" cy="246221"/>
          </a:xfrm>
          <a:prstGeom prst="rect">
            <a:avLst/>
          </a:prstGeom>
          <a:noFill/>
        </p:spPr>
        <p:txBody>
          <a:bodyPr wrap="square" rtlCol="0">
            <a:spAutoFit/>
          </a:bodyPr>
          <a:lstStyle/>
          <a:p>
            <a:r>
              <a:rPr lang="en-GB" sz="1000" dirty="0"/>
              <a:t>-29%</a:t>
            </a:r>
          </a:p>
        </p:txBody>
      </p:sp>
      <p:sp>
        <p:nvSpPr>
          <p:cNvPr id="26" name="TextBox 25">
            <a:extLst>
              <a:ext uri="{FF2B5EF4-FFF2-40B4-BE49-F238E27FC236}">
                <a16:creationId xmlns:a16="http://schemas.microsoft.com/office/drawing/2014/main" id="{172347AC-9F01-4F2A-8F9D-034D116BE616}"/>
              </a:ext>
            </a:extLst>
          </p:cNvPr>
          <p:cNvSpPr txBox="1"/>
          <p:nvPr/>
        </p:nvSpPr>
        <p:spPr>
          <a:xfrm>
            <a:off x="2230017" y="2131675"/>
            <a:ext cx="418204" cy="246221"/>
          </a:xfrm>
          <a:prstGeom prst="rect">
            <a:avLst/>
          </a:prstGeom>
          <a:noFill/>
        </p:spPr>
        <p:txBody>
          <a:bodyPr wrap="square" rtlCol="0">
            <a:spAutoFit/>
          </a:bodyPr>
          <a:lstStyle/>
          <a:p>
            <a:r>
              <a:rPr lang="en-GB" sz="1000" dirty="0"/>
              <a:t>-5%</a:t>
            </a:r>
          </a:p>
        </p:txBody>
      </p:sp>
    </p:spTree>
    <p:extLst>
      <p:ext uri="{BB962C8B-B14F-4D97-AF65-F5344CB8AC3E}">
        <p14:creationId xmlns:p14="http://schemas.microsoft.com/office/powerpoint/2010/main" val="35682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BAFA1DA-C987-45F5-B57A-48DA1032D239}"/>
              </a:ext>
            </a:extLst>
          </p:cNvPr>
          <p:cNvSpPr>
            <a:spLocks noGrp="1"/>
          </p:cNvSpPr>
          <p:nvPr>
            <p:ph type="ftr" sz="quarter" idx="11"/>
          </p:nvPr>
        </p:nvSpPr>
        <p:spPr>
          <a:xfrm>
            <a:off x="439234" y="4490142"/>
            <a:ext cx="7957071" cy="606726"/>
          </a:xfrm>
        </p:spPr>
        <p:txBody>
          <a:bodyPr/>
          <a:lstStyle/>
          <a:p>
            <a:r>
              <a:rPr lang="en-GB" baseline="30000" dirty="0" err="1"/>
              <a:t>a</a:t>
            </a:r>
            <a:r>
              <a:rPr lang="en-GB" dirty="0" err="1"/>
              <a:t>A</a:t>
            </a:r>
            <a:r>
              <a:rPr lang="en-GB" dirty="0"/>
              <a:t> review of cohort studies suggested that 20–60% of previously independent elderly people may require assistance with self-care tasks 1─2 years after their hip fracture</a:t>
            </a:r>
            <a:r>
              <a:rPr lang="en-GB" baseline="30000" dirty="0"/>
              <a:t>2</a:t>
            </a:r>
          </a:p>
          <a:p>
            <a:r>
              <a:rPr lang="en-GB" dirty="0"/>
              <a:t>ADLs, activities of daily living</a:t>
            </a:r>
          </a:p>
          <a:p>
            <a:r>
              <a:rPr lang="en-GB" dirty="0"/>
              <a:t>1. </a:t>
            </a:r>
            <a:r>
              <a:rPr lang="en-GB" dirty="0" err="1"/>
              <a:t>Magaziner</a:t>
            </a:r>
            <a:r>
              <a:rPr lang="en-GB" dirty="0"/>
              <a:t> J </a:t>
            </a:r>
            <a:r>
              <a:rPr lang="en-GB" i="1" dirty="0"/>
              <a:t>et al. J </a:t>
            </a:r>
            <a:r>
              <a:rPr lang="en-GB" i="1" dirty="0" err="1"/>
              <a:t>Gerontol</a:t>
            </a:r>
            <a:r>
              <a:rPr lang="en-GB" i="1" dirty="0"/>
              <a:t> A </a:t>
            </a:r>
            <a:r>
              <a:rPr lang="en-GB" i="1" dirty="0" err="1"/>
              <a:t>Biol</a:t>
            </a:r>
            <a:r>
              <a:rPr lang="en-GB" i="1" dirty="0"/>
              <a:t> </a:t>
            </a:r>
            <a:r>
              <a:rPr lang="en-GB" i="1" dirty="0" err="1"/>
              <a:t>Sci</a:t>
            </a:r>
            <a:r>
              <a:rPr lang="en-GB" i="1" dirty="0"/>
              <a:t> Med </a:t>
            </a:r>
            <a:r>
              <a:rPr lang="en-GB" i="1" dirty="0" err="1"/>
              <a:t>Sci</a:t>
            </a:r>
            <a:r>
              <a:rPr lang="en-GB" i="1" dirty="0"/>
              <a:t> </a:t>
            </a:r>
            <a:r>
              <a:rPr lang="en-GB" dirty="0"/>
              <a:t>2000;55:M498–M507; 2. Dyer SM </a:t>
            </a:r>
            <a:r>
              <a:rPr lang="en-GB" i="1" dirty="0"/>
              <a:t>et al. </a:t>
            </a:r>
            <a:r>
              <a:rPr lang="pt-BR" i="1" dirty="0"/>
              <a:t>BMC Geriatr </a:t>
            </a:r>
            <a:r>
              <a:rPr lang="pt-BR" dirty="0"/>
              <a:t>2016;16:158</a:t>
            </a:r>
            <a:r>
              <a:rPr lang="en-GB" dirty="0"/>
              <a:t> </a:t>
            </a:r>
          </a:p>
        </p:txBody>
      </p:sp>
      <p:sp>
        <p:nvSpPr>
          <p:cNvPr id="2" name="Title 1">
            <a:extLst>
              <a:ext uri="{FF2B5EF4-FFF2-40B4-BE49-F238E27FC236}">
                <a16:creationId xmlns:a16="http://schemas.microsoft.com/office/drawing/2014/main" id="{D3E73BDB-E786-4CAC-92AC-BF1BBAFACFE9}"/>
              </a:ext>
            </a:extLst>
          </p:cNvPr>
          <p:cNvSpPr>
            <a:spLocks noGrp="1"/>
          </p:cNvSpPr>
          <p:nvPr>
            <p:ph type="title"/>
          </p:nvPr>
        </p:nvSpPr>
        <p:spPr/>
        <p:txBody>
          <a:bodyPr/>
          <a:lstStyle/>
          <a:p>
            <a:r>
              <a:rPr lang="en-GB" sz="2200" dirty="0"/>
              <a:t>Many elderly people do not recover their pre-fracture capabilities in self-care after hip fracture </a:t>
            </a:r>
          </a:p>
        </p:txBody>
      </p:sp>
      <p:graphicFrame>
        <p:nvGraphicFramePr>
          <p:cNvPr id="18" name="Chart 17">
            <a:extLst>
              <a:ext uri="{FF2B5EF4-FFF2-40B4-BE49-F238E27FC236}">
                <a16:creationId xmlns:a16="http://schemas.microsoft.com/office/drawing/2014/main" id="{0CD4F496-D462-4DAA-9FCA-62C611E1845A}"/>
              </a:ext>
            </a:extLst>
          </p:cNvPr>
          <p:cNvGraphicFramePr>
            <a:graphicFrameLocks noChangeAspect="1"/>
          </p:cNvGraphicFramePr>
          <p:nvPr>
            <p:extLst>
              <p:ext uri="{D42A27DB-BD31-4B8C-83A1-F6EECF244321}">
                <p14:modId xmlns:p14="http://schemas.microsoft.com/office/powerpoint/2010/main" val="3142034645"/>
              </p:ext>
            </p:extLst>
          </p:nvPr>
        </p:nvGraphicFramePr>
        <p:xfrm>
          <a:off x="352425" y="997387"/>
          <a:ext cx="4795817" cy="264854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DCA6B236-E624-409F-A897-F896C5D9075A}"/>
              </a:ext>
            </a:extLst>
          </p:cNvPr>
          <p:cNvSpPr txBox="1"/>
          <p:nvPr/>
        </p:nvSpPr>
        <p:spPr>
          <a:xfrm>
            <a:off x="757446" y="973534"/>
            <a:ext cx="7177959" cy="276999"/>
          </a:xfrm>
          <a:prstGeom prst="rect">
            <a:avLst/>
          </a:prstGeom>
          <a:noFill/>
        </p:spPr>
        <p:txBody>
          <a:bodyPr wrap="square" rtlCol="0">
            <a:spAutoFit/>
          </a:bodyPr>
          <a:lstStyle/>
          <a:p>
            <a:pPr algn="ctr"/>
            <a:r>
              <a:rPr lang="en-GB" sz="1200" b="1" dirty="0">
                <a:solidFill>
                  <a:schemeClr val="accent1"/>
                </a:solidFill>
              </a:rPr>
              <a:t>The proportion of patients recovering independence in specific self-care ADLs after hip fracture</a:t>
            </a:r>
            <a:r>
              <a:rPr lang="en-GB" sz="1200" b="1" baseline="30000" dirty="0">
                <a:solidFill>
                  <a:schemeClr val="accent1"/>
                </a:solidFill>
              </a:rPr>
              <a:t>1</a:t>
            </a:r>
          </a:p>
        </p:txBody>
      </p:sp>
      <p:pic>
        <p:nvPicPr>
          <p:cNvPr id="19" name="Picture 18">
            <a:extLst>
              <a:ext uri="{FF2B5EF4-FFF2-40B4-BE49-F238E27FC236}">
                <a16:creationId xmlns:a16="http://schemas.microsoft.com/office/drawing/2014/main" id="{70F1A430-21D7-4C13-A874-42BC8D84855F}"/>
              </a:ext>
            </a:extLst>
          </p:cNvPr>
          <p:cNvPicPr>
            <a:picLocks noChangeAspect="1"/>
          </p:cNvPicPr>
          <p:nvPr/>
        </p:nvPicPr>
        <p:blipFill>
          <a:blip r:embed="rId4"/>
          <a:stretch>
            <a:fillRect/>
          </a:stretch>
        </p:blipFill>
        <p:spPr>
          <a:xfrm>
            <a:off x="4314084" y="3166530"/>
            <a:ext cx="653587" cy="486000"/>
          </a:xfrm>
          <a:prstGeom prst="rect">
            <a:avLst/>
          </a:prstGeom>
        </p:spPr>
      </p:pic>
      <p:grpSp>
        <p:nvGrpSpPr>
          <p:cNvPr id="9" name="Group 8">
            <a:extLst>
              <a:ext uri="{FF2B5EF4-FFF2-40B4-BE49-F238E27FC236}">
                <a16:creationId xmlns:a16="http://schemas.microsoft.com/office/drawing/2014/main" id="{392D4797-11DC-441C-9787-42273E93C42E}"/>
              </a:ext>
            </a:extLst>
          </p:cNvPr>
          <p:cNvGrpSpPr/>
          <p:nvPr/>
        </p:nvGrpSpPr>
        <p:grpSpPr>
          <a:xfrm>
            <a:off x="498660" y="3645932"/>
            <a:ext cx="905826" cy="864108"/>
            <a:chOff x="6645211" y="3569545"/>
            <a:chExt cx="905826" cy="864108"/>
          </a:xfrm>
        </p:grpSpPr>
        <p:pic>
          <p:nvPicPr>
            <p:cNvPr id="28" name="Picture 27">
              <a:extLst>
                <a:ext uri="{FF2B5EF4-FFF2-40B4-BE49-F238E27FC236}">
                  <a16:creationId xmlns:a16="http://schemas.microsoft.com/office/drawing/2014/main" id="{A20A877A-E51E-4981-A1A6-2831B62044B0}"/>
                </a:ext>
              </a:extLst>
            </p:cNvPr>
            <p:cNvPicPr>
              <a:picLocks noChangeAspect="1"/>
            </p:cNvPicPr>
            <p:nvPr/>
          </p:nvPicPr>
          <p:blipFill>
            <a:blip r:embed="rId5"/>
            <a:stretch>
              <a:fillRect/>
            </a:stretch>
          </p:blipFill>
          <p:spPr>
            <a:xfrm>
              <a:off x="7128884" y="3569545"/>
              <a:ext cx="422153" cy="864108"/>
            </a:xfrm>
            <a:prstGeom prst="rect">
              <a:avLst/>
            </a:prstGeom>
          </p:spPr>
        </p:pic>
        <p:pic>
          <p:nvPicPr>
            <p:cNvPr id="27" name="Picture 26">
              <a:extLst>
                <a:ext uri="{FF2B5EF4-FFF2-40B4-BE49-F238E27FC236}">
                  <a16:creationId xmlns:a16="http://schemas.microsoft.com/office/drawing/2014/main" id="{A09AADD2-44DA-475C-8ED6-C47C45C0124F}"/>
                </a:ext>
              </a:extLst>
            </p:cNvPr>
            <p:cNvPicPr>
              <a:picLocks noChangeAspect="1"/>
            </p:cNvPicPr>
            <p:nvPr/>
          </p:nvPicPr>
          <p:blipFill>
            <a:blip r:embed="rId6"/>
            <a:stretch>
              <a:fillRect/>
            </a:stretch>
          </p:blipFill>
          <p:spPr>
            <a:xfrm>
              <a:off x="6645211" y="3569545"/>
              <a:ext cx="483673" cy="864108"/>
            </a:xfrm>
            <a:prstGeom prst="rect">
              <a:avLst/>
            </a:prstGeom>
          </p:spPr>
        </p:pic>
      </p:grpSp>
      <p:pic>
        <p:nvPicPr>
          <p:cNvPr id="32" name="Picture 31">
            <a:extLst>
              <a:ext uri="{FF2B5EF4-FFF2-40B4-BE49-F238E27FC236}">
                <a16:creationId xmlns:a16="http://schemas.microsoft.com/office/drawing/2014/main" id="{48086814-02C3-4EA2-969E-21BBE63D7569}"/>
              </a:ext>
            </a:extLst>
          </p:cNvPr>
          <p:cNvPicPr>
            <a:picLocks noChangeAspect="1"/>
          </p:cNvPicPr>
          <p:nvPr/>
        </p:nvPicPr>
        <p:blipFill>
          <a:blip r:embed="rId7"/>
          <a:stretch>
            <a:fillRect/>
          </a:stretch>
        </p:blipFill>
        <p:spPr>
          <a:xfrm>
            <a:off x="7481448" y="2339885"/>
            <a:ext cx="398093" cy="271377"/>
          </a:xfrm>
          <a:prstGeom prst="rect">
            <a:avLst/>
          </a:prstGeom>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0710" y="3184530"/>
            <a:ext cx="702001"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0021" y="3166530"/>
            <a:ext cx="730913" cy="4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8464" y="3174481"/>
            <a:ext cx="693726" cy="4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081DB3D-6AE6-4588-9873-405102B654A0}"/>
              </a:ext>
            </a:extLst>
          </p:cNvPr>
          <p:cNvPicPr>
            <a:picLocks noChangeAspect="1"/>
          </p:cNvPicPr>
          <p:nvPr/>
        </p:nvPicPr>
        <p:blipFill>
          <a:blip r:embed="rId11"/>
          <a:stretch>
            <a:fillRect/>
          </a:stretch>
        </p:blipFill>
        <p:spPr>
          <a:xfrm>
            <a:off x="1283454" y="3068579"/>
            <a:ext cx="616420" cy="576000"/>
          </a:xfrm>
          <a:prstGeom prst="rect">
            <a:avLst/>
          </a:prstGeom>
        </p:spPr>
      </p:pic>
      <p:sp>
        <p:nvSpPr>
          <p:cNvPr id="25" name="Speech Bubble: Oval 24">
            <a:extLst>
              <a:ext uri="{FF2B5EF4-FFF2-40B4-BE49-F238E27FC236}">
                <a16:creationId xmlns:a16="http://schemas.microsoft.com/office/drawing/2014/main" id="{A4B86EBE-09F6-4A71-9C24-D206A23FC419}"/>
              </a:ext>
            </a:extLst>
          </p:cNvPr>
          <p:cNvSpPr/>
          <p:nvPr/>
        </p:nvSpPr>
        <p:spPr>
          <a:xfrm>
            <a:off x="1478943" y="3833166"/>
            <a:ext cx="6758595" cy="656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200" dirty="0"/>
              <a:t>For people like Elizabeth and Jean who were living independently in the community before their hip fracture, as many as 60% may require assistance with self-care ADLs 1 year after fracture</a:t>
            </a:r>
            <a:r>
              <a:rPr lang="en-GB" sz="1200" baseline="30000" dirty="0"/>
              <a:t>1,2,a</a:t>
            </a:r>
          </a:p>
        </p:txBody>
      </p:sp>
      <p:sp>
        <p:nvSpPr>
          <p:cNvPr id="20" name="TextBox 19">
            <a:extLst>
              <a:ext uri="{FF2B5EF4-FFF2-40B4-BE49-F238E27FC236}">
                <a16:creationId xmlns:a16="http://schemas.microsoft.com/office/drawing/2014/main" id="{D11C9627-7E88-45F2-AF01-07ACB44BDF14}"/>
              </a:ext>
            </a:extLst>
          </p:cNvPr>
          <p:cNvSpPr txBox="1"/>
          <p:nvPr/>
        </p:nvSpPr>
        <p:spPr>
          <a:xfrm>
            <a:off x="5418336" y="2040036"/>
            <a:ext cx="1583607" cy="661720"/>
          </a:xfrm>
          <a:prstGeom prst="rect">
            <a:avLst/>
          </a:prstGeom>
          <a:noFill/>
        </p:spPr>
        <p:txBody>
          <a:bodyPr wrap="square" rtlCol="0">
            <a:spAutoFit/>
          </a:bodyPr>
          <a:lstStyle/>
          <a:p>
            <a:pPr>
              <a:spcBef>
                <a:spcPts val="600"/>
              </a:spcBef>
            </a:pPr>
            <a:r>
              <a:rPr lang="en-GB" sz="900" dirty="0"/>
              <a:t>Pre-fracture</a:t>
            </a:r>
          </a:p>
          <a:p>
            <a:pPr>
              <a:spcBef>
                <a:spcPts val="600"/>
              </a:spcBef>
            </a:pPr>
            <a:r>
              <a:rPr lang="en-GB" sz="900" dirty="0"/>
              <a:t>6–12 months post-fracture</a:t>
            </a:r>
          </a:p>
          <a:p>
            <a:pPr>
              <a:spcBef>
                <a:spcPts val="600"/>
              </a:spcBef>
            </a:pPr>
            <a:r>
              <a:rPr lang="en-GB" sz="900" dirty="0"/>
              <a:t>&gt; 12 months post-facture</a:t>
            </a:r>
          </a:p>
        </p:txBody>
      </p:sp>
      <p:sp>
        <p:nvSpPr>
          <p:cNvPr id="21" name="TextBox 20">
            <a:extLst>
              <a:ext uri="{FF2B5EF4-FFF2-40B4-BE49-F238E27FC236}">
                <a16:creationId xmlns:a16="http://schemas.microsoft.com/office/drawing/2014/main" id="{B767D9BF-9CE7-4337-852E-052B0D22D85D}"/>
              </a:ext>
            </a:extLst>
          </p:cNvPr>
          <p:cNvSpPr txBox="1"/>
          <p:nvPr/>
        </p:nvSpPr>
        <p:spPr>
          <a:xfrm>
            <a:off x="6993151" y="1913773"/>
            <a:ext cx="1374686" cy="415498"/>
          </a:xfrm>
          <a:prstGeom prst="rect">
            <a:avLst/>
          </a:prstGeom>
          <a:noFill/>
        </p:spPr>
        <p:txBody>
          <a:bodyPr wrap="square" rtlCol="0">
            <a:spAutoFit/>
          </a:bodyPr>
          <a:lstStyle/>
          <a:p>
            <a:pPr algn="ctr"/>
            <a:r>
              <a:rPr lang="en-GB" sz="1050" b="1" dirty="0"/>
              <a:t>Residence before fracture</a:t>
            </a:r>
          </a:p>
        </p:txBody>
      </p:sp>
      <p:sp>
        <p:nvSpPr>
          <p:cNvPr id="22" name="Rectangle 21"/>
          <p:cNvSpPr/>
          <p:nvPr/>
        </p:nvSpPr>
        <p:spPr>
          <a:xfrm>
            <a:off x="5317651" y="2534339"/>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317651" y="2101730"/>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317651" y="2322301"/>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4FAB73BC-B049-4115-A692-8D63A059BFB8}" type="slidenum">
              <a:rPr lang="en-US" smtClean="0"/>
              <a:pPr/>
              <a:t>17</a:t>
            </a:fld>
            <a:endParaRPr lang="en-US" dirty="0"/>
          </a:p>
        </p:txBody>
      </p:sp>
      <p:sp>
        <p:nvSpPr>
          <p:cNvPr id="26"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2390481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8">
            <a:extLst>
              <a:ext uri="{FF2B5EF4-FFF2-40B4-BE49-F238E27FC236}">
                <a16:creationId xmlns:a16="http://schemas.microsoft.com/office/drawing/2014/main" id="{616BE214-12B3-4CB9-84DF-52F7072DC376}"/>
              </a:ext>
            </a:extLst>
          </p:cNvPr>
          <p:cNvSpPr txBox="1">
            <a:spLocks/>
          </p:cNvSpPr>
          <p:nvPr/>
        </p:nvSpPr>
        <p:spPr>
          <a:xfrm>
            <a:off x="622628" y="0"/>
            <a:ext cx="7886700" cy="9936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50" dirty="0"/>
          </a:p>
        </p:txBody>
      </p:sp>
      <p:sp>
        <p:nvSpPr>
          <p:cNvPr id="3" name="Footer Placeholder 2">
            <a:extLst>
              <a:ext uri="{FF2B5EF4-FFF2-40B4-BE49-F238E27FC236}">
                <a16:creationId xmlns:a16="http://schemas.microsoft.com/office/drawing/2014/main" id="{A5C4F2AE-0892-4FB3-9674-0283AC3EFC7C}"/>
              </a:ext>
            </a:extLst>
          </p:cNvPr>
          <p:cNvSpPr>
            <a:spLocks noGrp="1"/>
          </p:cNvSpPr>
          <p:nvPr>
            <p:ph type="ftr" sz="quarter" idx="11"/>
          </p:nvPr>
        </p:nvSpPr>
        <p:spPr/>
        <p:txBody>
          <a:bodyPr/>
          <a:lstStyle/>
          <a:p>
            <a:r>
              <a:rPr lang="en-GB" dirty="0"/>
              <a:t>ADLs, activities of daily living</a:t>
            </a:r>
          </a:p>
          <a:p>
            <a:r>
              <a:rPr lang="en-GB" dirty="0"/>
              <a:t>1. Beaupre LA </a:t>
            </a:r>
            <a:r>
              <a:rPr lang="en-GB" i="1" dirty="0"/>
              <a:t>et al. J </a:t>
            </a:r>
            <a:r>
              <a:rPr lang="en-GB" i="1" dirty="0" err="1"/>
              <a:t>Gerontol</a:t>
            </a:r>
            <a:r>
              <a:rPr lang="en-GB" i="1" dirty="0"/>
              <a:t> Series A </a:t>
            </a:r>
            <a:r>
              <a:rPr lang="en-GB" i="1" dirty="0" err="1"/>
              <a:t>Biol</a:t>
            </a:r>
            <a:r>
              <a:rPr lang="en-GB" i="1" dirty="0"/>
              <a:t> Sci Med Sci</a:t>
            </a:r>
            <a:r>
              <a:rPr lang="en-GB" dirty="0"/>
              <a:t> 2007;62:1127–33</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sp>
        <p:nvSpPr>
          <p:cNvPr id="5" name="Title 4">
            <a:extLst>
              <a:ext uri="{FF2B5EF4-FFF2-40B4-BE49-F238E27FC236}">
                <a16:creationId xmlns:a16="http://schemas.microsoft.com/office/drawing/2014/main" id="{735C6FA3-733A-464D-A367-C8AD30A58C44}"/>
              </a:ext>
            </a:extLst>
          </p:cNvPr>
          <p:cNvSpPr>
            <a:spLocks noGrp="1"/>
          </p:cNvSpPr>
          <p:nvPr>
            <p:ph type="title"/>
          </p:nvPr>
        </p:nvSpPr>
        <p:spPr/>
        <p:txBody>
          <a:bodyPr/>
          <a:lstStyle/>
          <a:p>
            <a:r>
              <a:rPr lang="en-US" dirty="0"/>
              <a:t>Even elderly people living in the community are </a:t>
            </a:r>
            <a:br>
              <a:rPr lang="en-US" dirty="0"/>
            </a:br>
            <a:r>
              <a:rPr lang="en-US" dirty="0"/>
              <a:t>less capable of ADLs after hip fracture</a:t>
            </a:r>
            <a:endParaRPr lang="en-GB" dirty="0"/>
          </a:p>
        </p:txBody>
      </p:sp>
      <p:sp>
        <p:nvSpPr>
          <p:cNvPr id="6" name="TextBox 5"/>
          <p:cNvSpPr txBox="1"/>
          <p:nvPr/>
        </p:nvSpPr>
        <p:spPr>
          <a:xfrm>
            <a:off x="1470990" y="3972340"/>
            <a:ext cx="2629245" cy="553998"/>
          </a:xfrm>
          <a:prstGeom prst="rect">
            <a:avLst/>
          </a:prstGeom>
          <a:noFill/>
        </p:spPr>
        <p:txBody>
          <a:bodyPr wrap="none" rtlCol="0">
            <a:spAutoFit/>
          </a:bodyPr>
          <a:lstStyle/>
          <a:p>
            <a:pPr algn="ctr"/>
            <a:r>
              <a:rPr lang="en-GB" sz="1000" b="1" dirty="0"/>
              <a:t>of those living in the community before </a:t>
            </a:r>
            <a:br>
              <a:rPr lang="en-GB" sz="1000" b="1" dirty="0"/>
            </a:br>
            <a:r>
              <a:rPr lang="en-GB" sz="1000" b="1" dirty="0"/>
              <a:t>their fracture do not recover their </a:t>
            </a:r>
            <a:br>
              <a:rPr lang="en-GB" sz="1000" b="1" dirty="0"/>
            </a:br>
            <a:r>
              <a:rPr lang="en-GB" sz="1000" b="1" dirty="0"/>
              <a:t>pre-fracture capabilities in ADLs</a:t>
            </a:r>
            <a:r>
              <a:rPr lang="en-GB" sz="1000" b="1" baseline="30000" dirty="0"/>
              <a:t>1</a:t>
            </a:r>
          </a:p>
        </p:txBody>
      </p:sp>
      <p:sp>
        <p:nvSpPr>
          <p:cNvPr id="10" name="TextBox 9"/>
          <p:cNvSpPr txBox="1"/>
          <p:nvPr/>
        </p:nvSpPr>
        <p:spPr>
          <a:xfrm>
            <a:off x="4779957" y="3988639"/>
            <a:ext cx="2606804" cy="553998"/>
          </a:xfrm>
          <a:prstGeom prst="rect">
            <a:avLst/>
          </a:prstGeom>
          <a:noFill/>
        </p:spPr>
        <p:txBody>
          <a:bodyPr wrap="none" rtlCol="0">
            <a:spAutoFit/>
          </a:bodyPr>
          <a:lstStyle/>
          <a:p>
            <a:pPr algn="ctr"/>
            <a:r>
              <a:rPr lang="en-GB" sz="1000" b="1" dirty="0"/>
              <a:t>of those living in long-term care before </a:t>
            </a:r>
            <a:br>
              <a:rPr lang="en-GB" sz="1000" b="1" dirty="0"/>
            </a:br>
            <a:r>
              <a:rPr lang="en-GB" sz="1000" b="1" dirty="0"/>
              <a:t>their fracture do not recover their </a:t>
            </a:r>
            <a:br>
              <a:rPr lang="en-GB" sz="1000" b="1" dirty="0"/>
            </a:br>
            <a:r>
              <a:rPr lang="en-GB" sz="1000" b="1" dirty="0"/>
              <a:t>pre-fracture capabilities in ADLs</a:t>
            </a:r>
            <a:r>
              <a:rPr lang="en-GB" sz="1000" b="1" baseline="30000" dirty="0"/>
              <a:t>1</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22" t="19583" r="10757" b="26920"/>
          <a:stretch/>
        </p:blipFill>
        <p:spPr bwMode="auto">
          <a:xfrm>
            <a:off x="1470990" y="1105231"/>
            <a:ext cx="5915771" cy="286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2" name="Rectangle 1">
            <a:extLst>
              <a:ext uri="{FF2B5EF4-FFF2-40B4-BE49-F238E27FC236}">
                <a16:creationId xmlns:a16="http://schemas.microsoft.com/office/drawing/2014/main" id="{F85BA350-84E4-4924-AD35-648618DB6659}"/>
              </a:ext>
            </a:extLst>
          </p:cNvPr>
          <p:cNvSpPr/>
          <p:nvPr/>
        </p:nvSpPr>
        <p:spPr>
          <a:xfrm>
            <a:off x="1359016" y="993599"/>
            <a:ext cx="2885813" cy="362034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793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9E24FE2-81A1-457F-A696-7ABF3D6327EF}"/>
              </a:ext>
            </a:extLst>
          </p:cNvPr>
          <p:cNvGrpSpPr/>
          <p:nvPr/>
        </p:nvGrpSpPr>
        <p:grpSpPr>
          <a:xfrm>
            <a:off x="4972738" y="3689206"/>
            <a:ext cx="905826" cy="864108"/>
            <a:chOff x="6054466" y="3753696"/>
            <a:chExt cx="905826" cy="864108"/>
          </a:xfrm>
        </p:grpSpPr>
        <p:pic>
          <p:nvPicPr>
            <p:cNvPr id="16" name="Picture 15">
              <a:extLst>
                <a:ext uri="{FF2B5EF4-FFF2-40B4-BE49-F238E27FC236}">
                  <a16:creationId xmlns:a16="http://schemas.microsoft.com/office/drawing/2014/main" id="{A20A877A-E51E-4981-A1A6-2831B62044B0}"/>
                </a:ext>
              </a:extLst>
            </p:cNvPr>
            <p:cNvPicPr>
              <a:picLocks noChangeAspect="1"/>
            </p:cNvPicPr>
            <p:nvPr/>
          </p:nvPicPr>
          <p:blipFill>
            <a:blip r:embed="rId3"/>
            <a:stretch>
              <a:fillRect/>
            </a:stretch>
          </p:blipFill>
          <p:spPr>
            <a:xfrm>
              <a:off x="6538139" y="3753696"/>
              <a:ext cx="422153" cy="864108"/>
            </a:xfrm>
            <a:prstGeom prst="rect">
              <a:avLst/>
            </a:prstGeom>
          </p:spPr>
        </p:pic>
        <p:pic>
          <p:nvPicPr>
            <p:cNvPr id="25" name="Picture 24">
              <a:extLst>
                <a:ext uri="{FF2B5EF4-FFF2-40B4-BE49-F238E27FC236}">
                  <a16:creationId xmlns:a16="http://schemas.microsoft.com/office/drawing/2014/main" id="{A09AADD2-44DA-475C-8ED6-C47C45C0124F}"/>
                </a:ext>
              </a:extLst>
            </p:cNvPr>
            <p:cNvPicPr>
              <a:picLocks noChangeAspect="1"/>
            </p:cNvPicPr>
            <p:nvPr/>
          </p:nvPicPr>
          <p:blipFill>
            <a:blip r:embed="rId4"/>
            <a:stretch>
              <a:fillRect/>
            </a:stretch>
          </p:blipFill>
          <p:spPr>
            <a:xfrm>
              <a:off x="6054466" y="3753696"/>
              <a:ext cx="483673" cy="864108"/>
            </a:xfrm>
            <a:prstGeom prst="rect">
              <a:avLst/>
            </a:prstGeom>
          </p:spPr>
        </p:pic>
      </p:grpSp>
      <p:sp>
        <p:nvSpPr>
          <p:cNvPr id="3" name="Footer Placeholder 2">
            <a:extLst>
              <a:ext uri="{FF2B5EF4-FFF2-40B4-BE49-F238E27FC236}">
                <a16:creationId xmlns:a16="http://schemas.microsoft.com/office/drawing/2014/main" id="{FFB803B4-CC6E-4404-B08F-EC5C06B147B4}"/>
              </a:ext>
            </a:extLst>
          </p:cNvPr>
          <p:cNvSpPr>
            <a:spLocks noGrp="1"/>
          </p:cNvSpPr>
          <p:nvPr>
            <p:ph type="ftr" sz="quarter" idx="11"/>
          </p:nvPr>
        </p:nvSpPr>
        <p:spPr/>
        <p:txBody>
          <a:bodyPr/>
          <a:lstStyle/>
          <a:p>
            <a:r>
              <a:rPr lang="en-GB" baseline="30000" dirty="0" err="1"/>
              <a:t>a</a:t>
            </a:r>
            <a:r>
              <a:rPr lang="en-GB" dirty="0" err="1"/>
              <a:t>’Getting</a:t>
            </a:r>
            <a:r>
              <a:rPr lang="en-GB" dirty="0"/>
              <a:t> to places’ refers to places out of walking distance in the community; </a:t>
            </a:r>
            <a:r>
              <a:rPr lang="en-GB" baseline="30000" dirty="0"/>
              <a:t>b</a:t>
            </a:r>
            <a:r>
              <a:rPr lang="en-GB" dirty="0"/>
              <a:t>A review of cohort studies suggested that 40–60% of elderly people may recover their pre-fracture IADLs2</a:t>
            </a:r>
          </a:p>
          <a:p>
            <a:r>
              <a:rPr lang="en-GB" dirty="0"/>
              <a:t>IADLs, instrumental activities of daily living</a:t>
            </a:r>
          </a:p>
          <a:p>
            <a:r>
              <a:rPr lang="en-GB" dirty="0"/>
              <a:t>1. </a:t>
            </a:r>
            <a:r>
              <a:rPr lang="en-GB" dirty="0" err="1"/>
              <a:t>Magaziner</a:t>
            </a:r>
            <a:r>
              <a:rPr lang="en-GB" dirty="0"/>
              <a:t> J </a:t>
            </a:r>
            <a:r>
              <a:rPr lang="en-GB" i="1" dirty="0"/>
              <a:t>et al. J </a:t>
            </a:r>
            <a:r>
              <a:rPr lang="en-GB" i="1" dirty="0" err="1"/>
              <a:t>Gerontol</a:t>
            </a:r>
            <a:r>
              <a:rPr lang="en-GB" i="1" dirty="0"/>
              <a:t> A </a:t>
            </a:r>
            <a:r>
              <a:rPr lang="en-GB" i="1" dirty="0" err="1"/>
              <a:t>Biol</a:t>
            </a:r>
            <a:r>
              <a:rPr lang="en-GB" i="1" dirty="0"/>
              <a:t> </a:t>
            </a:r>
            <a:r>
              <a:rPr lang="en-GB" i="1" dirty="0" err="1"/>
              <a:t>Sci</a:t>
            </a:r>
            <a:r>
              <a:rPr lang="en-GB" i="1" dirty="0"/>
              <a:t> Med </a:t>
            </a:r>
            <a:r>
              <a:rPr lang="en-GB" i="1" dirty="0" err="1"/>
              <a:t>Sci</a:t>
            </a:r>
            <a:r>
              <a:rPr lang="en-GB" i="1" dirty="0"/>
              <a:t> </a:t>
            </a:r>
            <a:r>
              <a:rPr lang="en-GB" dirty="0"/>
              <a:t>2000;55:M498–M507; 2. Dyer SM </a:t>
            </a:r>
            <a:r>
              <a:rPr lang="en-GB" i="1" dirty="0"/>
              <a:t>et al. </a:t>
            </a:r>
            <a:r>
              <a:rPr lang="pt-BR" i="1" dirty="0"/>
              <a:t>BMC Geriatr </a:t>
            </a:r>
            <a:r>
              <a:rPr lang="pt-BR" dirty="0"/>
              <a:t>2016;16:158</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
        <p:nvSpPr>
          <p:cNvPr id="2" name="Title 1">
            <a:extLst>
              <a:ext uri="{FF2B5EF4-FFF2-40B4-BE49-F238E27FC236}">
                <a16:creationId xmlns:a16="http://schemas.microsoft.com/office/drawing/2014/main" id="{D3E73BDB-E786-4CAC-92AC-BF1BBAFACFE9}"/>
              </a:ext>
            </a:extLst>
          </p:cNvPr>
          <p:cNvSpPr>
            <a:spLocks noGrp="1"/>
          </p:cNvSpPr>
          <p:nvPr>
            <p:ph type="title"/>
          </p:nvPr>
        </p:nvSpPr>
        <p:spPr/>
        <p:txBody>
          <a:bodyPr/>
          <a:lstStyle/>
          <a:p>
            <a:r>
              <a:rPr lang="en-GB" dirty="0"/>
              <a:t>Many elderly people do not fully recover their </a:t>
            </a:r>
            <a:br>
              <a:rPr lang="en-GB" dirty="0"/>
            </a:br>
            <a:r>
              <a:rPr lang="en-GB" dirty="0"/>
              <a:t>pre-fracture capabilities in IADLs after hip fracture</a:t>
            </a:r>
          </a:p>
        </p:txBody>
      </p:sp>
      <p:sp>
        <p:nvSpPr>
          <p:cNvPr id="7" name="TextBox 6">
            <a:extLst>
              <a:ext uri="{FF2B5EF4-FFF2-40B4-BE49-F238E27FC236}">
                <a16:creationId xmlns:a16="http://schemas.microsoft.com/office/drawing/2014/main" id="{621E2007-78B3-460F-913E-B0B247E6B32A}"/>
              </a:ext>
            </a:extLst>
          </p:cNvPr>
          <p:cNvSpPr txBox="1"/>
          <p:nvPr/>
        </p:nvSpPr>
        <p:spPr>
          <a:xfrm>
            <a:off x="448407" y="975641"/>
            <a:ext cx="6922452" cy="276999"/>
          </a:xfrm>
          <a:prstGeom prst="rect">
            <a:avLst/>
          </a:prstGeom>
          <a:noFill/>
        </p:spPr>
        <p:txBody>
          <a:bodyPr wrap="square" rtlCol="0">
            <a:spAutoFit/>
          </a:bodyPr>
          <a:lstStyle/>
          <a:p>
            <a:pPr algn="ctr"/>
            <a:r>
              <a:rPr lang="en-GB" sz="1200" b="1" dirty="0">
                <a:solidFill>
                  <a:schemeClr val="accent1"/>
                </a:solidFill>
              </a:rPr>
              <a:t>The proportion of patients recovering independence in specific IADLs after hip fracture</a:t>
            </a:r>
            <a:r>
              <a:rPr lang="en-GB" sz="1200" b="1" baseline="30000" dirty="0">
                <a:solidFill>
                  <a:schemeClr val="accent1"/>
                </a:solidFill>
              </a:rPr>
              <a:t>1,a</a:t>
            </a:r>
          </a:p>
        </p:txBody>
      </p:sp>
      <p:graphicFrame>
        <p:nvGraphicFramePr>
          <p:cNvPr id="11" name="Chart 10">
            <a:extLst>
              <a:ext uri="{FF2B5EF4-FFF2-40B4-BE49-F238E27FC236}">
                <a16:creationId xmlns:a16="http://schemas.microsoft.com/office/drawing/2014/main" id="{E07D8CE9-FB78-4DD3-AD51-9EF774A9F59D}"/>
              </a:ext>
            </a:extLst>
          </p:cNvPr>
          <p:cNvGraphicFramePr>
            <a:graphicFrameLocks noChangeAspect="1"/>
          </p:cNvGraphicFramePr>
          <p:nvPr>
            <p:extLst>
              <p:ext uri="{D42A27DB-BD31-4B8C-83A1-F6EECF244321}">
                <p14:modId xmlns:p14="http://schemas.microsoft.com/office/powerpoint/2010/main" val="1100283960"/>
              </p:ext>
            </p:extLst>
          </p:nvPr>
        </p:nvGraphicFramePr>
        <p:xfrm>
          <a:off x="448407" y="1391360"/>
          <a:ext cx="4490746" cy="3094376"/>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5">
            <a:extLst>
              <a:ext uri="{FF2B5EF4-FFF2-40B4-BE49-F238E27FC236}">
                <a16:creationId xmlns:a16="http://schemas.microsoft.com/office/drawing/2014/main" id="{EAB0488C-681C-4045-A588-ABAB52A24958}"/>
              </a:ext>
            </a:extLst>
          </p:cNvPr>
          <p:cNvPicPr>
            <a:picLocks noChangeAspect="1"/>
          </p:cNvPicPr>
          <p:nvPr/>
        </p:nvPicPr>
        <p:blipFill>
          <a:blip r:embed="rId6"/>
          <a:stretch>
            <a:fillRect/>
          </a:stretch>
        </p:blipFill>
        <p:spPr>
          <a:xfrm>
            <a:off x="1406675" y="3717420"/>
            <a:ext cx="453417" cy="612000"/>
          </a:xfrm>
          <a:prstGeom prst="rect">
            <a:avLst/>
          </a:prstGeom>
        </p:spPr>
      </p:pic>
      <p:pic>
        <p:nvPicPr>
          <p:cNvPr id="19" name="Picture 18">
            <a:extLst>
              <a:ext uri="{FF2B5EF4-FFF2-40B4-BE49-F238E27FC236}">
                <a16:creationId xmlns:a16="http://schemas.microsoft.com/office/drawing/2014/main" id="{8A9F0342-E379-4D45-ACF5-345FBF8F0A61}"/>
              </a:ext>
            </a:extLst>
          </p:cNvPr>
          <p:cNvPicPr>
            <a:picLocks noChangeAspect="1"/>
          </p:cNvPicPr>
          <p:nvPr/>
        </p:nvPicPr>
        <p:blipFill>
          <a:blip r:embed="rId7"/>
          <a:stretch>
            <a:fillRect/>
          </a:stretch>
        </p:blipFill>
        <p:spPr>
          <a:xfrm>
            <a:off x="3141208" y="3727282"/>
            <a:ext cx="581978" cy="612000"/>
          </a:xfrm>
          <a:prstGeom prst="rect">
            <a:avLst/>
          </a:prstGeom>
        </p:spPr>
      </p:pic>
      <p:pic>
        <p:nvPicPr>
          <p:cNvPr id="20" name="Picture 19">
            <a:extLst>
              <a:ext uri="{FF2B5EF4-FFF2-40B4-BE49-F238E27FC236}">
                <a16:creationId xmlns:a16="http://schemas.microsoft.com/office/drawing/2014/main" id="{D284B176-A5C1-4A96-891E-896B7A9FD056}"/>
              </a:ext>
            </a:extLst>
          </p:cNvPr>
          <p:cNvPicPr>
            <a:picLocks noChangeAspect="1"/>
          </p:cNvPicPr>
          <p:nvPr/>
        </p:nvPicPr>
        <p:blipFill>
          <a:blip r:embed="rId8"/>
          <a:stretch>
            <a:fillRect/>
          </a:stretch>
        </p:blipFill>
        <p:spPr>
          <a:xfrm>
            <a:off x="4069274" y="3726497"/>
            <a:ext cx="523305" cy="612000"/>
          </a:xfrm>
          <a:prstGeom prst="rect">
            <a:avLst/>
          </a:prstGeom>
        </p:spPr>
      </p:pic>
      <p:sp>
        <p:nvSpPr>
          <p:cNvPr id="23" name="Speech Bubble: Oval 22">
            <a:extLst>
              <a:ext uri="{FF2B5EF4-FFF2-40B4-BE49-F238E27FC236}">
                <a16:creationId xmlns:a16="http://schemas.microsoft.com/office/drawing/2014/main" id="{F5FA1923-8D92-4A6B-87EB-744967367556}"/>
              </a:ext>
            </a:extLst>
          </p:cNvPr>
          <p:cNvSpPr/>
          <p:nvPr/>
        </p:nvSpPr>
        <p:spPr>
          <a:xfrm>
            <a:off x="6027834" y="2878372"/>
            <a:ext cx="2192452" cy="1696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150" dirty="0"/>
              <a:t>For people like Elizabeth </a:t>
            </a:r>
            <a:br>
              <a:rPr lang="en-GB" sz="1150" dirty="0"/>
            </a:br>
            <a:r>
              <a:rPr lang="en-GB" sz="1150" dirty="0"/>
              <a:t>and Jean who were living independently in the community before their hip fracture, as many as 53% may require assistance with specific IADLs, such as getting out and about, more than 1 year after fracture</a:t>
            </a:r>
            <a:r>
              <a:rPr lang="en-GB" sz="1150" baseline="30000" dirty="0"/>
              <a:t>1,b</a:t>
            </a:r>
          </a:p>
        </p:txBody>
      </p:sp>
      <p:pic>
        <p:nvPicPr>
          <p:cNvPr id="26" name="Picture 25">
            <a:extLst>
              <a:ext uri="{FF2B5EF4-FFF2-40B4-BE49-F238E27FC236}">
                <a16:creationId xmlns:a16="http://schemas.microsoft.com/office/drawing/2014/main" id="{48086814-02C3-4EA2-969E-21BBE63D7569}"/>
              </a:ext>
            </a:extLst>
          </p:cNvPr>
          <p:cNvPicPr>
            <a:picLocks noChangeAspect="1"/>
          </p:cNvPicPr>
          <p:nvPr/>
        </p:nvPicPr>
        <p:blipFill>
          <a:blip r:embed="rId9"/>
          <a:stretch>
            <a:fillRect/>
          </a:stretch>
        </p:blipFill>
        <p:spPr>
          <a:xfrm>
            <a:off x="7508171" y="2345424"/>
            <a:ext cx="398093" cy="271377"/>
          </a:xfrm>
          <a:prstGeom prst="rect">
            <a:avLst/>
          </a:prstGeom>
        </p:spPr>
      </p:pic>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32233" y="3730840"/>
            <a:ext cx="811006"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a:extLst>
              <a:ext uri="{FF2B5EF4-FFF2-40B4-BE49-F238E27FC236}">
                <a16:creationId xmlns:a16="http://schemas.microsoft.com/office/drawing/2014/main" id="{D1731751-7B65-4DD4-B96A-112EA574E001}"/>
              </a:ext>
            </a:extLst>
          </p:cNvPr>
          <p:cNvSpPr txBox="1"/>
          <p:nvPr/>
        </p:nvSpPr>
        <p:spPr>
          <a:xfrm>
            <a:off x="5399672" y="2037465"/>
            <a:ext cx="2151529" cy="661720"/>
          </a:xfrm>
          <a:prstGeom prst="rect">
            <a:avLst/>
          </a:prstGeom>
          <a:noFill/>
        </p:spPr>
        <p:txBody>
          <a:bodyPr wrap="square" rtlCol="0">
            <a:spAutoFit/>
          </a:bodyPr>
          <a:lstStyle/>
          <a:p>
            <a:pPr>
              <a:spcBef>
                <a:spcPts val="600"/>
              </a:spcBef>
            </a:pPr>
            <a:r>
              <a:rPr lang="en-GB" sz="900" dirty="0"/>
              <a:t>Pre-fracture</a:t>
            </a:r>
          </a:p>
          <a:p>
            <a:pPr>
              <a:spcBef>
                <a:spcPts val="600"/>
              </a:spcBef>
            </a:pPr>
            <a:r>
              <a:rPr lang="en-GB" sz="900" dirty="0"/>
              <a:t>6–12 months post-fracture</a:t>
            </a:r>
            <a:endParaRPr lang="en-GB" sz="900" baseline="30000" dirty="0"/>
          </a:p>
          <a:p>
            <a:pPr>
              <a:spcBef>
                <a:spcPts val="600"/>
              </a:spcBef>
            </a:pPr>
            <a:r>
              <a:rPr lang="en-GB" sz="900" dirty="0"/>
              <a:t>&gt; 12 months post-fracture</a:t>
            </a:r>
            <a:endParaRPr lang="en-GB" sz="900" baseline="30000" dirty="0"/>
          </a:p>
        </p:txBody>
      </p:sp>
      <p:sp>
        <p:nvSpPr>
          <p:cNvPr id="27" name="TextBox 26">
            <a:extLst>
              <a:ext uri="{FF2B5EF4-FFF2-40B4-BE49-F238E27FC236}">
                <a16:creationId xmlns:a16="http://schemas.microsoft.com/office/drawing/2014/main" id="{BEF59AF6-37EB-4B1E-ABB4-DB537766CA2F}"/>
              </a:ext>
            </a:extLst>
          </p:cNvPr>
          <p:cNvSpPr txBox="1"/>
          <p:nvPr/>
        </p:nvSpPr>
        <p:spPr>
          <a:xfrm>
            <a:off x="7013727" y="1868983"/>
            <a:ext cx="1374686" cy="415498"/>
          </a:xfrm>
          <a:prstGeom prst="rect">
            <a:avLst/>
          </a:prstGeom>
          <a:noFill/>
        </p:spPr>
        <p:txBody>
          <a:bodyPr wrap="square" rtlCol="0">
            <a:spAutoFit/>
          </a:bodyPr>
          <a:lstStyle/>
          <a:p>
            <a:pPr algn="ctr"/>
            <a:r>
              <a:rPr lang="en-GB" sz="1050" b="1" dirty="0"/>
              <a:t>Residence before fracture</a:t>
            </a:r>
          </a:p>
        </p:txBody>
      </p:sp>
      <p:sp>
        <p:nvSpPr>
          <p:cNvPr id="28" name="Rectangle 27"/>
          <p:cNvSpPr/>
          <p:nvPr/>
        </p:nvSpPr>
        <p:spPr>
          <a:xfrm>
            <a:off x="5317651" y="2534339"/>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317651" y="2101730"/>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317651" y="2322301"/>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40942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4D4558-3D53-41D7-ACB3-03463F07B89B}"/>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0DC65F40-A856-463D-8191-FF23C7408D66}"/>
              </a:ext>
            </a:extLst>
          </p:cNvPr>
          <p:cNvSpPr>
            <a:spLocks noGrp="1"/>
          </p:cNvSpPr>
          <p:nvPr>
            <p:ph type="title"/>
          </p:nvPr>
        </p:nvSpPr>
        <p:spPr/>
        <p:txBody>
          <a:bodyPr/>
          <a:lstStyle/>
          <a:p>
            <a:r>
              <a:rPr lang="en-GB" dirty="0"/>
              <a:t>Endorsement of this slide deck</a:t>
            </a:r>
          </a:p>
        </p:txBody>
      </p:sp>
      <p:sp>
        <p:nvSpPr>
          <p:cNvPr id="3" name="Content Placeholder 2">
            <a:extLst>
              <a:ext uri="{FF2B5EF4-FFF2-40B4-BE49-F238E27FC236}">
                <a16:creationId xmlns:a16="http://schemas.microsoft.com/office/drawing/2014/main" id="{C39013E4-B0BD-4499-A299-D5E27CCF84C5}"/>
              </a:ext>
            </a:extLst>
          </p:cNvPr>
          <p:cNvSpPr>
            <a:spLocks noGrp="1"/>
          </p:cNvSpPr>
          <p:nvPr>
            <p:ph idx="1"/>
          </p:nvPr>
        </p:nvSpPr>
        <p:spPr/>
        <p:txBody>
          <a:bodyPr/>
          <a:lstStyle/>
          <a:p>
            <a:r>
              <a:rPr lang="en-GB" dirty="0"/>
              <a:t>This slide deck has been prepared with the following experts: </a:t>
            </a:r>
            <a:r>
              <a:rPr lang="en-US" dirty="0" err="1"/>
              <a:t>Karsten</a:t>
            </a:r>
            <a:r>
              <a:rPr lang="en-US" dirty="0"/>
              <a:t> </a:t>
            </a:r>
            <a:r>
              <a:rPr lang="en-US" dirty="0" err="1"/>
              <a:t>Dreinhöfer</a:t>
            </a:r>
            <a:r>
              <a:rPr lang="en-US" dirty="0"/>
              <a:t>, </a:t>
            </a:r>
            <a:r>
              <a:rPr lang="en-GB" dirty="0"/>
              <a:t>Paolo </a:t>
            </a:r>
            <a:r>
              <a:rPr lang="en-GB" dirty="0" err="1"/>
              <a:t>Falaschi</a:t>
            </a:r>
            <a:r>
              <a:rPr lang="en-GB" dirty="0"/>
              <a:t>, </a:t>
            </a:r>
            <a:r>
              <a:rPr lang="en-GB" dirty="0" err="1"/>
              <a:t>Kassim</a:t>
            </a:r>
            <a:r>
              <a:rPr lang="en-GB" dirty="0"/>
              <a:t> </a:t>
            </a:r>
            <a:r>
              <a:rPr lang="en-GB" dirty="0" err="1"/>
              <a:t>Javaid</a:t>
            </a:r>
            <a:r>
              <a:rPr lang="en-GB" dirty="0"/>
              <a:t>, </a:t>
            </a:r>
            <a:r>
              <a:rPr lang="en-GB" dirty="0" err="1"/>
              <a:t>Bente</a:t>
            </a:r>
            <a:r>
              <a:rPr lang="en-GB" dirty="0"/>
              <a:t> </a:t>
            </a:r>
            <a:r>
              <a:rPr lang="en-GB" dirty="0" err="1"/>
              <a:t>Langdahl</a:t>
            </a:r>
            <a:r>
              <a:rPr lang="en-GB" dirty="0"/>
              <a:t>, Ricardo </a:t>
            </a:r>
            <a:r>
              <a:rPr lang="en-GB" dirty="0" err="1"/>
              <a:t>Larrainzar-Garijo</a:t>
            </a:r>
            <a:r>
              <a:rPr lang="en-GB" dirty="0"/>
              <a:t>, Henrik Palm and Thierry Thomas</a:t>
            </a:r>
          </a:p>
          <a:p>
            <a:r>
              <a:rPr lang="en-GB" dirty="0"/>
              <a:t>This slide deck was developed with support from Amgen</a:t>
            </a:r>
          </a:p>
          <a:p>
            <a:r>
              <a:rPr lang="en-GB" dirty="0"/>
              <a:t>Medical writing support was provided by Oxford </a:t>
            </a:r>
            <a:r>
              <a:rPr lang="en-GB" dirty="0" err="1"/>
              <a:t>PharmaGenesis</a:t>
            </a:r>
            <a:r>
              <a:rPr lang="en-GB" dirty="0"/>
              <a:t> and was funded by Amgen</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47727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6AA9B2-B0F9-442F-9ECC-3D2E1A119251}"/>
              </a:ext>
            </a:extLst>
          </p:cNvPr>
          <p:cNvSpPr>
            <a:spLocks noGrp="1"/>
          </p:cNvSpPr>
          <p:nvPr>
            <p:ph type="ftr" sz="quarter" idx="11"/>
          </p:nvPr>
        </p:nvSpPr>
        <p:spPr/>
        <p:txBody>
          <a:bodyPr/>
          <a:lstStyle/>
          <a:p>
            <a:r>
              <a:rPr lang="en-GB" baseline="30000" dirty="0" err="1"/>
              <a:t>a</a:t>
            </a:r>
            <a:r>
              <a:rPr lang="en-GB" dirty="0" err="1"/>
              <a:t>The</a:t>
            </a:r>
            <a:r>
              <a:rPr lang="en-GB" dirty="0"/>
              <a:t> time to the point at which additional recovery could not be detected (recovery may not have been complete). To identify the point at which the maximal level of recovery had occurred for each aspect of function, longitudinal data were analysed using the system of generalised estimating equations </a:t>
            </a:r>
          </a:p>
          <a:p>
            <a:r>
              <a:rPr lang="en-GB" dirty="0"/>
              <a:t>ADLs, activities of daily living; IADLs, instrumental activities of daily living</a:t>
            </a:r>
          </a:p>
          <a:p>
            <a:r>
              <a:rPr lang="en-GB" dirty="0"/>
              <a:t>1. </a:t>
            </a:r>
            <a:r>
              <a:rPr lang="en-GB" dirty="0" err="1"/>
              <a:t>Magaziner</a:t>
            </a:r>
            <a:r>
              <a:rPr lang="en-GB" dirty="0"/>
              <a:t> J </a:t>
            </a:r>
            <a:r>
              <a:rPr lang="en-GB" i="1" dirty="0"/>
              <a:t>et al. J </a:t>
            </a:r>
            <a:r>
              <a:rPr lang="en-GB" i="1" dirty="0" err="1"/>
              <a:t>Gerontol</a:t>
            </a:r>
            <a:r>
              <a:rPr lang="en-GB" i="1" dirty="0"/>
              <a:t> A </a:t>
            </a:r>
            <a:r>
              <a:rPr lang="en-GB" i="1" dirty="0" err="1"/>
              <a:t>Biol</a:t>
            </a:r>
            <a:r>
              <a:rPr lang="en-GB" i="1" dirty="0"/>
              <a:t> Sci Med Sci </a:t>
            </a:r>
            <a:r>
              <a:rPr lang="en-GB" dirty="0"/>
              <a:t>2000;55:M498–M507; 2. Tang VL </a:t>
            </a:r>
            <a:r>
              <a:rPr lang="en-GB" i="1" dirty="0"/>
              <a:t>et al. J Gen Intern Med </a:t>
            </a:r>
            <a:r>
              <a:rPr lang="en-GB" dirty="0"/>
              <a:t>2017;32:153–8; 3. Dyer SM </a:t>
            </a:r>
            <a:r>
              <a:rPr lang="en-GB" i="1" dirty="0"/>
              <a:t>et al. </a:t>
            </a:r>
            <a:r>
              <a:rPr lang="pt-BR" i="1" dirty="0"/>
              <a:t>BMC Geriatr </a:t>
            </a:r>
            <a:r>
              <a:rPr lang="pt-BR" dirty="0"/>
              <a:t>2016;16:158; </a:t>
            </a:r>
            <a:br>
              <a:rPr lang="pt-BR" dirty="0"/>
            </a:br>
            <a:r>
              <a:rPr lang="pt-BR" dirty="0"/>
              <a:t>4. O</a:t>
            </a:r>
            <a:r>
              <a:rPr lang="en-GB" dirty="0" err="1"/>
              <a:t>rganisation</a:t>
            </a:r>
            <a:r>
              <a:rPr lang="en-GB" dirty="0"/>
              <a:t> for Economic Co-operation and Development</a:t>
            </a:r>
            <a:r>
              <a:rPr lang="pt-BR" dirty="0"/>
              <a:t>. 2017. Available at: </a:t>
            </a:r>
            <a:r>
              <a:rPr lang="pt-BR" dirty="0">
                <a:hlinkClick r:id="rId3"/>
              </a:rPr>
              <a:t>https://data.oecd.org/healthstat/life-expectancy-at-65.htm</a:t>
            </a:r>
            <a:r>
              <a:rPr lang="pt-BR" dirty="0"/>
              <a:t> (Accessed January 2018); </a:t>
            </a:r>
            <a:br>
              <a:rPr lang="pt-BR" dirty="0"/>
            </a:br>
            <a:r>
              <a:rPr lang="pt-BR" dirty="0"/>
              <a:t>5. Trombetti A </a:t>
            </a:r>
            <a:r>
              <a:rPr lang="pt-BR" i="1" dirty="0"/>
              <a:t>et al. Osteoporos Int </a:t>
            </a:r>
            <a:r>
              <a:rPr lang="pt-BR" dirty="0"/>
              <a:t>2002;13:731</a:t>
            </a:r>
            <a:r>
              <a:rPr lang="en-GB" dirty="0"/>
              <a:t>–</a:t>
            </a:r>
            <a:r>
              <a:rPr lang="pt-BR" dirty="0"/>
              <a:t>7</a:t>
            </a:r>
          </a:p>
        </p:txBody>
      </p:sp>
      <p:sp>
        <p:nvSpPr>
          <p:cNvPr id="2" name="Title 1">
            <a:extLst>
              <a:ext uri="{FF2B5EF4-FFF2-40B4-BE49-F238E27FC236}">
                <a16:creationId xmlns:a16="http://schemas.microsoft.com/office/drawing/2014/main" id="{D3E73BDB-E786-4CAC-92AC-BF1BBAFACFE9}"/>
              </a:ext>
            </a:extLst>
          </p:cNvPr>
          <p:cNvSpPr>
            <a:spLocks noGrp="1"/>
          </p:cNvSpPr>
          <p:nvPr>
            <p:ph type="title"/>
          </p:nvPr>
        </p:nvSpPr>
        <p:spPr/>
        <p:txBody>
          <a:bodyPr>
            <a:normAutofit/>
          </a:bodyPr>
          <a:lstStyle/>
          <a:p>
            <a:r>
              <a:rPr lang="en-GB" dirty="0"/>
              <a:t>Even if elderly people do recover ADLs and IADLs after hip fracture it may take a long time</a:t>
            </a:r>
          </a:p>
        </p:txBody>
      </p:sp>
      <p:sp>
        <p:nvSpPr>
          <p:cNvPr id="4" name="Content Placeholder 3">
            <a:extLst>
              <a:ext uri="{FF2B5EF4-FFF2-40B4-BE49-F238E27FC236}">
                <a16:creationId xmlns:a16="http://schemas.microsoft.com/office/drawing/2014/main" id="{A7C5F8CA-BB45-4722-ABBD-4D91CF071DFC}"/>
              </a:ext>
            </a:extLst>
          </p:cNvPr>
          <p:cNvSpPr>
            <a:spLocks noGrp="1"/>
          </p:cNvSpPr>
          <p:nvPr>
            <p:ph idx="1"/>
          </p:nvPr>
        </p:nvSpPr>
        <p:spPr/>
        <p:txBody>
          <a:bodyPr/>
          <a:lstStyle/>
          <a:p>
            <a:endParaRPr lang="en-GB" dirty="0"/>
          </a:p>
          <a:p>
            <a:endParaRPr lang="en-GB" dirty="0"/>
          </a:p>
          <a:p>
            <a:endParaRPr lang="en-GB" dirty="0"/>
          </a:p>
          <a:p>
            <a:endParaRPr lang="en-GB" dirty="0"/>
          </a:p>
          <a:p>
            <a:endParaRPr lang="en-GB" sz="1000" dirty="0"/>
          </a:p>
          <a:p>
            <a:endParaRPr lang="en-GB" dirty="0"/>
          </a:p>
          <a:p>
            <a:pPr>
              <a:spcBef>
                <a:spcPts val="600"/>
              </a:spcBef>
            </a:pPr>
            <a:r>
              <a:rPr lang="en-GB" dirty="0"/>
              <a:t>The recovery of elderly people after hip fracture is often variable, incomplete and can take a considerable amount of time</a:t>
            </a:r>
            <a:r>
              <a:rPr lang="en-GB" baseline="30000" dirty="0"/>
              <a:t>1–3</a:t>
            </a:r>
          </a:p>
          <a:p>
            <a:pPr>
              <a:spcBef>
                <a:spcPts val="600"/>
              </a:spcBef>
            </a:pPr>
            <a:r>
              <a:rPr lang="en-GB" dirty="0"/>
              <a:t>The time to maximum recovery can represent as significant proportion of the remaining life expectancy of elderly people</a:t>
            </a:r>
            <a:r>
              <a:rPr lang="en-GB" baseline="30000" dirty="0"/>
              <a:t>4,5</a:t>
            </a:r>
          </a:p>
        </p:txBody>
      </p:sp>
      <p:sp>
        <p:nvSpPr>
          <p:cNvPr id="9" name="TextBox 8">
            <a:extLst>
              <a:ext uri="{FF2B5EF4-FFF2-40B4-BE49-F238E27FC236}">
                <a16:creationId xmlns:a16="http://schemas.microsoft.com/office/drawing/2014/main" id="{E8A09EA2-E79B-4509-AD17-E424AC209585}"/>
              </a:ext>
            </a:extLst>
          </p:cNvPr>
          <p:cNvSpPr txBox="1"/>
          <p:nvPr/>
        </p:nvSpPr>
        <p:spPr>
          <a:xfrm>
            <a:off x="2002626" y="972025"/>
            <a:ext cx="4993398" cy="276999"/>
          </a:xfrm>
          <a:prstGeom prst="rect">
            <a:avLst/>
          </a:prstGeom>
          <a:noFill/>
        </p:spPr>
        <p:txBody>
          <a:bodyPr wrap="square" rtlCol="0">
            <a:spAutoFit/>
          </a:bodyPr>
          <a:lstStyle/>
          <a:p>
            <a:pPr algn="ctr"/>
            <a:r>
              <a:rPr lang="en-GB" sz="1200" b="1" dirty="0">
                <a:solidFill>
                  <a:schemeClr val="accent1"/>
                </a:solidFill>
              </a:rPr>
              <a:t>The time to recovery of ADLs and IADLs after hip fracture</a:t>
            </a:r>
            <a:r>
              <a:rPr lang="en-GB" sz="1200" b="1" baseline="30000" dirty="0">
                <a:solidFill>
                  <a:schemeClr val="accent1"/>
                </a:solidFill>
              </a:rPr>
              <a:t>1,a</a:t>
            </a:r>
          </a:p>
        </p:txBody>
      </p:sp>
      <p:graphicFrame>
        <p:nvGraphicFramePr>
          <p:cNvPr id="13" name="Chart 12">
            <a:extLst>
              <a:ext uri="{FF2B5EF4-FFF2-40B4-BE49-F238E27FC236}">
                <a16:creationId xmlns:a16="http://schemas.microsoft.com/office/drawing/2014/main" id="{C516DA46-E372-4FD2-8CAE-B3F9401B14BC}"/>
              </a:ext>
            </a:extLst>
          </p:cNvPr>
          <p:cNvGraphicFramePr>
            <a:graphicFrameLocks noChangeAspect="1"/>
          </p:cNvGraphicFramePr>
          <p:nvPr>
            <p:extLst>
              <p:ext uri="{D42A27DB-BD31-4B8C-83A1-F6EECF244321}">
                <p14:modId xmlns:p14="http://schemas.microsoft.com/office/powerpoint/2010/main" val="2895669174"/>
              </p:ext>
            </p:extLst>
          </p:nvPr>
        </p:nvGraphicFramePr>
        <p:xfrm>
          <a:off x="1364773" y="1177925"/>
          <a:ext cx="5600700" cy="1815306"/>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a:extLst>
              <a:ext uri="{FF2B5EF4-FFF2-40B4-BE49-F238E27FC236}">
                <a16:creationId xmlns:a16="http://schemas.microsoft.com/office/drawing/2014/main" id="{F0C8FE88-FD73-499B-AF8B-729622F80BEC}"/>
              </a:ext>
            </a:extLst>
          </p:cNvPr>
          <p:cNvPicPr>
            <a:picLocks noChangeAspect="1"/>
          </p:cNvPicPr>
          <p:nvPr/>
        </p:nvPicPr>
        <p:blipFill rotWithShape="1">
          <a:blip r:embed="rId5"/>
          <a:srcRect b="16052"/>
          <a:stretch/>
        </p:blipFill>
        <p:spPr>
          <a:xfrm>
            <a:off x="6634449" y="1677599"/>
            <a:ext cx="289751" cy="324000"/>
          </a:xfrm>
          <a:prstGeom prst="rect">
            <a:avLst/>
          </a:prstGeom>
        </p:spPr>
      </p:pic>
      <p:pic>
        <p:nvPicPr>
          <p:cNvPr id="17" name="Picture 16">
            <a:extLst>
              <a:ext uri="{FF2B5EF4-FFF2-40B4-BE49-F238E27FC236}">
                <a16:creationId xmlns:a16="http://schemas.microsoft.com/office/drawing/2014/main" id="{98E690A1-E0CA-45DE-8AA8-0865E803AFA2}"/>
              </a:ext>
            </a:extLst>
          </p:cNvPr>
          <p:cNvPicPr>
            <a:picLocks noChangeAspect="1"/>
          </p:cNvPicPr>
          <p:nvPr/>
        </p:nvPicPr>
        <p:blipFill rotWithShape="1">
          <a:blip r:embed="rId6"/>
          <a:srcRect b="15127"/>
          <a:stretch/>
        </p:blipFill>
        <p:spPr>
          <a:xfrm>
            <a:off x="6625090" y="1340749"/>
            <a:ext cx="370934" cy="310972"/>
          </a:xfrm>
          <a:prstGeom prst="rect">
            <a:avLst/>
          </a:prstGeom>
        </p:spPr>
      </p:pic>
      <p:pic>
        <p:nvPicPr>
          <p:cNvPr id="11" name="Picture 10">
            <a:extLst>
              <a:ext uri="{FF2B5EF4-FFF2-40B4-BE49-F238E27FC236}">
                <a16:creationId xmlns:a16="http://schemas.microsoft.com/office/drawing/2014/main" id="{48086814-02C3-4EA2-969E-21BBE63D7569}"/>
              </a:ext>
            </a:extLst>
          </p:cNvPr>
          <p:cNvPicPr>
            <a:picLocks noChangeAspect="1"/>
          </p:cNvPicPr>
          <p:nvPr/>
        </p:nvPicPr>
        <p:blipFill>
          <a:blip r:embed="rId7"/>
          <a:stretch>
            <a:fillRect/>
          </a:stretch>
        </p:blipFill>
        <p:spPr>
          <a:xfrm>
            <a:off x="5145119" y="2887131"/>
            <a:ext cx="398093" cy="271377"/>
          </a:xfrm>
          <a:prstGeom prst="rect">
            <a:avLst/>
          </a:prstGeom>
        </p:spPr>
      </p:pic>
      <p:sp>
        <p:nvSpPr>
          <p:cNvPr id="12" name="TextBox 11">
            <a:extLst>
              <a:ext uri="{FF2B5EF4-FFF2-40B4-BE49-F238E27FC236}">
                <a16:creationId xmlns:a16="http://schemas.microsoft.com/office/drawing/2014/main" id="{1B3887B9-1078-4ABA-82C9-5C405DD467D4}"/>
              </a:ext>
            </a:extLst>
          </p:cNvPr>
          <p:cNvSpPr txBox="1"/>
          <p:nvPr/>
        </p:nvSpPr>
        <p:spPr>
          <a:xfrm>
            <a:off x="2726630" y="2907404"/>
            <a:ext cx="2648802" cy="230832"/>
          </a:xfrm>
          <a:prstGeom prst="rect">
            <a:avLst/>
          </a:prstGeom>
          <a:noFill/>
        </p:spPr>
        <p:txBody>
          <a:bodyPr wrap="square" rtlCol="0">
            <a:spAutoFit/>
          </a:bodyPr>
          <a:lstStyle/>
          <a:p>
            <a:r>
              <a:rPr lang="en-GB" sz="900" b="1" dirty="0"/>
              <a:t>Resident in the community before fracture</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18" name="Picture 17">
            <a:extLst>
              <a:ext uri="{FF2B5EF4-FFF2-40B4-BE49-F238E27FC236}">
                <a16:creationId xmlns:a16="http://schemas.microsoft.com/office/drawing/2014/main" id="{F0C8FE88-FD73-499B-AF8B-729622F80BEC}"/>
              </a:ext>
            </a:extLst>
          </p:cNvPr>
          <p:cNvPicPr>
            <a:picLocks noChangeAspect="1"/>
          </p:cNvPicPr>
          <p:nvPr/>
        </p:nvPicPr>
        <p:blipFill rotWithShape="1">
          <a:blip r:embed="rId5"/>
          <a:srcRect b="16052"/>
          <a:stretch/>
        </p:blipFill>
        <p:spPr>
          <a:xfrm>
            <a:off x="6640884" y="2039654"/>
            <a:ext cx="289751" cy="324000"/>
          </a:xfrm>
          <a:prstGeom prst="rect">
            <a:avLst/>
          </a:prstGeom>
        </p:spPr>
      </p:pic>
      <p:sp>
        <p:nvSpPr>
          <p:cNvPr id="16"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334314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8–46% fewer elderly patients with hip fracture were capable of various self-care ADLs at more than 1 year after hip fracture, compared with matched controls</a:t>
            </a:r>
            <a:r>
              <a:rPr lang="en-GB" baseline="30000" dirty="0"/>
              <a:t>1</a:t>
            </a:r>
          </a:p>
        </p:txBody>
      </p:sp>
      <p:sp>
        <p:nvSpPr>
          <p:cNvPr id="30" name="TextBox 29">
            <a:extLst>
              <a:ext uri="{FF2B5EF4-FFF2-40B4-BE49-F238E27FC236}">
                <a16:creationId xmlns:a16="http://schemas.microsoft.com/office/drawing/2014/main" id="{B4491532-164F-49C7-82AF-BD5030EDA2C1}"/>
              </a:ext>
            </a:extLst>
          </p:cNvPr>
          <p:cNvSpPr txBox="1"/>
          <p:nvPr/>
        </p:nvSpPr>
        <p:spPr>
          <a:xfrm>
            <a:off x="4506957" y="1722426"/>
            <a:ext cx="3226005" cy="877163"/>
          </a:xfrm>
          <a:prstGeom prst="rect">
            <a:avLst/>
          </a:prstGeom>
          <a:noFill/>
        </p:spPr>
        <p:txBody>
          <a:bodyPr wrap="square" rtlCol="0">
            <a:spAutoFit/>
          </a:bodyPr>
          <a:lstStyle/>
          <a:p>
            <a:pPr>
              <a:spcBef>
                <a:spcPts val="600"/>
              </a:spcBef>
            </a:pPr>
            <a:r>
              <a:rPr lang="en-GB" sz="900" dirty="0"/>
              <a:t>No assistance required, grooming (</a:t>
            </a:r>
            <a:r>
              <a:rPr lang="en-GB" sz="900" dirty="0" err="1"/>
              <a:t>Magaziner</a:t>
            </a:r>
            <a:r>
              <a:rPr lang="en-GB" sz="900" dirty="0"/>
              <a:t> </a:t>
            </a:r>
            <a:r>
              <a:rPr lang="en-GB" sz="900" i="1" dirty="0"/>
              <a:t>et al.</a:t>
            </a:r>
            <a:r>
              <a:rPr lang="en-GB" sz="900" dirty="0"/>
              <a:t>2003)</a:t>
            </a:r>
          </a:p>
          <a:p>
            <a:pPr>
              <a:spcBef>
                <a:spcPts val="600"/>
              </a:spcBef>
            </a:pPr>
            <a:r>
              <a:rPr lang="en-GB" sz="900" dirty="0"/>
              <a:t>No difficulty putting on socks (</a:t>
            </a:r>
            <a:r>
              <a:rPr lang="en-GB" sz="900" dirty="0" err="1"/>
              <a:t>Tosteson</a:t>
            </a:r>
            <a:r>
              <a:rPr lang="en-GB" sz="900" dirty="0"/>
              <a:t> </a:t>
            </a:r>
            <a:r>
              <a:rPr lang="en-GB" sz="900" i="1" dirty="0"/>
              <a:t>et al. </a:t>
            </a:r>
            <a:r>
              <a:rPr lang="en-GB" sz="900" dirty="0"/>
              <a:t>2001)</a:t>
            </a:r>
          </a:p>
          <a:p>
            <a:pPr>
              <a:spcBef>
                <a:spcPts val="600"/>
              </a:spcBef>
            </a:pPr>
            <a:r>
              <a:rPr lang="en-GB" sz="900" dirty="0"/>
              <a:t>Daily activities not limited (</a:t>
            </a:r>
            <a:r>
              <a:rPr lang="en-GB" sz="900" dirty="0" err="1"/>
              <a:t>Tosteson</a:t>
            </a:r>
            <a:r>
              <a:rPr lang="en-GB" sz="900" dirty="0"/>
              <a:t> </a:t>
            </a:r>
            <a:r>
              <a:rPr lang="en-GB" sz="900" i="1" dirty="0"/>
              <a:t>et al. </a:t>
            </a:r>
            <a:r>
              <a:rPr lang="en-GB" sz="900" dirty="0"/>
              <a:t>2001)</a:t>
            </a:r>
          </a:p>
          <a:p>
            <a:pPr>
              <a:spcBef>
                <a:spcPts val="600"/>
              </a:spcBef>
            </a:pPr>
            <a:r>
              <a:rPr lang="en-GB" sz="900" dirty="0"/>
              <a:t>Retain functional independence (Norton </a:t>
            </a:r>
            <a:r>
              <a:rPr lang="en-GB" sz="900" i="1" dirty="0"/>
              <a:t>et al. </a:t>
            </a:r>
            <a:r>
              <a:rPr lang="en-GB" sz="900" dirty="0"/>
              <a:t>2000)</a:t>
            </a:r>
          </a:p>
        </p:txBody>
      </p:sp>
      <p:sp>
        <p:nvSpPr>
          <p:cNvPr id="6" name="Footer Placeholder 5">
            <a:extLst>
              <a:ext uri="{FF2B5EF4-FFF2-40B4-BE49-F238E27FC236}">
                <a16:creationId xmlns:a16="http://schemas.microsoft.com/office/drawing/2014/main" id="{61FA8908-606E-4E95-A964-1522FEC31537}"/>
              </a:ext>
            </a:extLst>
          </p:cNvPr>
          <p:cNvSpPr>
            <a:spLocks noGrp="1"/>
          </p:cNvSpPr>
          <p:nvPr>
            <p:ph type="ftr" sz="quarter" idx="11"/>
          </p:nvPr>
        </p:nvSpPr>
        <p:spPr/>
        <p:txBody>
          <a:bodyPr/>
          <a:lstStyle/>
          <a:p>
            <a:r>
              <a:rPr lang="en-GB" dirty="0"/>
              <a:t>**</a:t>
            </a:r>
            <a:r>
              <a:rPr lang="en-GB" i="1" dirty="0"/>
              <a:t>p</a:t>
            </a:r>
            <a:r>
              <a:rPr lang="en-GB" dirty="0"/>
              <a:t> &lt; 0.001, *</a:t>
            </a:r>
            <a:r>
              <a:rPr lang="en-GB" i="1" dirty="0"/>
              <a:t>p</a:t>
            </a:r>
            <a:r>
              <a:rPr lang="en-GB" dirty="0"/>
              <a:t> &lt; 0.05. p values are in comparison with the control cohort</a:t>
            </a:r>
          </a:p>
          <a:p>
            <a:r>
              <a:rPr lang="en-GB" baseline="30000" dirty="0" err="1"/>
              <a:t>a</a:t>
            </a:r>
            <a:r>
              <a:rPr lang="en-GB" dirty="0" err="1"/>
              <a:t>Outcomes</a:t>
            </a:r>
            <a:r>
              <a:rPr lang="en-GB" dirty="0"/>
              <a:t> related to self-care ADLs are provided from individual cohort studies reported in the review by Dyer SM </a:t>
            </a:r>
            <a:r>
              <a:rPr lang="en-GB" i="1" dirty="0"/>
              <a:t>et al.</a:t>
            </a:r>
            <a:r>
              <a:rPr lang="en-GB" dirty="0"/>
              <a:t> (2016);</a:t>
            </a:r>
            <a:r>
              <a:rPr lang="en-GB" baseline="30000" dirty="0"/>
              <a:t>1</a:t>
            </a:r>
            <a:r>
              <a:rPr lang="en-GB" dirty="0"/>
              <a:t> </a:t>
            </a:r>
            <a:r>
              <a:rPr lang="en-GB" baseline="30000" dirty="0"/>
              <a:t>b</a:t>
            </a:r>
            <a:r>
              <a:rPr lang="en-GB" dirty="0"/>
              <a:t>The difference remained after adjustment for age; </a:t>
            </a:r>
            <a:br>
              <a:rPr lang="en-GB" dirty="0"/>
            </a:br>
            <a:r>
              <a:rPr lang="en-GB" baseline="30000" dirty="0" err="1"/>
              <a:t>c</a:t>
            </a:r>
            <a:r>
              <a:rPr lang="en-GB" dirty="0" err="1"/>
              <a:t>After</a:t>
            </a:r>
            <a:r>
              <a:rPr lang="en-GB" dirty="0"/>
              <a:t> controlling for differences in age, sex and pre-fracture mobility/functional independence; </a:t>
            </a:r>
          </a:p>
          <a:p>
            <a:r>
              <a:rPr lang="en-GB" dirty="0"/>
              <a:t>1. Dyer SM </a:t>
            </a:r>
            <a:r>
              <a:rPr lang="en-GB" i="1" dirty="0"/>
              <a:t>et al. </a:t>
            </a:r>
            <a:r>
              <a:rPr lang="pt-BR" i="1" dirty="0"/>
              <a:t>BMC Geriatr</a:t>
            </a:r>
            <a:r>
              <a:rPr lang="pt-BR" dirty="0"/>
              <a:t> 2016;16:158 (please see the speaker notes for the individual study references)</a:t>
            </a:r>
          </a:p>
        </p:txBody>
      </p:sp>
      <p:sp>
        <p:nvSpPr>
          <p:cNvPr id="8" name="TextBox 7">
            <a:extLst>
              <a:ext uri="{FF2B5EF4-FFF2-40B4-BE49-F238E27FC236}">
                <a16:creationId xmlns:a16="http://schemas.microsoft.com/office/drawing/2014/main" id="{09D83C0F-478E-4E3D-9406-31027C275536}"/>
              </a:ext>
            </a:extLst>
          </p:cNvPr>
          <p:cNvSpPr txBox="1"/>
          <p:nvPr/>
        </p:nvSpPr>
        <p:spPr>
          <a:xfrm>
            <a:off x="4493783" y="1653534"/>
            <a:ext cx="184731" cy="219291"/>
          </a:xfrm>
          <a:prstGeom prst="rect">
            <a:avLst/>
          </a:prstGeom>
          <a:noFill/>
        </p:spPr>
        <p:txBody>
          <a:bodyPr wrap="none" rtlCol="0">
            <a:spAutoFit/>
          </a:bodyPr>
          <a:lstStyle/>
          <a:p>
            <a:endParaRPr lang="en-GB" sz="825" dirty="0"/>
          </a:p>
        </p:txBody>
      </p:sp>
      <p:grpSp>
        <p:nvGrpSpPr>
          <p:cNvPr id="5" name="Group 4">
            <a:extLst>
              <a:ext uri="{FF2B5EF4-FFF2-40B4-BE49-F238E27FC236}">
                <a16:creationId xmlns:a16="http://schemas.microsoft.com/office/drawing/2014/main" id="{E2B059A6-09AB-472C-A2E3-EC08A01CDB09}"/>
              </a:ext>
            </a:extLst>
          </p:cNvPr>
          <p:cNvGrpSpPr/>
          <p:nvPr/>
        </p:nvGrpSpPr>
        <p:grpSpPr>
          <a:xfrm>
            <a:off x="388189" y="973224"/>
            <a:ext cx="8186874" cy="2922882"/>
            <a:chOff x="1338403" y="1297634"/>
            <a:chExt cx="10915833" cy="3897174"/>
          </a:xfrm>
        </p:grpSpPr>
        <p:graphicFrame>
          <p:nvGraphicFramePr>
            <p:cNvPr id="26" name="Chart 25">
              <a:extLst>
                <a:ext uri="{FF2B5EF4-FFF2-40B4-BE49-F238E27FC236}">
                  <a16:creationId xmlns:a16="http://schemas.microsoft.com/office/drawing/2014/main" id="{4788B453-DF7B-4E9C-BB93-C659175D6E26}"/>
                </a:ext>
              </a:extLst>
            </p:cNvPr>
            <p:cNvGraphicFramePr>
              <a:graphicFrameLocks noChangeAspect="1"/>
            </p:cNvGraphicFramePr>
            <p:nvPr>
              <p:extLst>
                <p:ext uri="{D42A27DB-BD31-4B8C-83A1-F6EECF244321}">
                  <p14:modId xmlns:p14="http://schemas.microsoft.com/office/powerpoint/2010/main" val="273521746"/>
                </p:ext>
              </p:extLst>
            </p:nvPr>
          </p:nvGraphicFramePr>
          <p:xfrm>
            <a:off x="1338403" y="1796408"/>
            <a:ext cx="5466500" cy="3398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F77339B5-B8C3-49B4-81A8-A566A32253B2}"/>
                </a:ext>
              </a:extLst>
            </p:cNvPr>
            <p:cNvSpPr txBox="1"/>
            <p:nvPr/>
          </p:nvSpPr>
          <p:spPr>
            <a:xfrm>
              <a:off x="4748567" y="1966591"/>
              <a:ext cx="371475" cy="292388"/>
            </a:xfrm>
            <a:prstGeom prst="rect">
              <a:avLst/>
            </a:prstGeom>
            <a:noFill/>
          </p:spPr>
          <p:txBody>
            <a:bodyPr wrap="square" rtlCol="0">
              <a:spAutoFit/>
            </a:bodyPr>
            <a:lstStyle/>
            <a:p>
              <a:r>
                <a:rPr lang="en-GB" sz="825" dirty="0"/>
                <a:t>**</a:t>
              </a:r>
            </a:p>
          </p:txBody>
        </p:sp>
        <p:sp>
          <p:nvSpPr>
            <p:cNvPr id="16" name="TextBox 15">
              <a:extLst>
                <a:ext uri="{FF2B5EF4-FFF2-40B4-BE49-F238E27FC236}">
                  <a16:creationId xmlns:a16="http://schemas.microsoft.com/office/drawing/2014/main" id="{39AA711D-9853-48AA-8498-521C225099DE}"/>
                </a:ext>
              </a:extLst>
            </p:cNvPr>
            <p:cNvSpPr txBox="1"/>
            <p:nvPr/>
          </p:nvSpPr>
          <p:spPr>
            <a:xfrm>
              <a:off x="5924616" y="1899920"/>
              <a:ext cx="526823" cy="292388"/>
            </a:xfrm>
            <a:prstGeom prst="rect">
              <a:avLst/>
            </a:prstGeom>
            <a:noFill/>
          </p:spPr>
          <p:txBody>
            <a:bodyPr wrap="square" rtlCol="0">
              <a:spAutoFit/>
            </a:bodyPr>
            <a:lstStyle/>
            <a:p>
              <a:r>
                <a:rPr lang="en-GB" sz="825" dirty="0"/>
                <a:t>**</a:t>
              </a:r>
              <a:r>
                <a:rPr lang="en-GB" sz="825" baseline="30000" dirty="0"/>
                <a:t>c</a:t>
              </a:r>
            </a:p>
          </p:txBody>
        </p:sp>
        <p:sp>
          <p:nvSpPr>
            <p:cNvPr id="17" name="TextBox 16">
              <a:extLst>
                <a:ext uri="{FF2B5EF4-FFF2-40B4-BE49-F238E27FC236}">
                  <a16:creationId xmlns:a16="http://schemas.microsoft.com/office/drawing/2014/main" id="{8CD24CE1-B80B-49B0-B9B5-0D1B04BDC608}"/>
                </a:ext>
              </a:extLst>
            </p:cNvPr>
            <p:cNvSpPr txBox="1"/>
            <p:nvPr/>
          </p:nvSpPr>
          <p:spPr>
            <a:xfrm>
              <a:off x="5184788" y="2007587"/>
              <a:ext cx="211951" cy="292388"/>
            </a:xfrm>
            <a:prstGeom prst="rect">
              <a:avLst/>
            </a:prstGeom>
            <a:noFill/>
          </p:spPr>
          <p:txBody>
            <a:bodyPr wrap="square" rtlCol="0">
              <a:spAutoFit/>
            </a:bodyPr>
            <a:lstStyle/>
            <a:p>
              <a:r>
                <a:rPr lang="en-GB" sz="825" dirty="0"/>
                <a:t>*</a:t>
              </a:r>
            </a:p>
          </p:txBody>
        </p:sp>
        <p:sp>
          <p:nvSpPr>
            <p:cNvPr id="18" name="TextBox 17">
              <a:extLst>
                <a:ext uri="{FF2B5EF4-FFF2-40B4-BE49-F238E27FC236}">
                  <a16:creationId xmlns:a16="http://schemas.microsoft.com/office/drawing/2014/main" id="{78721206-CDE0-44D0-8814-F2E984DE9643}"/>
                </a:ext>
              </a:extLst>
            </p:cNvPr>
            <p:cNvSpPr txBox="1"/>
            <p:nvPr/>
          </p:nvSpPr>
          <p:spPr>
            <a:xfrm>
              <a:off x="5543335" y="2065194"/>
              <a:ext cx="371475" cy="292388"/>
            </a:xfrm>
            <a:prstGeom prst="rect">
              <a:avLst/>
            </a:prstGeom>
            <a:noFill/>
          </p:spPr>
          <p:txBody>
            <a:bodyPr wrap="square" rtlCol="0">
              <a:spAutoFit/>
            </a:bodyPr>
            <a:lstStyle/>
            <a:p>
              <a:r>
                <a:rPr lang="en-GB" sz="825" dirty="0"/>
                <a:t>*</a:t>
              </a:r>
              <a:r>
                <a:rPr lang="en-GB" sz="825" baseline="30000" dirty="0"/>
                <a:t>b</a:t>
              </a:r>
            </a:p>
          </p:txBody>
        </p:sp>
        <p:sp>
          <p:nvSpPr>
            <p:cNvPr id="19" name="TextBox 18">
              <a:extLst>
                <a:ext uri="{FF2B5EF4-FFF2-40B4-BE49-F238E27FC236}">
                  <a16:creationId xmlns:a16="http://schemas.microsoft.com/office/drawing/2014/main" id="{A83488C7-BA7F-4829-B8CB-FD652EA1E303}"/>
                </a:ext>
              </a:extLst>
            </p:cNvPr>
            <p:cNvSpPr txBox="1"/>
            <p:nvPr/>
          </p:nvSpPr>
          <p:spPr>
            <a:xfrm>
              <a:off x="1492128" y="1297634"/>
              <a:ext cx="9940676" cy="615553"/>
            </a:xfrm>
            <a:prstGeom prst="rect">
              <a:avLst/>
            </a:prstGeom>
            <a:noFill/>
          </p:spPr>
          <p:txBody>
            <a:bodyPr wrap="square" rtlCol="0">
              <a:spAutoFit/>
            </a:bodyPr>
            <a:lstStyle/>
            <a:p>
              <a:pPr algn="ctr"/>
              <a:r>
                <a:rPr lang="en-GB" sz="1200" b="1" dirty="0">
                  <a:solidFill>
                    <a:schemeClr val="accent1"/>
                  </a:solidFill>
                </a:rPr>
                <a:t>The self-care and ADL capabilities of patients with hip fracture, compared with matched controls, </a:t>
              </a:r>
              <a:br>
                <a:rPr lang="en-GB" sz="1200" b="1" dirty="0">
                  <a:solidFill>
                    <a:schemeClr val="accent1"/>
                  </a:solidFill>
                </a:rPr>
              </a:br>
              <a:r>
                <a:rPr lang="en-GB" sz="1200" b="1" dirty="0">
                  <a:solidFill>
                    <a:schemeClr val="accent1"/>
                  </a:solidFill>
                </a:rPr>
                <a:t>more than 1 year after hip fracture</a:t>
              </a:r>
              <a:r>
                <a:rPr lang="en-GB" sz="1200" b="1" baseline="30000" dirty="0">
                  <a:solidFill>
                    <a:schemeClr val="accent1"/>
                  </a:solidFill>
                </a:rPr>
                <a:t>1,a</a:t>
              </a:r>
            </a:p>
          </p:txBody>
        </p:sp>
        <p:pic>
          <p:nvPicPr>
            <p:cNvPr id="24" name="Picture 23">
              <a:extLst>
                <a:ext uri="{FF2B5EF4-FFF2-40B4-BE49-F238E27FC236}">
                  <a16:creationId xmlns:a16="http://schemas.microsoft.com/office/drawing/2014/main" id="{48086814-02C3-4EA2-969E-21BBE63D7569}"/>
                </a:ext>
              </a:extLst>
            </p:cNvPr>
            <p:cNvPicPr>
              <a:picLocks noChangeAspect="1"/>
            </p:cNvPicPr>
            <p:nvPr/>
          </p:nvPicPr>
          <p:blipFill>
            <a:blip r:embed="rId4"/>
            <a:stretch>
              <a:fillRect/>
            </a:stretch>
          </p:blipFill>
          <p:spPr>
            <a:xfrm>
              <a:off x="11068908" y="2313876"/>
              <a:ext cx="530791" cy="361836"/>
            </a:xfrm>
            <a:prstGeom prst="rect">
              <a:avLst/>
            </a:prstGeom>
          </p:spPr>
        </p:pic>
        <p:grpSp>
          <p:nvGrpSpPr>
            <p:cNvPr id="27" name="Group 26"/>
            <p:cNvGrpSpPr/>
            <p:nvPr/>
          </p:nvGrpSpPr>
          <p:grpSpPr>
            <a:xfrm>
              <a:off x="10678306" y="2856918"/>
              <a:ext cx="1311998" cy="365761"/>
              <a:chOff x="2248107" y="3559165"/>
              <a:chExt cx="1311998" cy="365761"/>
            </a:xfrm>
          </p:grpSpPr>
          <p:pic>
            <p:nvPicPr>
              <p:cNvPr id="28" name="Picture 27">
                <a:extLst>
                  <a:ext uri="{FF2B5EF4-FFF2-40B4-BE49-F238E27FC236}">
                    <a16:creationId xmlns:a16="http://schemas.microsoft.com/office/drawing/2014/main" id="{48086814-02C3-4EA2-969E-21BBE63D7569}"/>
                  </a:ext>
                </a:extLst>
              </p:cNvPr>
              <p:cNvPicPr>
                <a:picLocks noChangeAspect="1"/>
              </p:cNvPicPr>
              <p:nvPr/>
            </p:nvPicPr>
            <p:blipFill>
              <a:blip r:embed="rId4"/>
              <a:stretch>
                <a:fillRect/>
              </a:stretch>
            </p:blipFill>
            <p:spPr>
              <a:xfrm>
                <a:off x="2248107" y="3563090"/>
                <a:ext cx="530790" cy="361836"/>
              </a:xfrm>
              <a:prstGeom prst="rect">
                <a:avLst/>
              </a:prstGeom>
            </p:spPr>
          </p:pic>
          <p:pic>
            <p:nvPicPr>
              <p:cNvPr id="29" name="Picture 28">
                <a:extLst>
                  <a:ext uri="{FF2B5EF4-FFF2-40B4-BE49-F238E27FC236}">
                    <a16:creationId xmlns:a16="http://schemas.microsoft.com/office/drawing/2014/main" id="{27D459F3-36A4-4B91-97A4-7F06CE5FD7CF}"/>
                  </a:ext>
                </a:extLst>
              </p:cNvPr>
              <p:cNvPicPr>
                <a:picLocks noChangeAspect="1"/>
              </p:cNvPicPr>
              <p:nvPr/>
            </p:nvPicPr>
            <p:blipFill>
              <a:blip r:embed="rId5"/>
              <a:stretch>
                <a:fillRect/>
              </a:stretch>
            </p:blipFill>
            <p:spPr>
              <a:xfrm>
                <a:off x="2778897" y="3559165"/>
                <a:ext cx="781208" cy="365760"/>
              </a:xfrm>
              <a:prstGeom prst="rect">
                <a:avLst/>
              </a:prstGeom>
            </p:spPr>
          </p:pic>
        </p:grpSp>
        <p:sp>
          <p:nvSpPr>
            <p:cNvPr id="21" name="TextBox 20">
              <a:extLst>
                <a:ext uri="{FF2B5EF4-FFF2-40B4-BE49-F238E27FC236}">
                  <a16:creationId xmlns:a16="http://schemas.microsoft.com/office/drawing/2014/main" id="{881788C5-A9E3-4B36-8735-75DBF1514493}"/>
                </a:ext>
              </a:extLst>
            </p:cNvPr>
            <p:cNvSpPr txBox="1"/>
            <p:nvPr/>
          </p:nvSpPr>
          <p:spPr>
            <a:xfrm>
              <a:off x="10739169" y="2334884"/>
              <a:ext cx="382772" cy="338555"/>
            </a:xfrm>
            <a:prstGeom prst="rect">
              <a:avLst/>
            </a:prstGeom>
            <a:noFill/>
          </p:spPr>
          <p:txBody>
            <a:bodyPr wrap="square" rtlCol="0">
              <a:spAutoFit/>
            </a:bodyPr>
            <a:lstStyle/>
            <a:p>
              <a:r>
                <a:rPr lang="en-GB" sz="1050" dirty="0">
                  <a:solidFill>
                    <a:schemeClr val="tx1">
                      <a:lumMod val="65000"/>
                      <a:lumOff val="35000"/>
                    </a:schemeClr>
                  </a:solidFill>
                </a:rPr>
                <a:t>–</a:t>
              </a:r>
            </a:p>
          </p:txBody>
        </p:sp>
        <p:sp>
          <p:nvSpPr>
            <p:cNvPr id="23" name="TextBox 22">
              <a:extLst>
                <a:ext uri="{FF2B5EF4-FFF2-40B4-BE49-F238E27FC236}">
                  <a16:creationId xmlns:a16="http://schemas.microsoft.com/office/drawing/2014/main" id="{876775F1-4C38-474C-A6F4-5BC8D67C2B3A}"/>
                </a:ext>
              </a:extLst>
            </p:cNvPr>
            <p:cNvSpPr txBox="1"/>
            <p:nvPr/>
          </p:nvSpPr>
          <p:spPr>
            <a:xfrm>
              <a:off x="10421321" y="1822302"/>
              <a:ext cx="1832915" cy="553997"/>
            </a:xfrm>
            <a:prstGeom prst="rect">
              <a:avLst/>
            </a:prstGeom>
            <a:noFill/>
          </p:spPr>
          <p:txBody>
            <a:bodyPr wrap="square" rtlCol="0">
              <a:spAutoFit/>
            </a:bodyPr>
            <a:lstStyle/>
            <a:p>
              <a:pPr algn="ctr"/>
              <a:r>
                <a:rPr lang="en-GB" sz="1000" b="1" dirty="0"/>
                <a:t>Residence </a:t>
              </a:r>
              <a:br>
                <a:rPr lang="en-GB" sz="1000" b="1" dirty="0"/>
              </a:br>
              <a:r>
                <a:rPr lang="en-GB" sz="1000" b="1" dirty="0"/>
                <a:t>before fracture</a:t>
              </a:r>
            </a:p>
          </p:txBody>
        </p:sp>
      </p:grpSp>
      <p:sp>
        <p:nvSpPr>
          <p:cNvPr id="4" name="TextBox 3"/>
          <p:cNvSpPr txBox="1"/>
          <p:nvPr/>
        </p:nvSpPr>
        <p:spPr>
          <a:xfrm>
            <a:off x="2519564" y="3430143"/>
            <a:ext cx="383118" cy="153888"/>
          </a:xfrm>
          <a:prstGeom prst="rect">
            <a:avLst/>
          </a:prstGeom>
          <a:solidFill>
            <a:schemeClr val="bg1"/>
          </a:solidFill>
        </p:spPr>
        <p:txBody>
          <a:bodyPr wrap="none" lIns="0" tIns="0" rIns="0" bIns="0" rtlCol="0">
            <a:spAutoFit/>
          </a:bodyPr>
          <a:lstStyle/>
          <a:p>
            <a:r>
              <a:rPr lang="en-GB" sz="1000" dirty="0"/>
              <a:t>Cohort</a:t>
            </a:r>
          </a:p>
        </p:txBody>
      </p:sp>
      <p:sp>
        <p:nvSpPr>
          <p:cNvPr id="32" name="Rectangle 31"/>
          <p:cNvSpPr/>
          <p:nvPr/>
        </p:nvSpPr>
        <p:spPr>
          <a:xfrm>
            <a:off x="4439783" y="2223754"/>
            <a:ext cx="108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439783" y="1791145"/>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4439783" y="2011716"/>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439783" y="2430154"/>
            <a:ext cx="108000" cy="1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CC1E0B80-E80C-4377-8477-75C07134108E}"/>
              </a:ext>
            </a:extLst>
          </p:cNvPr>
          <p:cNvSpPr>
            <a:spLocks noGrp="1"/>
          </p:cNvSpPr>
          <p:nvPr>
            <p:ph type="title"/>
          </p:nvPr>
        </p:nvSpPr>
        <p:spPr/>
        <p:txBody>
          <a:bodyPr/>
          <a:lstStyle/>
          <a:p>
            <a:r>
              <a:rPr lang="en-GB" dirty="0"/>
              <a:t>Elderly people are less capable of self-care than matched controls after hip fracture</a:t>
            </a:r>
          </a:p>
        </p:txBody>
      </p:sp>
      <p:sp>
        <p:nvSpPr>
          <p:cNvPr id="7" name="Slide Number Placeholder 6"/>
          <p:cNvSpPr>
            <a:spLocks noGrp="1"/>
          </p:cNvSpPr>
          <p:nvPr>
            <p:ph type="sldNum" sz="quarter" idx="12"/>
          </p:nvPr>
        </p:nvSpPr>
        <p:spPr/>
        <p:txBody>
          <a:bodyPr/>
          <a:lstStyle/>
          <a:p>
            <a:fld id="{4FAB73BC-B049-4115-A692-8D63A059BFB8}" type="slidenum">
              <a:rPr lang="en-US" smtClean="0"/>
              <a:pPr/>
              <a:t>21</a:t>
            </a:fld>
            <a:endParaRPr lang="en-US" dirty="0"/>
          </a:p>
        </p:txBody>
      </p:sp>
      <p:sp>
        <p:nvSpPr>
          <p:cNvPr id="37"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36" name="Right Brace 35">
            <a:extLst>
              <a:ext uri="{FF2B5EF4-FFF2-40B4-BE49-F238E27FC236}">
                <a16:creationId xmlns:a16="http://schemas.microsoft.com/office/drawing/2014/main" id="{963B2E3E-2FB3-42E9-8BD3-F39AEA08ED5E}"/>
              </a:ext>
            </a:extLst>
          </p:cNvPr>
          <p:cNvSpPr/>
          <p:nvPr/>
        </p:nvSpPr>
        <p:spPr>
          <a:xfrm>
            <a:off x="7310537" y="1969760"/>
            <a:ext cx="63686" cy="621439"/>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Tree>
    <p:extLst>
      <p:ext uri="{BB962C8B-B14F-4D97-AF65-F5344CB8AC3E}">
        <p14:creationId xmlns:p14="http://schemas.microsoft.com/office/powerpoint/2010/main" val="404918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EEFCACE-0139-410C-9D13-7222285136CB}"/>
              </a:ext>
            </a:extLst>
          </p:cNvPr>
          <p:cNvSpPr>
            <a:spLocks noGrp="1"/>
          </p:cNvSpPr>
          <p:nvPr>
            <p:ph type="ftr" sz="quarter" idx="11"/>
          </p:nvPr>
        </p:nvSpPr>
        <p:spPr/>
        <p:txBody>
          <a:bodyPr/>
          <a:lstStyle/>
          <a:p>
            <a:r>
              <a:rPr lang="en-GB" baseline="30000" dirty="0" err="1"/>
              <a:t>a</a:t>
            </a:r>
            <a:r>
              <a:rPr lang="en-GB" dirty="0" err="1"/>
              <a:t>HRQoL</a:t>
            </a:r>
            <a:r>
              <a:rPr lang="en-GB" dirty="0"/>
              <a:t> was measured using the EQ-5D instrument. The overall EQ‐5D index (the utility value) has a theoretical range from -0.594 (worst possible health) to 1.0 (perfect health). The mean age of the hip fracture study population with osteoporosis was 67.8 years (SD: 9.9). Linear regression models were fitted to estimate the effect of different complications on the EQ‐5D index controlled for age and sex</a:t>
            </a:r>
          </a:p>
          <a:p>
            <a:r>
              <a:rPr lang="en-GB" dirty="0"/>
              <a:t>Diabetes, diabetes mellitus; EQ-5D, 5-dimension </a:t>
            </a:r>
            <a:r>
              <a:rPr lang="en-GB" dirty="0" err="1"/>
              <a:t>EuroQoL</a:t>
            </a:r>
            <a:r>
              <a:rPr lang="en-GB" dirty="0"/>
              <a:t> questionnaire; HRQoL, health-related quality-of-life; SD, standard deviation</a:t>
            </a:r>
          </a:p>
          <a:p>
            <a:r>
              <a:rPr lang="en-GB" dirty="0"/>
              <a:t>1. </a:t>
            </a:r>
            <a:r>
              <a:rPr lang="en-GB" dirty="0" err="1"/>
              <a:t>Vokó</a:t>
            </a:r>
            <a:r>
              <a:rPr lang="en-GB" dirty="0"/>
              <a:t> Z </a:t>
            </a:r>
            <a:r>
              <a:rPr lang="en-GB" i="1" dirty="0"/>
              <a:t>et al. J </a:t>
            </a:r>
            <a:r>
              <a:rPr lang="en-GB" i="1" dirty="0" err="1"/>
              <a:t>Eval</a:t>
            </a:r>
            <a:r>
              <a:rPr lang="en-GB" i="1" dirty="0"/>
              <a:t> </a:t>
            </a:r>
            <a:r>
              <a:rPr lang="en-GB" i="1" dirty="0" err="1"/>
              <a:t>Clin</a:t>
            </a:r>
            <a:r>
              <a:rPr lang="en-GB" i="1" dirty="0"/>
              <a:t> </a:t>
            </a:r>
            <a:r>
              <a:rPr lang="en-GB" i="1" dirty="0" err="1"/>
              <a:t>Pract</a:t>
            </a:r>
            <a:r>
              <a:rPr lang="en-GB" i="1" dirty="0"/>
              <a:t> </a:t>
            </a:r>
            <a:r>
              <a:rPr lang="en-GB" dirty="0"/>
              <a:t>2017;23:1375–80; 2. Griffin XL </a:t>
            </a:r>
            <a:r>
              <a:rPr lang="en-GB" i="1" dirty="0"/>
              <a:t>et al. Bone Joint J </a:t>
            </a:r>
            <a:r>
              <a:rPr lang="en-GB" dirty="0"/>
              <a:t>2015;97-B:372–82</a:t>
            </a:r>
          </a:p>
        </p:txBody>
      </p:sp>
      <p:sp>
        <p:nvSpPr>
          <p:cNvPr id="2" name="Title 1">
            <a:extLst>
              <a:ext uri="{FF2B5EF4-FFF2-40B4-BE49-F238E27FC236}">
                <a16:creationId xmlns:a16="http://schemas.microsoft.com/office/drawing/2014/main" id="{D15B785D-4ECB-403C-9DBD-8BD91BC75EA3}"/>
              </a:ext>
            </a:extLst>
          </p:cNvPr>
          <p:cNvSpPr>
            <a:spLocks noGrp="1"/>
          </p:cNvSpPr>
          <p:nvPr>
            <p:ph type="title"/>
          </p:nvPr>
        </p:nvSpPr>
        <p:spPr/>
        <p:txBody>
          <a:bodyPr/>
          <a:lstStyle/>
          <a:p>
            <a:r>
              <a:rPr lang="en-GB" dirty="0"/>
              <a:t>The impact of hip fractures on elderly people is similar to that of other serious chronic diseases</a:t>
            </a:r>
          </a:p>
        </p:txBody>
      </p:sp>
      <p:sp>
        <p:nvSpPr>
          <p:cNvPr id="5" name="Content Placeholder 4">
            <a:extLst>
              <a:ext uri="{FF2B5EF4-FFF2-40B4-BE49-F238E27FC236}">
                <a16:creationId xmlns:a16="http://schemas.microsoft.com/office/drawing/2014/main" id="{753D1FDA-D15E-4CB1-97B4-5291D3AF2936}"/>
              </a:ext>
            </a:extLst>
          </p:cNvPr>
          <p:cNvSpPr>
            <a:spLocks noGrp="1"/>
          </p:cNvSpPr>
          <p:nvPr>
            <p:ph idx="1"/>
          </p:nvPr>
        </p:nvSpPr>
        <p:spPr>
          <a:xfrm>
            <a:off x="448407" y="1094642"/>
            <a:ext cx="8234793" cy="3637378"/>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pPr>
              <a:spcBef>
                <a:spcPts val="600"/>
              </a:spcBef>
            </a:pPr>
            <a:r>
              <a:rPr lang="en-GB" dirty="0"/>
              <a:t>The HRQoL of patients with hip fracture is 25% less than that of women of the same age </a:t>
            </a:r>
            <a:br>
              <a:rPr lang="en-GB" dirty="0"/>
            </a:br>
            <a:r>
              <a:rPr lang="en-GB" dirty="0"/>
              <a:t>who have not experienced a hip fracture</a:t>
            </a:r>
            <a:r>
              <a:rPr lang="en-GB" baseline="30000" dirty="0"/>
              <a:t>1</a:t>
            </a:r>
          </a:p>
          <a:p>
            <a:pPr>
              <a:spcBef>
                <a:spcPts val="600"/>
              </a:spcBef>
            </a:pPr>
            <a:r>
              <a:rPr lang="en-GB" dirty="0"/>
              <a:t>Hip fractures reduce HRQoL to a similar extent as other serious chronic diseases</a:t>
            </a:r>
            <a:r>
              <a:rPr lang="en-GB" baseline="30000" dirty="0"/>
              <a:t>1,2</a:t>
            </a:r>
          </a:p>
          <a:p>
            <a:endParaRPr lang="en-GB" dirty="0"/>
          </a:p>
        </p:txBody>
      </p:sp>
      <p:sp>
        <p:nvSpPr>
          <p:cNvPr id="13" name="TextBox 12">
            <a:extLst>
              <a:ext uri="{FF2B5EF4-FFF2-40B4-BE49-F238E27FC236}">
                <a16:creationId xmlns:a16="http://schemas.microsoft.com/office/drawing/2014/main" id="{330F2DDF-7F92-4C91-B645-1C9A5F48C50A}"/>
              </a:ext>
            </a:extLst>
          </p:cNvPr>
          <p:cNvSpPr txBox="1"/>
          <p:nvPr/>
        </p:nvSpPr>
        <p:spPr>
          <a:xfrm>
            <a:off x="1500308" y="971171"/>
            <a:ext cx="5825358" cy="276999"/>
          </a:xfrm>
          <a:prstGeom prst="rect">
            <a:avLst/>
          </a:prstGeom>
          <a:noFill/>
        </p:spPr>
        <p:txBody>
          <a:bodyPr wrap="square" rtlCol="0">
            <a:spAutoFit/>
          </a:bodyPr>
          <a:lstStyle/>
          <a:p>
            <a:pPr algn="ctr"/>
            <a:r>
              <a:rPr lang="en-GB" sz="1200" b="1" dirty="0">
                <a:solidFill>
                  <a:schemeClr val="accent1"/>
                </a:solidFill>
              </a:rPr>
              <a:t>Reductions in </a:t>
            </a:r>
            <a:r>
              <a:rPr lang="en-GB" sz="1200" b="1" dirty="0" err="1">
                <a:solidFill>
                  <a:schemeClr val="accent1"/>
                </a:solidFill>
              </a:rPr>
              <a:t>HRQoL</a:t>
            </a:r>
            <a:r>
              <a:rPr lang="en-GB" sz="1200" b="1" dirty="0">
                <a:solidFill>
                  <a:schemeClr val="accent1"/>
                </a:solidFill>
              </a:rPr>
              <a:t> associated with serious chronic diseases</a:t>
            </a:r>
            <a:r>
              <a:rPr lang="en-GB" sz="1200" b="1" baseline="30000" dirty="0">
                <a:solidFill>
                  <a:schemeClr val="accent1"/>
                </a:solidFill>
              </a:rPr>
              <a:t>1</a:t>
            </a:r>
            <a:r>
              <a:rPr lang="en-GB" sz="1200" baseline="30000" dirty="0">
                <a:solidFill>
                  <a:schemeClr val="accent1"/>
                </a:solidFill>
              </a:rPr>
              <a:t>–</a:t>
            </a:r>
            <a:r>
              <a:rPr lang="en-GB" sz="1200" b="1" baseline="30000" dirty="0">
                <a:solidFill>
                  <a:schemeClr val="accent1"/>
                </a:solidFill>
              </a:rPr>
              <a:t>3,a</a:t>
            </a:r>
            <a:r>
              <a:rPr lang="en-GB" sz="1200" b="1" dirty="0">
                <a:solidFill>
                  <a:schemeClr val="accent1"/>
                </a:solidFill>
              </a:rPr>
              <a:t> </a:t>
            </a:r>
          </a:p>
        </p:txBody>
      </p:sp>
      <p:graphicFrame>
        <p:nvGraphicFramePr>
          <p:cNvPr id="7" name="Chart 6">
            <a:extLst>
              <a:ext uri="{FF2B5EF4-FFF2-40B4-BE49-F238E27FC236}">
                <a16:creationId xmlns:a16="http://schemas.microsoft.com/office/drawing/2014/main" id="{04C38ED2-3614-4A06-927A-981545B75EE7}"/>
              </a:ext>
            </a:extLst>
          </p:cNvPr>
          <p:cNvGraphicFramePr>
            <a:graphicFrameLocks noChangeAspect="1"/>
          </p:cNvGraphicFramePr>
          <p:nvPr>
            <p:extLst>
              <p:ext uri="{D42A27DB-BD31-4B8C-83A1-F6EECF244321}">
                <p14:modId xmlns:p14="http://schemas.microsoft.com/office/powerpoint/2010/main" val="4083865220"/>
              </p:ext>
            </p:extLst>
          </p:nvPr>
        </p:nvGraphicFramePr>
        <p:xfrm>
          <a:off x="413468" y="1550503"/>
          <a:ext cx="7323151" cy="207529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sp>
        <p:nvSpPr>
          <p:cNvPr id="11" name="TextBox 10"/>
          <p:cNvSpPr txBox="1"/>
          <p:nvPr/>
        </p:nvSpPr>
        <p:spPr>
          <a:xfrm>
            <a:off x="6321244" y="1287308"/>
            <a:ext cx="1271502" cy="415498"/>
          </a:xfrm>
          <a:prstGeom prst="rect">
            <a:avLst/>
          </a:prstGeom>
          <a:noFill/>
        </p:spPr>
        <p:txBody>
          <a:bodyPr wrap="none" rtlCol="0">
            <a:spAutoFit/>
          </a:bodyPr>
          <a:lstStyle/>
          <a:p>
            <a:pPr algn="ctr"/>
            <a:r>
              <a:rPr lang="en-GB" sz="1050" b="1" dirty="0"/>
              <a:t>Diabetes-related </a:t>
            </a:r>
            <a:br>
              <a:rPr lang="en-GB" sz="1050" b="1" dirty="0"/>
            </a:br>
            <a:r>
              <a:rPr lang="en-GB" sz="1050" b="1" dirty="0"/>
              <a:t>visual loss</a:t>
            </a:r>
          </a:p>
        </p:txBody>
      </p:sp>
      <p:sp>
        <p:nvSpPr>
          <p:cNvPr id="14" name="TextBox 13"/>
          <p:cNvSpPr txBox="1"/>
          <p:nvPr/>
        </p:nvSpPr>
        <p:spPr>
          <a:xfrm>
            <a:off x="5059983" y="1294207"/>
            <a:ext cx="1271502" cy="415498"/>
          </a:xfrm>
          <a:prstGeom prst="rect">
            <a:avLst/>
          </a:prstGeom>
          <a:noFill/>
        </p:spPr>
        <p:txBody>
          <a:bodyPr wrap="none" rtlCol="0">
            <a:spAutoFit/>
          </a:bodyPr>
          <a:lstStyle/>
          <a:p>
            <a:pPr algn="ctr"/>
            <a:r>
              <a:rPr lang="en-GB" sz="1050" b="1" dirty="0"/>
              <a:t>Diabetes-related </a:t>
            </a:r>
            <a:br>
              <a:rPr lang="en-GB" sz="1050" b="1" dirty="0"/>
            </a:br>
            <a:r>
              <a:rPr lang="en-GB" sz="1050" b="1" dirty="0"/>
              <a:t>amputations</a:t>
            </a:r>
          </a:p>
        </p:txBody>
      </p:sp>
      <p:sp>
        <p:nvSpPr>
          <p:cNvPr id="15" name="TextBox 14"/>
          <p:cNvSpPr txBox="1"/>
          <p:nvPr/>
        </p:nvSpPr>
        <p:spPr>
          <a:xfrm>
            <a:off x="3753417" y="1456823"/>
            <a:ext cx="1313180" cy="253916"/>
          </a:xfrm>
          <a:prstGeom prst="rect">
            <a:avLst/>
          </a:prstGeom>
          <a:noFill/>
        </p:spPr>
        <p:txBody>
          <a:bodyPr wrap="none" rtlCol="0">
            <a:spAutoFit/>
          </a:bodyPr>
          <a:lstStyle/>
          <a:p>
            <a:pPr algn="ctr"/>
            <a:r>
              <a:rPr lang="en-GB" sz="1050" b="1" dirty="0"/>
              <a:t>Multiple sclerosis</a:t>
            </a:r>
          </a:p>
        </p:txBody>
      </p:sp>
      <p:sp>
        <p:nvSpPr>
          <p:cNvPr id="16" name="TextBox 15"/>
          <p:cNvSpPr txBox="1"/>
          <p:nvPr/>
        </p:nvSpPr>
        <p:spPr>
          <a:xfrm>
            <a:off x="2455784" y="1464846"/>
            <a:ext cx="1367682" cy="253916"/>
          </a:xfrm>
          <a:prstGeom prst="rect">
            <a:avLst/>
          </a:prstGeom>
          <a:noFill/>
        </p:spPr>
        <p:txBody>
          <a:bodyPr wrap="none" rtlCol="0">
            <a:spAutoFit/>
          </a:bodyPr>
          <a:lstStyle/>
          <a:p>
            <a:pPr algn="ctr"/>
            <a:r>
              <a:rPr lang="en-GB" sz="1050" b="1" dirty="0"/>
              <a:t>Parkinson disease</a:t>
            </a:r>
          </a:p>
        </p:txBody>
      </p:sp>
      <p:sp>
        <p:nvSpPr>
          <p:cNvPr id="17" name="TextBox 16"/>
          <p:cNvSpPr txBox="1"/>
          <p:nvPr/>
        </p:nvSpPr>
        <p:spPr>
          <a:xfrm>
            <a:off x="1399345" y="1464581"/>
            <a:ext cx="941284" cy="253916"/>
          </a:xfrm>
          <a:prstGeom prst="rect">
            <a:avLst/>
          </a:prstGeom>
          <a:noFill/>
        </p:spPr>
        <p:txBody>
          <a:bodyPr wrap="none" rtlCol="0">
            <a:spAutoFit/>
          </a:bodyPr>
          <a:lstStyle/>
          <a:p>
            <a:pPr algn="ctr"/>
            <a:r>
              <a:rPr lang="en-GB" sz="1050" b="1" dirty="0"/>
              <a:t>Hip fracture</a:t>
            </a:r>
          </a:p>
        </p:txBody>
      </p:sp>
      <p:sp>
        <p:nvSpPr>
          <p:cNvPr id="12" name="Down Arrow 11"/>
          <p:cNvSpPr/>
          <p:nvPr/>
        </p:nvSpPr>
        <p:spPr>
          <a:xfrm>
            <a:off x="1369055" y="1692546"/>
            <a:ext cx="985962" cy="900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Down Arrow 20"/>
          <p:cNvSpPr/>
          <p:nvPr/>
        </p:nvSpPr>
        <p:spPr>
          <a:xfrm>
            <a:off x="3909326" y="1696684"/>
            <a:ext cx="985962" cy="108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a:off x="2643936" y="1693225"/>
            <a:ext cx="985962" cy="97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a:off x="1200646" y="1690433"/>
            <a:ext cx="664729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Pentagon 48">
            <a:extLst>
              <a:ext uri="{FF2B5EF4-FFF2-40B4-BE49-F238E27FC236}">
                <a16:creationId xmlns:a16="http://schemas.microsoft.com/office/drawing/2014/main" id="{21098B7C-971A-4179-B2BD-A063B9C18C07}"/>
              </a:ext>
            </a:extLst>
          </p:cNvPr>
          <p:cNvSpPr/>
          <p:nvPr/>
        </p:nvSpPr>
        <p:spPr>
          <a:xfrm>
            <a:off x="8391950" y="3473767"/>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other </a:t>
            </a:r>
            <a:br>
              <a:rPr lang="en-GB" sz="700" dirty="0">
                <a:solidFill>
                  <a:schemeClr val="bg1"/>
                </a:solidFill>
              </a:rPr>
            </a:br>
            <a:r>
              <a:rPr lang="en-GB" sz="700" dirty="0">
                <a:solidFill>
                  <a:schemeClr val="bg1"/>
                </a:solidFill>
              </a:rPr>
              <a:t>serious chronic diseases</a:t>
            </a:r>
          </a:p>
        </p:txBody>
      </p:sp>
      <p:sp>
        <p:nvSpPr>
          <p:cNvPr id="6" name="Rectangle 5"/>
          <p:cNvSpPr/>
          <p:nvPr/>
        </p:nvSpPr>
        <p:spPr>
          <a:xfrm>
            <a:off x="4092233" y="2801857"/>
            <a:ext cx="629108"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-0.23</a:t>
            </a:r>
          </a:p>
        </p:txBody>
      </p:sp>
      <p:sp>
        <p:nvSpPr>
          <p:cNvPr id="23" name="Rectangle 22"/>
          <p:cNvSpPr/>
          <p:nvPr/>
        </p:nvSpPr>
        <p:spPr>
          <a:xfrm>
            <a:off x="2817490" y="2683986"/>
            <a:ext cx="629108"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-0.21</a:t>
            </a:r>
          </a:p>
        </p:txBody>
      </p:sp>
      <p:sp>
        <p:nvSpPr>
          <p:cNvPr id="25" name="Rectangle 24"/>
          <p:cNvSpPr/>
          <p:nvPr/>
        </p:nvSpPr>
        <p:spPr>
          <a:xfrm>
            <a:off x="6642441" y="3031560"/>
            <a:ext cx="629108"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-0.29</a:t>
            </a:r>
          </a:p>
        </p:txBody>
      </p:sp>
      <p:sp>
        <p:nvSpPr>
          <p:cNvPr id="26" name="Rectangle 25"/>
          <p:cNvSpPr/>
          <p:nvPr/>
        </p:nvSpPr>
        <p:spPr>
          <a:xfrm>
            <a:off x="5381180" y="2990899"/>
            <a:ext cx="629108"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-0.28</a:t>
            </a:r>
          </a:p>
        </p:txBody>
      </p:sp>
      <p:sp>
        <p:nvSpPr>
          <p:cNvPr id="27" name="Rectangle 26"/>
          <p:cNvSpPr/>
          <p:nvPr/>
        </p:nvSpPr>
        <p:spPr>
          <a:xfrm>
            <a:off x="1547482" y="2592546"/>
            <a:ext cx="629108"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-0.20</a:t>
            </a:r>
          </a:p>
        </p:txBody>
      </p:sp>
      <p:sp>
        <p:nvSpPr>
          <p:cNvPr id="28" name="Down Arrow 17">
            <a:extLst>
              <a:ext uri="{FF2B5EF4-FFF2-40B4-BE49-F238E27FC236}">
                <a16:creationId xmlns:a16="http://schemas.microsoft.com/office/drawing/2014/main" id="{D43063BF-485D-4030-875D-307F2794C94D}"/>
              </a:ext>
            </a:extLst>
          </p:cNvPr>
          <p:cNvSpPr/>
          <p:nvPr/>
        </p:nvSpPr>
        <p:spPr>
          <a:xfrm>
            <a:off x="6453872" y="1693657"/>
            <a:ext cx="985962" cy="133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own Arrow 19">
            <a:extLst>
              <a:ext uri="{FF2B5EF4-FFF2-40B4-BE49-F238E27FC236}">
                <a16:creationId xmlns:a16="http://schemas.microsoft.com/office/drawing/2014/main" id="{EB001D22-BFC2-4550-A6CF-EFCA62E1C80A}"/>
              </a:ext>
            </a:extLst>
          </p:cNvPr>
          <p:cNvSpPr/>
          <p:nvPr/>
        </p:nvSpPr>
        <p:spPr>
          <a:xfrm>
            <a:off x="5183508" y="1693657"/>
            <a:ext cx="985962" cy="129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511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00E7-C32F-4AC0-BD17-A5DE827ED25E}"/>
              </a:ext>
            </a:extLst>
          </p:cNvPr>
          <p:cNvSpPr>
            <a:spLocks noGrp="1"/>
          </p:cNvSpPr>
          <p:nvPr>
            <p:ph type="title"/>
          </p:nvPr>
        </p:nvSpPr>
        <p:spPr/>
        <p:txBody>
          <a:bodyPr/>
          <a:lstStyle/>
          <a:p>
            <a:r>
              <a:rPr lang="en-GB"/>
              <a:t>Hip fractures compromise elderly people’s functional autonomy and independence</a:t>
            </a:r>
            <a:endParaRPr lang="en-GB" dirty="0"/>
          </a:p>
        </p:txBody>
      </p:sp>
      <p:sp>
        <p:nvSpPr>
          <p:cNvPr id="3" name="Content Placeholder 2">
            <a:extLst>
              <a:ext uri="{FF2B5EF4-FFF2-40B4-BE49-F238E27FC236}">
                <a16:creationId xmlns:a16="http://schemas.microsoft.com/office/drawing/2014/main" id="{29273716-FDA7-436E-8CA3-EBDAADCA50F0}"/>
              </a:ext>
            </a:extLst>
          </p:cNvPr>
          <p:cNvSpPr>
            <a:spLocks noGrp="1"/>
          </p:cNvSpPr>
          <p:nvPr>
            <p:ph idx="1"/>
          </p:nvPr>
        </p:nvSpPr>
        <p:spPr/>
        <p:txBody>
          <a:bodyPr/>
          <a:lstStyle/>
          <a:p>
            <a:pPr>
              <a:spcBef>
                <a:spcPts val="600"/>
              </a:spcBef>
            </a:pPr>
            <a:r>
              <a:rPr lang="en-GB" dirty="0"/>
              <a:t>42–86% of elderly people are alive 1 year after a hip fracture</a:t>
            </a:r>
            <a:r>
              <a:rPr lang="en-GB" baseline="30000" dirty="0"/>
              <a:t>1</a:t>
            </a:r>
          </a:p>
          <a:p>
            <a:pPr>
              <a:spcBef>
                <a:spcPts val="600"/>
              </a:spcBef>
            </a:pPr>
            <a:endParaRPr lang="en-GB" dirty="0"/>
          </a:p>
          <a:p>
            <a:pPr>
              <a:spcBef>
                <a:spcPts val="600"/>
              </a:spcBef>
            </a:pPr>
            <a:endParaRPr lang="en-GB" dirty="0"/>
          </a:p>
          <a:p>
            <a:pPr>
              <a:spcBef>
                <a:spcPts val="600"/>
              </a:spcBef>
            </a:pPr>
            <a:endParaRPr lang="en-GB" dirty="0"/>
          </a:p>
          <a:p>
            <a:pPr>
              <a:spcBef>
                <a:spcPts val="600"/>
              </a:spcBef>
            </a:pPr>
            <a:endParaRPr lang="en-GB" dirty="0"/>
          </a:p>
          <a:p>
            <a:pPr>
              <a:spcBef>
                <a:spcPts val="600"/>
              </a:spcBef>
            </a:pPr>
            <a:endParaRPr lang="en-GB" dirty="0"/>
          </a:p>
          <a:p>
            <a:pPr>
              <a:spcBef>
                <a:spcPts val="600"/>
              </a:spcBef>
            </a:pPr>
            <a:endParaRPr lang="en-GB" dirty="0"/>
          </a:p>
          <a:p>
            <a:pPr>
              <a:spcBef>
                <a:spcPts val="600"/>
              </a:spcBef>
            </a:pPr>
            <a:r>
              <a:rPr lang="en-GB" dirty="0"/>
              <a:t>Most recovery in the ability to perform basic ADLs and IADLs may occur in the first 6 months after fracture, although the range is 4–11 months for individual ADLs</a:t>
            </a:r>
            <a:r>
              <a:rPr lang="en-GB" baseline="30000" dirty="0"/>
              <a:t>2</a:t>
            </a:r>
          </a:p>
          <a:p>
            <a:pPr>
              <a:spcBef>
                <a:spcPts val="600"/>
              </a:spcBef>
            </a:pPr>
            <a:r>
              <a:rPr lang="en-GB" dirty="0"/>
              <a:t>Overall, recovery after hip fracture is associated with ongoing limitations in mobility, self-care, ADLs, IADLs and life participation</a:t>
            </a:r>
            <a:r>
              <a:rPr lang="en-GB" baseline="30000" dirty="0"/>
              <a:t>2</a:t>
            </a:r>
          </a:p>
        </p:txBody>
      </p:sp>
      <p:graphicFrame>
        <p:nvGraphicFramePr>
          <p:cNvPr id="5" name="Table 4">
            <a:extLst>
              <a:ext uri="{FF2B5EF4-FFF2-40B4-BE49-F238E27FC236}">
                <a16:creationId xmlns:a16="http://schemas.microsoft.com/office/drawing/2014/main" id="{F348E25B-13EB-46C9-B92F-3D884BD1F5B4}"/>
              </a:ext>
            </a:extLst>
          </p:cNvPr>
          <p:cNvGraphicFramePr>
            <a:graphicFrameLocks noGrp="1"/>
          </p:cNvGraphicFramePr>
          <p:nvPr>
            <p:extLst>
              <p:ext uri="{D42A27DB-BD31-4B8C-83A1-F6EECF244321}">
                <p14:modId xmlns:p14="http://schemas.microsoft.com/office/powerpoint/2010/main" val="2295484651"/>
              </p:ext>
            </p:extLst>
          </p:nvPr>
        </p:nvGraphicFramePr>
        <p:xfrm>
          <a:off x="539751" y="1483184"/>
          <a:ext cx="7697788" cy="1527927"/>
        </p:xfrm>
        <a:graphic>
          <a:graphicData uri="http://schemas.openxmlformats.org/drawingml/2006/table">
            <a:tbl>
              <a:tblPr firstRow="1" bandRow="1">
                <a:tableStyleId>{5C22544A-7EE6-4342-B048-85BDC9FD1C3A}</a:tableStyleId>
              </a:tblPr>
              <a:tblGrid>
                <a:gridCol w="5256750">
                  <a:extLst>
                    <a:ext uri="{9D8B030D-6E8A-4147-A177-3AD203B41FA5}">
                      <a16:colId xmlns:a16="http://schemas.microsoft.com/office/drawing/2014/main" val="252420108"/>
                    </a:ext>
                  </a:extLst>
                </a:gridCol>
                <a:gridCol w="1248355">
                  <a:extLst>
                    <a:ext uri="{9D8B030D-6E8A-4147-A177-3AD203B41FA5}">
                      <a16:colId xmlns:a16="http://schemas.microsoft.com/office/drawing/2014/main" val="2097169096"/>
                    </a:ext>
                  </a:extLst>
                </a:gridCol>
                <a:gridCol w="1192683">
                  <a:extLst>
                    <a:ext uri="{9D8B030D-6E8A-4147-A177-3AD203B41FA5}">
                      <a16:colId xmlns:a16="http://schemas.microsoft.com/office/drawing/2014/main" val="524143501"/>
                    </a:ext>
                  </a:extLst>
                </a:gridCol>
              </a:tblGrid>
              <a:tr h="284070">
                <a:tc>
                  <a:txBody>
                    <a:bodyPr/>
                    <a:lstStyle/>
                    <a:p>
                      <a:r>
                        <a:rPr lang="en-GB" sz="1100" dirty="0"/>
                        <a:t>Outcomes for hip fracture survivors</a:t>
                      </a:r>
                      <a:r>
                        <a:rPr lang="en-GB" sz="1100" baseline="30000" dirty="0"/>
                        <a:t>2,a</a:t>
                      </a:r>
                      <a:endParaRPr lang="en-GB" sz="1100" dirty="0"/>
                    </a:p>
                  </a:txBody>
                  <a:tcPr marL="68580" marR="68580" marT="34290" marB="34290">
                    <a:solidFill>
                      <a:schemeClr val="accent1"/>
                    </a:solidFill>
                  </a:tcPr>
                </a:tc>
                <a:tc>
                  <a:txBody>
                    <a:bodyPr/>
                    <a:lstStyle/>
                    <a:p>
                      <a:pPr algn="ctr"/>
                      <a:r>
                        <a:rPr lang="en-GB" sz="1100" dirty="0"/>
                        <a:t>Worst case</a:t>
                      </a:r>
                    </a:p>
                  </a:txBody>
                  <a:tcPr marL="68580" marR="68580" marT="34290" marB="34290"/>
                </a:tc>
                <a:tc>
                  <a:txBody>
                    <a:bodyPr/>
                    <a:lstStyle/>
                    <a:p>
                      <a:pPr algn="ctr"/>
                      <a:r>
                        <a:rPr lang="en-GB" sz="1100" dirty="0"/>
                        <a:t>Best case</a:t>
                      </a:r>
                    </a:p>
                  </a:txBody>
                  <a:tcPr marL="68580" marR="68580" marT="34290" marB="34290"/>
                </a:tc>
                <a:extLst>
                  <a:ext uri="{0D108BD9-81ED-4DB2-BD59-A6C34878D82A}">
                    <a16:rowId xmlns:a16="http://schemas.microsoft.com/office/drawing/2014/main" val="2186928015"/>
                  </a:ext>
                </a:extLst>
              </a:tr>
              <a:tr h="251431">
                <a:tc>
                  <a:txBody>
                    <a:bodyPr/>
                    <a:lstStyle/>
                    <a:p>
                      <a:pPr marL="0" indent="0">
                        <a:buFont typeface="Arial" panose="020B0604020202020204" pitchFamily="34" charset="0"/>
                        <a:buNone/>
                      </a:pPr>
                      <a:r>
                        <a:rPr lang="en-GB" sz="1100" dirty="0"/>
                        <a:t>May be forced to relocate to a care or nursing home</a:t>
                      </a:r>
                    </a:p>
                  </a:txBody>
                  <a:tcPr marL="68580" marR="68580" marT="34290" marB="34290"/>
                </a:tc>
                <a:tc>
                  <a:txBody>
                    <a:bodyPr/>
                    <a:lstStyle/>
                    <a:p>
                      <a:pPr algn="ctr"/>
                      <a:r>
                        <a:rPr lang="en-GB" sz="1100" dirty="0"/>
                        <a:t>20%</a:t>
                      </a:r>
                    </a:p>
                  </a:txBody>
                  <a:tcPr marL="68580" marR="68580" marT="34290" marB="34290"/>
                </a:tc>
                <a:tc>
                  <a:txBody>
                    <a:bodyPr/>
                    <a:lstStyle/>
                    <a:p>
                      <a:pPr algn="ctr"/>
                      <a:r>
                        <a:rPr lang="en-GB" sz="1100" dirty="0"/>
                        <a:t>10%</a:t>
                      </a:r>
                    </a:p>
                  </a:txBody>
                  <a:tcPr marL="68580" marR="68580" marT="34290" marB="34290"/>
                </a:tc>
                <a:extLst>
                  <a:ext uri="{0D108BD9-81ED-4DB2-BD59-A6C34878D82A}">
                    <a16:rowId xmlns:a16="http://schemas.microsoft.com/office/drawing/2014/main" val="1430401597"/>
                  </a:ext>
                </a:extLst>
              </a:tr>
              <a:tr h="23813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t>May require assistance with self-care tasks despite previously being independent</a:t>
                      </a:r>
                    </a:p>
                  </a:txBody>
                  <a:tcPr marL="68580" marR="68580" marT="34290" marB="34290"/>
                </a:tc>
                <a:tc>
                  <a:txBody>
                    <a:bodyPr/>
                    <a:lstStyle/>
                    <a:p>
                      <a:pPr algn="ctr"/>
                      <a:r>
                        <a:rPr lang="en-GB" sz="1100" dirty="0"/>
                        <a:t>60%</a:t>
                      </a:r>
                    </a:p>
                  </a:txBody>
                  <a:tcPr marL="68580" marR="68580" marT="34290" marB="34290"/>
                </a:tc>
                <a:tc>
                  <a:txBody>
                    <a:bodyPr/>
                    <a:lstStyle/>
                    <a:p>
                      <a:pPr algn="ctr"/>
                      <a:r>
                        <a:rPr lang="en-GB" sz="1100" dirty="0"/>
                        <a:t>20%</a:t>
                      </a:r>
                    </a:p>
                  </a:txBody>
                  <a:tcPr marL="68580" marR="68580" marT="34290" marB="34290"/>
                </a:tc>
                <a:extLst>
                  <a:ext uri="{0D108BD9-81ED-4DB2-BD59-A6C34878D82A}">
                    <a16:rowId xmlns:a16="http://schemas.microsoft.com/office/drawing/2014/main" val="2487880273"/>
                  </a:ext>
                </a:extLst>
              </a:tr>
              <a:tr h="251431">
                <a:tc>
                  <a:txBody>
                    <a:bodyPr/>
                    <a:lstStyle/>
                    <a:p>
                      <a:pPr marL="0" indent="0">
                        <a:buFont typeface="Arial" panose="020B0604020202020204" pitchFamily="34" charset="0"/>
                        <a:buNone/>
                      </a:pPr>
                      <a:r>
                        <a:rPr lang="en-GB" sz="1100" dirty="0"/>
                        <a:t>May not recover pre-fracture mobility</a:t>
                      </a:r>
                    </a:p>
                  </a:txBody>
                  <a:tcPr marL="68580" marR="68580" marT="34290" marB="34290"/>
                </a:tc>
                <a:tc>
                  <a:txBody>
                    <a:bodyPr/>
                    <a:lstStyle/>
                    <a:p>
                      <a:pPr algn="ctr"/>
                      <a:r>
                        <a:rPr lang="en-GB" sz="1100" dirty="0"/>
                        <a:t>60%</a:t>
                      </a:r>
                    </a:p>
                  </a:txBody>
                  <a:tcPr marL="68580" marR="68580" marT="34290" marB="34290"/>
                </a:tc>
                <a:tc>
                  <a:txBody>
                    <a:bodyPr/>
                    <a:lstStyle/>
                    <a:p>
                      <a:pPr algn="ctr"/>
                      <a:r>
                        <a:rPr lang="en-GB" sz="1100" dirty="0"/>
                        <a:t>40%</a:t>
                      </a:r>
                    </a:p>
                  </a:txBody>
                  <a:tcPr marL="68580" marR="68580" marT="34290" marB="34290"/>
                </a:tc>
                <a:extLst>
                  <a:ext uri="{0D108BD9-81ED-4DB2-BD59-A6C34878D82A}">
                    <a16:rowId xmlns:a16="http://schemas.microsoft.com/office/drawing/2014/main" val="3331976361"/>
                  </a:ext>
                </a:extLst>
              </a:tr>
              <a:tr h="251431">
                <a:tc>
                  <a:txBody>
                    <a:bodyPr/>
                    <a:lstStyle/>
                    <a:p>
                      <a:pPr marL="0" indent="0">
                        <a:buFont typeface="Arial" panose="020B0604020202020204" pitchFamily="34" charset="0"/>
                        <a:buNone/>
                      </a:pPr>
                      <a:r>
                        <a:rPr lang="en-GB" sz="1100" dirty="0"/>
                        <a:t>May not recover independence in basic ADLs</a:t>
                      </a:r>
                    </a:p>
                  </a:txBody>
                  <a:tcPr marL="68580" marR="68580" marT="34290" marB="34290"/>
                </a:tc>
                <a:tc>
                  <a:txBody>
                    <a:bodyPr/>
                    <a:lstStyle/>
                    <a:p>
                      <a:pPr algn="ctr"/>
                      <a:r>
                        <a:rPr lang="en-GB" sz="1100" dirty="0"/>
                        <a:t>60%</a:t>
                      </a:r>
                    </a:p>
                  </a:txBody>
                  <a:tcPr marL="68580" marR="68580" marT="34290" marB="34290"/>
                </a:tc>
                <a:tc>
                  <a:txBody>
                    <a:bodyPr/>
                    <a:lstStyle/>
                    <a:p>
                      <a:pPr algn="ctr"/>
                      <a:r>
                        <a:rPr lang="en-GB" sz="1100" dirty="0"/>
                        <a:t>30%</a:t>
                      </a:r>
                    </a:p>
                  </a:txBody>
                  <a:tcPr marL="68580" marR="68580" marT="34290" marB="34290"/>
                </a:tc>
                <a:extLst>
                  <a:ext uri="{0D108BD9-81ED-4DB2-BD59-A6C34878D82A}">
                    <a16:rowId xmlns:a16="http://schemas.microsoft.com/office/drawing/2014/main" val="826543658"/>
                  </a:ext>
                </a:extLst>
              </a:tr>
              <a:tr h="25143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t>May not recover independence in IADLs</a:t>
                      </a:r>
                    </a:p>
                  </a:txBody>
                  <a:tcPr marL="68580" marR="68580" marT="34290" marB="34290"/>
                </a:tc>
                <a:tc>
                  <a:txBody>
                    <a:bodyPr/>
                    <a:lstStyle/>
                    <a:p>
                      <a:pPr algn="ctr"/>
                      <a:r>
                        <a:rPr lang="en-GB" sz="1100" dirty="0"/>
                        <a:t>60%</a:t>
                      </a:r>
                    </a:p>
                  </a:txBody>
                  <a:tcPr marL="68580" marR="68580" marT="34290" marB="34290"/>
                </a:tc>
                <a:tc>
                  <a:txBody>
                    <a:bodyPr/>
                    <a:lstStyle/>
                    <a:p>
                      <a:pPr algn="ctr"/>
                      <a:r>
                        <a:rPr lang="en-GB" sz="1100" dirty="0"/>
                        <a:t>40%</a:t>
                      </a:r>
                    </a:p>
                  </a:txBody>
                  <a:tcPr marL="68580" marR="68580" marT="34290" marB="34290"/>
                </a:tc>
                <a:extLst>
                  <a:ext uri="{0D108BD9-81ED-4DB2-BD59-A6C34878D82A}">
                    <a16:rowId xmlns:a16="http://schemas.microsoft.com/office/drawing/2014/main" val="716911530"/>
                  </a:ext>
                </a:extLst>
              </a:tr>
            </a:tbl>
          </a:graphicData>
        </a:graphic>
      </p:graphicFrame>
      <p:sp>
        <p:nvSpPr>
          <p:cNvPr id="6" name="Footer Placeholder 5">
            <a:extLst>
              <a:ext uri="{FF2B5EF4-FFF2-40B4-BE49-F238E27FC236}">
                <a16:creationId xmlns:a16="http://schemas.microsoft.com/office/drawing/2014/main" id="{2F9F4EE8-6975-49D8-BD83-F1D090C80427}"/>
              </a:ext>
            </a:extLst>
          </p:cNvPr>
          <p:cNvSpPr>
            <a:spLocks noGrp="1"/>
          </p:cNvSpPr>
          <p:nvPr>
            <p:ph type="ftr" sz="quarter" idx="11"/>
          </p:nvPr>
        </p:nvSpPr>
        <p:spPr/>
        <p:txBody>
          <a:bodyPr/>
          <a:lstStyle/>
          <a:p>
            <a:r>
              <a:rPr lang="en-GB" baseline="30000" dirty="0" err="1"/>
              <a:t>a</a:t>
            </a:r>
            <a:r>
              <a:rPr lang="en-GB" dirty="0" err="1"/>
              <a:t>Outcomes</a:t>
            </a:r>
            <a:r>
              <a:rPr lang="en-GB" dirty="0"/>
              <a:t> are summarised from individual cohort studies reported in the review by Dyer SM et al. (2016)</a:t>
            </a:r>
            <a:r>
              <a:rPr lang="en-GB" baseline="30000" dirty="0"/>
              <a:t>2</a:t>
            </a:r>
          </a:p>
          <a:p>
            <a:r>
              <a:rPr lang="en-GB" dirty="0"/>
              <a:t>ADLs, activities of daily living; IADLs, instrumental activities of daily living</a:t>
            </a:r>
          </a:p>
          <a:p>
            <a:r>
              <a:rPr lang="en-GB" dirty="0"/>
              <a:t>1. Schnell S </a:t>
            </a:r>
            <a:r>
              <a:rPr lang="en-GB" i="1" dirty="0"/>
              <a:t>et al. </a:t>
            </a:r>
            <a:r>
              <a:rPr lang="en-GB" i="1" dirty="0" err="1"/>
              <a:t>Geriatr</a:t>
            </a:r>
            <a:r>
              <a:rPr lang="en-GB" i="1" dirty="0"/>
              <a:t> </a:t>
            </a:r>
            <a:r>
              <a:rPr lang="en-GB" i="1" dirty="0" err="1"/>
              <a:t>Orthop</a:t>
            </a:r>
            <a:r>
              <a:rPr lang="en-GB" i="1" dirty="0"/>
              <a:t> </a:t>
            </a:r>
            <a:r>
              <a:rPr lang="en-GB" i="1" dirty="0" err="1"/>
              <a:t>Surg</a:t>
            </a:r>
            <a:r>
              <a:rPr lang="en-GB" i="1" dirty="0"/>
              <a:t> </a:t>
            </a:r>
            <a:r>
              <a:rPr lang="en-GB" i="1" dirty="0" err="1"/>
              <a:t>Rehabil</a:t>
            </a:r>
            <a:r>
              <a:rPr lang="en-GB" i="1" dirty="0"/>
              <a:t> </a:t>
            </a:r>
            <a:r>
              <a:rPr lang="en-GB" dirty="0"/>
              <a:t>2010;1:6–14; 2. Dyer SM </a:t>
            </a:r>
            <a:r>
              <a:rPr lang="en-GB" i="1" dirty="0"/>
              <a:t>et al. </a:t>
            </a:r>
            <a:r>
              <a:rPr lang="pt-BR" i="1" dirty="0"/>
              <a:t>BMC Geriatr </a:t>
            </a:r>
            <a:r>
              <a:rPr lang="pt-BR" dirty="0"/>
              <a:t>2016;16:158</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sp>
        <p:nvSpPr>
          <p:cNvPr id="9" name="Pentagon 48">
            <a:extLst>
              <a:ext uri="{FF2B5EF4-FFF2-40B4-BE49-F238E27FC236}">
                <a16:creationId xmlns:a16="http://schemas.microsoft.com/office/drawing/2014/main" id="{241315C0-F210-4982-981E-8A8038EE05B9}"/>
              </a:ext>
            </a:extLst>
          </p:cNvPr>
          <p:cNvSpPr/>
          <p:nvPr/>
        </p:nvSpPr>
        <p:spPr>
          <a:xfrm>
            <a:off x="8391950" y="4279347"/>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Conclusions </a:t>
            </a:r>
            <a:br>
              <a:rPr lang="en-GB" sz="700" dirty="0">
                <a:solidFill>
                  <a:schemeClr val="bg1"/>
                </a:solidFill>
              </a:rPr>
            </a:br>
            <a:r>
              <a:rPr lang="en-GB" sz="700" dirty="0">
                <a:solidFill>
                  <a:schemeClr val="bg1"/>
                </a:solidFill>
              </a:rPr>
              <a:t>and next </a:t>
            </a:r>
            <a:br>
              <a:rPr lang="en-GB" sz="700" dirty="0">
                <a:solidFill>
                  <a:schemeClr val="bg1"/>
                </a:solidFill>
              </a:rPr>
            </a:br>
            <a:r>
              <a:rPr lang="en-GB" sz="700" dirty="0">
                <a:solidFill>
                  <a:schemeClr val="bg1"/>
                </a:solidFill>
              </a:rPr>
              <a:t>steps</a:t>
            </a:r>
          </a:p>
        </p:txBody>
      </p:sp>
    </p:spTree>
    <p:extLst>
      <p:ext uri="{BB962C8B-B14F-4D97-AF65-F5344CB8AC3E}">
        <p14:creationId xmlns:p14="http://schemas.microsoft.com/office/powerpoint/2010/main" val="2116871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D9BC7D-575A-4C83-9C19-B7E6DABFAA5B}"/>
              </a:ext>
            </a:extLst>
          </p:cNvPr>
          <p:cNvSpPr>
            <a:spLocks noGrp="1"/>
          </p:cNvSpPr>
          <p:nvPr>
            <p:ph idx="1"/>
          </p:nvPr>
        </p:nvSpPr>
        <p:spPr>
          <a:xfrm>
            <a:off x="448408" y="1094642"/>
            <a:ext cx="7700726" cy="3637378"/>
          </a:xfrm>
        </p:spPr>
        <p:txBody>
          <a:bodyPr/>
          <a:lstStyle/>
          <a:p>
            <a:r>
              <a:rPr lang="en-GB" dirty="0"/>
              <a:t>Despite the importance of maintaining functional autonomy and independence in elderly people at risk of fragility fractures, there is evidence that osteoporosis is often managed suboptimally</a:t>
            </a:r>
            <a:r>
              <a:rPr lang="en-GB" baseline="30000" dirty="0"/>
              <a:t>1–10</a:t>
            </a:r>
          </a:p>
          <a:p>
            <a:pPr lvl="1"/>
            <a:r>
              <a:rPr lang="en-GB" dirty="0"/>
              <a:t>Many patients are not properly managed, even if they are at high risk of, or have previously experienced, a fragility fracture</a:t>
            </a:r>
            <a:r>
              <a:rPr lang="en-GB" baseline="30000" dirty="0"/>
              <a:t>10</a:t>
            </a:r>
          </a:p>
        </p:txBody>
      </p:sp>
      <p:sp>
        <p:nvSpPr>
          <p:cNvPr id="5" name="Footer Placeholder 4">
            <a:extLst>
              <a:ext uri="{FF2B5EF4-FFF2-40B4-BE49-F238E27FC236}">
                <a16:creationId xmlns:a16="http://schemas.microsoft.com/office/drawing/2014/main" id="{235E8FBB-224F-4B58-B294-39F4162D51CB}"/>
              </a:ext>
            </a:extLst>
          </p:cNvPr>
          <p:cNvSpPr>
            <a:spLocks noGrp="1"/>
          </p:cNvSpPr>
          <p:nvPr>
            <p:ph type="ftr" sz="quarter" idx="11"/>
          </p:nvPr>
        </p:nvSpPr>
        <p:spPr>
          <a:xfrm>
            <a:off x="439234" y="4905066"/>
            <a:ext cx="7957071" cy="205740"/>
          </a:xfrm>
        </p:spPr>
        <p:txBody>
          <a:bodyPr/>
          <a:lstStyle/>
          <a:p>
            <a:r>
              <a:rPr lang="en-GB" dirty="0"/>
              <a:t>1. Khosla S </a:t>
            </a:r>
            <a:r>
              <a:rPr lang="en-GB" i="1" dirty="0"/>
              <a:t>et al. JBMR </a:t>
            </a:r>
            <a:r>
              <a:rPr lang="en-GB" dirty="0"/>
              <a:t>2016;31:1485–7; 2. Yang X </a:t>
            </a:r>
            <a:r>
              <a:rPr lang="en-GB" i="1" dirty="0"/>
              <a:t>et al. </a:t>
            </a:r>
            <a:r>
              <a:rPr lang="en-GB" i="1" dirty="0" err="1"/>
              <a:t>Curr</a:t>
            </a:r>
            <a:r>
              <a:rPr lang="en-GB" i="1" dirty="0"/>
              <a:t> Med Res </a:t>
            </a:r>
            <a:r>
              <a:rPr lang="en-GB" i="1" dirty="0" err="1"/>
              <a:t>Opin</a:t>
            </a:r>
            <a:r>
              <a:rPr lang="en-GB" dirty="0"/>
              <a:t> 2016;32:1849–56; 3. </a:t>
            </a:r>
            <a:r>
              <a:rPr lang="en-GB" dirty="0" err="1"/>
              <a:t>Siris</a:t>
            </a:r>
            <a:r>
              <a:rPr lang="en-GB" dirty="0"/>
              <a:t> ES </a:t>
            </a:r>
            <a:r>
              <a:rPr lang="en-GB" i="1" dirty="0"/>
              <a:t>et al. </a:t>
            </a:r>
            <a:r>
              <a:rPr lang="en-GB" i="1" dirty="0" err="1"/>
              <a:t>Curr</a:t>
            </a:r>
            <a:r>
              <a:rPr lang="en-GB" i="1" dirty="0"/>
              <a:t> Med Res </a:t>
            </a:r>
            <a:r>
              <a:rPr lang="en-GB" i="1" dirty="0" err="1"/>
              <a:t>Opin</a:t>
            </a:r>
            <a:r>
              <a:rPr lang="en-GB" i="1" dirty="0"/>
              <a:t> </a:t>
            </a:r>
            <a:r>
              <a:rPr lang="en-GB" dirty="0"/>
              <a:t>2014;30:123–30; 4. Solomon DH </a:t>
            </a:r>
            <a:r>
              <a:rPr lang="en-GB" i="1" dirty="0"/>
              <a:t>et al. J Bone Miner Res </a:t>
            </a:r>
            <a:r>
              <a:rPr lang="en-GB" dirty="0"/>
              <a:t>2014;29:1929–37; 5. </a:t>
            </a:r>
            <a:r>
              <a:rPr lang="en-GB" dirty="0" err="1"/>
              <a:t>Johnell</a:t>
            </a:r>
            <a:r>
              <a:rPr lang="en-GB" dirty="0"/>
              <a:t> K, </a:t>
            </a:r>
            <a:r>
              <a:rPr lang="en-GB" dirty="0" err="1"/>
              <a:t>Fastbom</a:t>
            </a:r>
            <a:r>
              <a:rPr lang="en-GB" dirty="0"/>
              <a:t> J </a:t>
            </a:r>
            <a:r>
              <a:rPr lang="en-GB" i="1" dirty="0" err="1"/>
              <a:t>J</a:t>
            </a:r>
            <a:r>
              <a:rPr lang="en-GB" i="1" dirty="0"/>
              <a:t> Arch </a:t>
            </a:r>
            <a:r>
              <a:rPr lang="en-GB" i="1" dirty="0" err="1"/>
              <a:t>Osteoporos</a:t>
            </a:r>
            <a:r>
              <a:rPr lang="en-GB" dirty="0"/>
              <a:t> 2009;4:17–23; 6. </a:t>
            </a:r>
            <a:r>
              <a:rPr lang="en-GB" dirty="0" err="1"/>
              <a:t>Lüthje</a:t>
            </a:r>
            <a:r>
              <a:rPr lang="en-GB" dirty="0"/>
              <a:t> P </a:t>
            </a:r>
            <a:r>
              <a:rPr lang="en-GB" i="1" dirty="0"/>
              <a:t>et al. Arch </a:t>
            </a:r>
            <a:r>
              <a:rPr lang="en-GB" i="1" dirty="0" err="1"/>
              <a:t>Gerontol</a:t>
            </a:r>
            <a:r>
              <a:rPr lang="en-GB" i="1" dirty="0"/>
              <a:t> </a:t>
            </a:r>
            <a:r>
              <a:rPr lang="en-GB" i="1" dirty="0" err="1"/>
              <a:t>Geriatr</a:t>
            </a:r>
            <a:r>
              <a:rPr lang="en-GB" i="1" dirty="0"/>
              <a:t> </a:t>
            </a:r>
            <a:r>
              <a:rPr lang="en-GB" dirty="0"/>
              <a:t>2009;49:153–7; 7. Nguyen TV </a:t>
            </a:r>
            <a:r>
              <a:rPr lang="en-GB" i="1" dirty="0"/>
              <a:t>et al. Med J </a:t>
            </a:r>
            <a:r>
              <a:rPr lang="en-GB" i="1" dirty="0" err="1"/>
              <a:t>Aust</a:t>
            </a:r>
            <a:r>
              <a:rPr lang="en-GB" i="1" dirty="0"/>
              <a:t> </a:t>
            </a:r>
            <a:r>
              <a:rPr lang="en-GB" dirty="0"/>
              <a:t>2004;180:S18–S22; </a:t>
            </a:r>
            <a:br>
              <a:rPr lang="en-GB" dirty="0"/>
            </a:br>
            <a:r>
              <a:rPr lang="en-GB" dirty="0"/>
              <a:t>8. Gardner MJ </a:t>
            </a:r>
            <a:r>
              <a:rPr lang="en-GB" i="1" dirty="0"/>
              <a:t>et al. JBJS </a:t>
            </a:r>
            <a:r>
              <a:rPr lang="en-GB" dirty="0"/>
              <a:t>2002;84-A:1342–8; 9. </a:t>
            </a:r>
            <a:r>
              <a:rPr lang="en-GB" dirty="0" err="1"/>
              <a:t>Kiebzak</a:t>
            </a:r>
            <a:r>
              <a:rPr lang="en-GB" dirty="0"/>
              <a:t> GM </a:t>
            </a:r>
            <a:r>
              <a:rPr lang="en-GB" i="1" dirty="0"/>
              <a:t>et al. Arch Intern Med</a:t>
            </a:r>
            <a:r>
              <a:rPr lang="en-GB" dirty="0"/>
              <a:t> 2002;162:2217–22; 10. </a:t>
            </a:r>
            <a:r>
              <a:rPr lang="en-GB" dirty="0" err="1"/>
              <a:t>Kanis</a:t>
            </a:r>
            <a:r>
              <a:rPr lang="en-GB" dirty="0"/>
              <a:t> JA </a:t>
            </a:r>
            <a:r>
              <a:rPr lang="en-GB" i="1" dirty="0"/>
              <a:t>et al. J Bone Min Res </a:t>
            </a:r>
            <a:r>
              <a:rPr lang="en-GB" dirty="0"/>
              <a:t>2014;29:1926–28; </a:t>
            </a:r>
          </a:p>
        </p:txBody>
      </p:sp>
      <p:sp>
        <p:nvSpPr>
          <p:cNvPr id="2" name="Title 1">
            <a:extLst>
              <a:ext uri="{FF2B5EF4-FFF2-40B4-BE49-F238E27FC236}">
                <a16:creationId xmlns:a16="http://schemas.microsoft.com/office/drawing/2014/main" id="{D8C6ECAD-0579-4862-803D-76996DB5ACE0}"/>
              </a:ext>
            </a:extLst>
          </p:cNvPr>
          <p:cNvSpPr>
            <a:spLocks noGrp="1"/>
          </p:cNvSpPr>
          <p:nvPr>
            <p:ph type="title"/>
          </p:nvPr>
        </p:nvSpPr>
        <p:spPr/>
        <p:txBody>
          <a:bodyPr/>
          <a:lstStyle/>
          <a:p>
            <a:r>
              <a:rPr lang="en-GB"/>
              <a:t>Hip fracture prevention can be suboptimal</a:t>
            </a:r>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sp>
        <p:nvSpPr>
          <p:cNvPr id="6" name="Pentagon 48">
            <a:extLst>
              <a:ext uri="{FF2B5EF4-FFF2-40B4-BE49-F238E27FC236}">
                <a16:creationId xmlns:a16="http://schemas.microsoft.com/office/drawing/2014/main" id="{241315C0-F210-4982-981E-8A8038EE05B9}"/>
              </a:ext>
            </a:extLst>
          </p:cNvPr>
          <p:cNvSpPr/>
          <p:nvPr/>
        </p:nvSpPr>
        <p:spPr>
          <a:xfrm>
            <a:off x="8391950" y="4279347"/>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Conclusions </a:t>
            </a:r>
            <a:br>
              <a:rPr lang="en-GB" sz="700" dirty="0">
                <a:solidFill>
                  <a:schemeClr val="bg1"/>
                </a:solidFill>
              </a:rPr>
            </a:br>
            <a:r>
              <a:rPr lang="en-GB" sz="700" dirty="0">
                <a:solidFill>
                  <a:schemeClr val="bg1"/>
                </a:solidFill>
              </a:rPr>
              <a:t>and next </a:t>
            </a:r>
            <a:br>
              <a:rPr lang="en-GB" sz="700" dirty="0">
                <a:solidFill>
                  <a:schemeClr val="bg1"/>
                </a:solidFill>
              </a:rPr>
            </a:br>
            <a:r>
              <a:rPr lang="en-GB" sz="700" dirty="0">
                <a:solidFill>
                  <a:schemeClr val="bg1"/>
                </a:solidFill>
              </a:rPr>
              <a:t>steps</a:t>
            </a:r>
          </a:p>
        </p:txBody>
      </p:sp>
    </p:spTree>
    <p:extLst>
      <p:ext uri="{BB962C8B-B14F-4D97-AF65-F5344CB8AC3E}">
        <p14:creationId xmlns:p14="http://schemas.microsoft.com/office/powerpoint/2010/main" val="196594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408ADA4-5D30-4C89-A45D-E6EB2F01BE8D}"/>
              </a:ext>
            </a:extLst>
          </p:cNvPr>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GB"/>
              <a:t>Take-home messages</a:t>
            </a:r>
            <a:endParaRPr lang="en-US" dirty="0"/>
          </a:p>
        </p:txBody>
      </p:sp>
      <p:sp>
        <p:nvSpPr>
          <p:cNvPr id="5" name="Content Placeholder 4">
            <a:extLst>
              <a:ext uri="{FF2B5EF4-FFF2-40B4-BE49-F238E27FC236}">
                <a16:creationId xmlns:a16="http://schemas.microsoft.com/office/drawing/2014/main" id="{9C86B827-D0CD-4CC4-8E18-CC6729965390}"/>
              </a:ext>
            </a:extLst>
          </p:cNvPr>
          <p:cNvSpPr>
            <a:spLocks noGrp="1"/>
          </p:cNvSpPr>
          <p:nvPr>
            <p:ph idx="1"/>
          </p:nvPr>
        </p:nvSpPr>
        <p:spPr/>
        <p:txBody>
          <a:bodyPr/>
          <a:lstStyle/>
          <a:p>
            <a:r>
              <a:rPr lang="en-GB" dirty="0"/>
              <a:t>A large proportion of elderly people who experience hip fractures survive</a:t>
            </a:r>
          </a:p>
          <a:p>
            <a:r>
              <a:rPr lang="en-GB" dirty="0"/>
              <a:t>Hip fracture survivors experience a loss of functional autonomy and independence compared with before fracture, and compared with matched controls who have not experienced a hip fracture </a:t>
            </a:r>
          </a:p>
          <a:p>
            <a:r>
              <a:rPr lang="en-GB" dirty="0"/>
              <a:t>Despite the limitations imposed by hip fractures, some elderly people do recover pre-fracture capabilities</a:t>
            </a:r>
          </a:p>
          <a:p>
            <a:r>
              <a:rPr lang="en-GB" dirty="0"/>
              <a:t>Effective interventions are available to help prevent hip fractures</a:t>
            </a:r>
          </a:p>
          <a:p>
            <a:r>
              <a:rPr lang="en-GB" dirty="0"/>
              <a:t>The burden of hip fractures is likely to continue to be an important issue for patients, healthcare professionals, societies and policy makers, especially as the global population continues to age and the prevalence of hip fractures continues to rise</a:t>
            </a:r>
          </a:p>
          <a:p>
            <a:endParaRPr lang="en-GB"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
        <p:nvSpPr>
          <p:cNvPr id="6" name="Pentagon 48">
            <a:extLst>
              <a:ext uri="{FF2B5EF4-FFF2-40B4-BE49-F238E27FC236}">
                <a16:creationId xmlns:a16="http://schemas.microsoft.com/office/drawing/2014/main" id="{241315C0-F210-4982-981E-8A8038EE05B9}"/>
              </a:ext>
            </a:extLst>
          </p:cNvPr>
          <p:cNvSpPr/>
          <p:nvPr/>
        </p:nvSpPr>
        <p:spPr>
          <a:xfrm>
            <a:off x="8391950" y="4279347"/>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Conclusions </a:t>
            </a:r>
            <a:br>
              <a:rPr lang="en-GB" sz="700" dirty="0">
                <a:solidFill>
                  <a:schemeClr val="bg1"/>
                </a:solidFill>
              </a:rPr>
            </a:br>
            <a:r>
              <a:rPr lang="en-GB" sz="700" dirty="0">
                <a:solidFill>
                  <a:schemeClr val="bg1"/>
                </a:solidFill>
              </a:rPr>
              <a:t>and next </a:t>
            </a:r>
            <a:br>
              <a:rPr lang="en-GB" sz="700" dirty="0">
                <a:solidFill>
                  <a:schemeClr val="bg1"/>
                </a:solidFill>
              </a:rPr>
            </a:br>
            <a:r>
              <a:rPr lang="en-GB" sz="700" dirty="0">
                <a:solidFill>
                  <a:schemeClr val="bg1"/>
                </a:solidFill>
              </a:rPr>
              <a:t>steps</a:t>
            </a:r>
          </a:p>
        </p:txBody>
      </p:sp>
    </p:spTree>
    <p:extLst>
      <p:ext uri="{BB962C8B-B14F-4D97-AF65-F5344CB8AC3E}">
        <p14:creationId xmlns:p14="http://schemas.microsoft.com/office/powerpoint/2010/main" val="1385863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015D-60E7-4FCA-8B1D-D094AC848D40}"/>
              </a:ext>
            </a:extLst>
          </p:cNvPr>
          <p:cNvSpPr>
            <a:spLocks noGrp="1"/>
          </p:cNvSpPr>
          <p:nvPr>
            <p:ph type="ctrTitle"/>
          </p:nvPr>
        </p:nvSpPr>
        <p:spPr/>
        <p:txBody>
          <a:bodyPr/>
          <a:lstStyle/>
          <a:p>
            <a:r>
              <a:rPr lang="en-GB"/>
              <a:t>Supplementary slides (1/2)</a:t>
            </a:r>
            <a:endParaRPr lang="en-GB" dirty="0"/>
          </a:p>
        </p:txBody>
      </p:sp>
      <p:sp>
        <p:nvSpPr>
          <p:cNvPr id="3" name="Subtitle 2">
            <a:extLst>
              <a:ext uri="{FF2B5EF4-FFF2-40B4-BE49-F238E27FC236}">
                <a16:creationId xmlns:a16="http://schemas.microsoft.com/office/drawing/2014/main" id="{C4FBB5CA-01DA-4D3E-862B-0399864E2EDD}"/>
              </a:ext>
            </a:extLst>
          </p:cNvPr>
          <p:cNvSpPr>
            <a:spLocks noGrp="1"/>
          </p:cNvSpPr>
          <p:nvPr>
            <p:ph type="subTitle" idx="1"/>
          </p:nvPr>
        </p:nvSpPr>
        <p:spPr/>
        <p:txBody>
          <a:bodyPr/>
          <a:lstStyle/>
          <a:p>
            <a:r>
              <a:rPr lang="en-GB"/>
              <a:t>Study limitations, study bias </a:t>
            </a:r>
          </a:p>
          <a:p>
            <a:r>
              <a:rPr lang="en-GB"/>
              <a:t>and future research directions</a:t>
            </a:r>
            <a:endParaRPr lang="en-GB" dirty="0"/>
          </a:p>
        </p:txBody>
      </p:sp>
    </p:spTree>
    <p:extLst>
      <p:ext uri="{BB962C8B-B14F-4D97-AF65-F5344CB8AC3E}">
        <p14:creationId xmlns:p14="http://schemas.microsoft.com/office/powerpoint/2010/main" val="3736648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200"/>
              </a:spcBef>
            </a:pPr>
            <a:r>
              <a:rPr lang="en-GB" sz="1400" dirty="0"/>
              <a:t>Heterogeneity across observational studies with regards to:</a:t>
            </a:r>
          </a:p>
          <a:p>
            <a:pPr lvl="1">
              <a:spcAft>
                <a:spcPts val="200"/>
              </a:spcAft>
            </a:pPr>
            <a:r>
              <a:rPr lang="en-GB" sz="1200" dirty="0"/>
              <a:t>patient and treatment characteristics, which likely reflects different cohort inclusion criteria</a:t>
            </a:r>
            <a:r>
              <a:rPr lang="en-GB" sz="1200" baseline="30000" dirty="0"/>
              <a:t>1</a:t>
            </a:r>
          </a:p>
          <a:p>
            <a:pPr lvl="1">
              <a:spcAft>
                <a:spcPts val="200"/>
              </a:spcAft>
            </a:pPr>
            <a:r>
              <a:rPr lang="en-GB" sz="1200" dirty="0"/>
              <a:t>methods for measuring and reporting outcomes</a:t>
            </a:r>
            <a:r>
              <a:rPr lang="en-GB" sz="1200" baseline="30000" dirty="0"/>
              <a:t>1</a:t>
            </a:r>
          </a:p>
          <a:p>
            <a:pPr>
              <a:spcBef>
                <a:spcPts val="200"/>
              </a:spcBef>
            </a:pPr>
            <a:r>
              <a:rPr lang="en-GB" sz="1400" dirty="0"/>
              <a:t>Paucity of data across observational studies on:</a:t>
            </a:r>
          </a:p>
          <a:p>
            <a:pPr lvl="1">
              <a:spcAft>
                <a:spcPts val="200"/>
              </a:spcAft>
            </a:pPr>
            <a:r>
              <a:rPr lang="en-GB" sz="1200" dirty="0"/>
              <a:t>some outcomes, in particular those related to participation in social and community life</a:t>
            </a:r>
            <a:r>
              <a:rPr lang="en-GB" sz="1200" baseline="30000" dirty="0"/>
              <a:t>1</a:t>
            </a:r>
          </a:p>
          <a:p>
            <a:pPr lvl="1">
              <a:spcAft>
                <a:spcPts val="200"/>
              </a:spcAft>
            </a:pPr>
            <a:r>
              <a:rPr lang="en-GB" sz="1200" dirty="0"/>
              <a:t>hip fractures in men – although hip fractures are more common in women than in men, a substantial number of men worldwide are affected by hip fractures</a:t>
            </a:r>
            <a:r>
              <a:rPr lang="en-GB" sz="1200" baseline="30000" dirty="0"/>
              <a:t>1,2 </a:t>
            </a:r>
          </a:p>
          <a:p>
            <a:pPr lvl="1">
              <a:spcAft>
                <a:spcPts val="200"/>
              </a:spcAft>
            </a:pPr>
            <a:r>
              <a:rPr lang="en-GB" sz="1200" dirty="0"/>
              <a:t>patients living in a care or nursing home pre-fracture – these patients may have a poorer pre-fracture function and recovery potential than patients living independently</a:t>
            </a:r>
            <a:r>
              <a:rPr lang="en-GB" sz="1200" baseline="30000" dirty="0"/>
              <a:t>1,3 </a:t>
            </a:r>
          </a:p>
          <a:p>
            <a:pPr lvl="1">
              <a:spcAft>
                <a:spcPts val="200"/>
              </a:spcAft>
            </a:pPr>
            <a:r>
              <a:rPr lang="en-GB" sz="1200" dirty="0"/>
              <a:t>the burden of hip fractures on caregivers</a:t>
            </a:r>
            <a:r>
              <a:rPr lang="en-GB" sz="1200" baseline="30000" dirty="0"/>
              <a:t>4</a:t>
            </a:r>
          </a:p>
          <a:p>
            <a:pPr>
              <a:spcBef>
                <a:spcPts val="200"/>
              </a:spcBef>
            </a:pPr>
            <a:r>
              <a:rPr lang="en-GB" sz="1400" dirty="0"/>
              <a:t>Observational studies and literature reviews were not always reported according to STROBE and PRISMA guidelines, respectively</a:t>
            </a:r>
            <a:r>
              <a:rPr lang="en-GB" sz="1400" baseline="30000" dirty="0"/>
              <a:t>5</a:t>
            </a:r>
            <a:r>
              <a:rPr lang="en-GB" sz="1400" dirty="0"/>
              <a:t> – in particular, some studies did not report loss to follow-up for each outcome</a:t>
            </a:r>
            <a:r>
              <a:rPr lang="en-GB" sz="1400" baseline="30000" dirty="0"/>
              <a:t>1</a:t>
            </a:r>
          </a:p>
          <a:p>
            <a:pPr>
              <a:spcBef>
                <a:spcPts val="200"/>
              </a:spcBef>
            </a:pPr>
            <a:r>
              <a:rPr lang="en-GB" sz="1400" dirty="0"/>
              <a:t>Most studies did not report risk factors or predictors for recovery, or ongoing loss of mobility, functional autonomy or independence</a:t>
            </a:r>
            <a:r>
              <a:rPr lang="en-GB" sz="1400" baseline="30000" dirty="0"/>
              <a:t>1</a:t>
            </a:r>
          </a:p>
          <a:p>
            <a:pPr>
              <a:spcBef>
                <a:spcPts val="200"/>
              </a:spcBef>
            </a:pPr>
            <a:r>
              <a:rPr lang="en-GB" sz="1400" dirty="0"/>
              <a:t>Most studies did not attempt to evaluate the relative effectiveness of different interventions in hip fracture management</a:t>
            </a:r>
            <a:r>
              <a:rPr lang="en-GB" sz="1400" baseline="30000" dirty="0"/>
              <a:t>1</a:t>
            </a:r>
            <a:endParaRPr lang="en-US" sz="1400" baseline="30000" dirty="0"/>
          </a:p>
        </p:txBody>
      </p:sp>
      <p:sp>
        <p:nvSpPr>
          <p:cNvPr id="5" name="Footer Placeholder 4">
            <a:extLst>
              <a:ext uri="{FF2B5EF4-FFF2-40B4-BE49-F238E27FC236}">
                <a16:creationId xmlns:a16="http://schemas.microsoft.com/office/drawing/2014/main" id="{4DF470EF-CCAC-40C5-83D4-3F9E191CD1A1}"/>
              </a:ext>
            </a:extLst>
          </p:cNvPr>
          <p:cNvSpPr>
            <a:spLocks noGrp="1"/>
          </p:cNvSpPr>
          <p:nvPr>
            <p:ph type="ftr" sz="quarter" idx="11"/>
          </p:nvPr>
        </p:nvSpPr>
        <p:spPr/>
        <p:txBody>
          <a:bodyPr/>
          <a:lstStyle/>
          <a:p>
            <a:r>
              <a:rPr lang="en-US" dirty="0"/>
              <a:t>PRISMA, Preferred Reporting Items for Systematic Reviews and Meta-Analyses; STROBE, Strengthening the Reporting of Observational studies in Epidemiology</a:t>
            </a:r>
          </a:p>
          <a:p>
            <a:r>
              <a:rPr lang="en-US" dirty="0"/>
              <a:t>1. Dyer SM </a:t>
            </a:r>
            <a:r>
              <a:rPr lang="en-US" i="1" dirty="0"/>
              <a:t>et al. BMC </a:t>
            </a:r>
            <a:r>
              <a:rPr lang="en-US" i="1" dirty="0" err="1"/>
              <a:t>Geriatr</a:t>
            </a:r>
            <a:r>
              <a:rPr lang="en-US" i="1" dirty="0"/>
              <a:t> </a:t>
            </a:r>
            <a:r>
              <a:rPr lang="en-US" dirty="0"/>
              <a:t>2016;16:158; 2. </a:t>
            </a:r>
            <a:r>
              <a:rPr lang="en-US" dirty="0" err="1"/>
              <a:t>Dhanwal</a:t>
            </a:r>
            <a:r>
              <a:rPr lang="en-US" dirty="0"/>
              <a:t> DK </a:t>
            </a:r>
            <a:r>
              <a:rPr lang="en-US" i="1" dirty="0"/>
              <a:t>et al. Indian J </a:t>
            </a:r>
            <a:r>
              <a:rPr lang="en-US" i="1" dirty="0" err="1"/>
              <a:t>Orthop</a:t>
            </a:r>
            <a:r>
              <a:rPr lang="en-US" i="1" dirty="0"/>
              <a:t> </a:t>
            </a:r>
            <a:r>
              <a:rPr lang="en-US" dirty="0"/>
              <a:t>2011;45:15–22; 3. </a:t>
            </a:r>
            <a:r>
              <a:rPr lang="en-US" dirty="0" err="1"/>
              <a:t>Luppa</a:t>
            </a:r>
            <a:r>
              <a:rPr lang="en-US" dirty="0"/>
              <a:t> M </a:t>
            </a:r>
            <a:r>
              <a:rPr lang="en-US" i="1" dirty="0"/>
              <a:t>et al. Age Ageing </a:t>
            </a:r>
            <a:r>
              <a:rPr lang="en-US" dirty="0"/>
              <a:t>2010;39:31–8; </a:t>
            </a:r>
            <a:br>
              <a:rPr lang="en-US" dirty="0"/>
            </a:br>
            <a:r>
              <a:rPr lang="en-US" dirty="0"/>
              <a:t>4. </a:t>
            </a:r>
            <a:r>
              <a:rPr lang="en-US" dirty="0" err="1"/>
              <a:t>Ariza</a:t>
            </a:r>
            <a:r>
              <a:rPr lang="en-US" dirty="0"/>
              <a:t>-Vega P </a:t>
            </a:r>
            <a:r>
              <a:rPr lang="en-US" i="1" dirty="0"/>
              <a:t>et al. </a:t>
            </a:r>
            <a:r>
              <a:rPr lang="en-US" i="1" dirty="0" err="1"/>
              <a:t>Disabil</a:t>
            </a:r>
            <a:r>
              <a:rPr lang="en-US" i="1" dirty="0"/>
              <a:t> </a:t>
            </a:r>
            <a:r>
              <a:rPr lang="en-US" i="1" dirty="0" err="1"/>
              <a:t>Rehabil</a:t>
            </a:r>
            <a:r>
              <a:rPr lang="en-US" i="1" dirty="0"/>
              <a:t> </a:t>
            </a:r>
            <a:r>
              <a:rPr lang="en-US" dirty="0"/>
              <a:t>2017:1</a:t>
            </a:r>
            <a:r>
              <a:rPr lang="en-GB" dirty="0"/>
              <a:t>–</a:t>
            </a:r>
            <a:r>
              <a:rPr lang="en-US" dirty="0"/>
              <a:t>8; 5. Equator Network. Available from: </a:t>
            </a:r>
            <a:r>
              <a:rPr lang="en-US" dirty="0">
                <a:hlinkClick r:id="rId3"/>
              </a:rPr>
              <a:t>http://www.equator-network.org/</a:t>
            </a:r>
            <a:r>
              <a:rPr lang="en-US" dirty="0"/>
              <a:t> (Accessed January 2018)</a:t>
            </a:r>
          </a:p>
        </p:txBody>
      </p:sp>
      <p:sp>
        <p:nvSpPr>
          <p:cNvPr id="2" name="Title 1"/>
          <p:cNvSpPr>
            <a:spLocks noGrp="1"/>
          </p:cNvSpPr>
          <p:nvPr>
            <p:ph type="title"/>
          </p:nvPr>
        </p:nvSpPr>
        <p:spPr/>
        <p:txBody>
          <a:bodyPr/>
          <a:lstStyle/>
          <a:p>
            <a:r>
              <a:rPr lang="en-GB" dirty="0"/>
              <a:t>Assessment of study limitations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27</a:t>
            </a:fld>
            <a:endParaRPr lang="en-US" dirty="0"/>
          </a:p>
        </p:txBody>
      </p:sp>
      <p:sp>
        <p:nvSpPr>
          <p:cNvPr id="4" name="TextBox 3">
            <a:extLst>
              <a:ext uri="{FF2B5EF4-FFF2-40B4-BE49-F238E27FC236}">
                <a16:creationId xmlns:a16="http://schemas.microsoft.com/office/drawing/2014/main" id="{747F9605-F0C1-4D5C-9551-B9EFCFA8B421}"/>
              </a:ext>
            </a:extLst>
          </p:cNvPr>
          <p:cNvSpPr txBox="1"/>
          <p:nvPr/>
        </p:nvSpPr>
        <p:spPr>
          <a:xfrm>
            <a:off x="437608" y="4687804"/>
            <a:ext cx="8268788" cy="219291"/>
          </a:xfrm>
          <a:prstGeom prst="rect">
            <a:avLst/>
          </a:prstGeom>
          <a:noFill/>
        </p:spPr>
        <p:txBody>
          <a:bodyPr wrap="square" rtlCol="0">
            <a:spAutoFit/>
          </a:bodyPr>
          <a:lstStyle/>
          <a:p>
            <a:endParaRPr lang="en-GB" sz="825" dirty="0"/>
          </a:p>
        </p:txBody>
      </p:sp>
    </p:spTree>
    <p:extLst>
      <p:ext uri="{BB962C8B-B14F-4D97-AF65-F5344CB8AC3E}">
        <p14:creationId xmlns:p14="http://schemas.microsoft.com/office/powerpoint/2010/main" val="4049170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6FAC76-BE4A-4C85-A8EF-3B79133AF1A5}"/>
              </a:ext>
            </a:extLst>
          </p:cNvPr>
          <p:cNvSpPr>
            <a:spLocks noGrp="1"/>
          </p:cNvSpPr>
          <p:nvPr>
            <p:ph type="ftr" sz="quarter" idx="11"/>
          </p:nvPr>
        </p:nvSpPr>
        <p:spPr/>
        <p:txBody>
          <a:bodyPr/>
          <a:lstStyle/>
          <a:p>
            <a:r>
              <a:rPr lang="en-GB" baseline="30000" dirty="0" err="1"/>
              <a:t>a</a:t>
            </a:r>
            <a:r>
              <a:rPr lang="en-GB" dirty="0" err="1"/>
              <a:t>Rated</a:t>
            </a:r>
            <a:r>
              <a:rPr lang="en-GB" dirty="0"/>
              <a:t> according to Dyer </a:t>
            </a:r>
            <a:r>
              <a:rPr lang="en-GB" i="1" dirty="0"/>
              <a:t>et al. </a:t>
            </a:r>
            <a:r>
              <a:rPr lang="en-GB" dirty="0"/>
              <a:t>(2016);</a:t>
            </a:r>
            <a:r>
              <a:rPr lang="en-GB" baseline="30000" dirty="0"/>
              <a:t>1 </a:t>
            </a:r>
            <a:r>
              <a:rPr lang="en-GB" baseline="30000" dirty="0" err="1"/>
              <a:t>b</a:t>
            </a:r>
            <a:r>
              <a:rPr lang="en-GB" dirty="0" err="1"/>
              <a:t>Rated</a:t>
            </a:r>
            <a:r>
              <a:rPr lang="en-GB" dirty="0"/>
              <a:t> “yes” if recruitment was consecutive or random; </a:t>
            </a:r>
            <a:r>
              <a:rPr lang="en-GB" baseline="30000" dirty="0" err="1"/>
              <a:t>c</a:t>
            </a:r>
            <a:r>
              <a:rPr lang="en-GB" dirty="0" err="1"/>
              <a:t>Rated</a:t>
            </a:r>
            <a:r>
              <a:rPr lang="en-GB" dirty="0"/>
              <a:t> “yes” if baseline time was the same for all patients and close to the hip fracture time; </a:t>
            </a:r>
            <a:br>
              <a:rPr lang="en-GB" dirty="0"/>
            </a:br>
            <a:r>
              <a:rPr lang="en-GB" baseline="30000" dirty="0" err="1"/>
              <a:t>d</a:t>
            </a:r>
            <a:r>
              <a:rPr lang="en-GB" dirty="0" err="1"/>
              <a:t>Rated</a:t>
            </a:r>
            <a:r>
              <a:rPr lang="en-GB" dirty="0"/>
              <a:t> “yes” if enrolment was for hip fracture according to a hospital diagnosis, with a defined age limit; </a:t>
            </a:r>
            <a:r>
              <a:rPr lang="en-GB" baseline="30000" dirty="0" err="1"/>
              <a:t>e</a:t>
            </a:r>
            <a:r>
              <a:rPr lang="en-GB" dirty="0" err="1"/>
              <a:t>Rated</a:t>
            </a:r>
            <a:r>
              <a:rPr lang="en-GB" dirty="0"/>
              <a:t> “yes” if ≥ 80% of patients contributed follow-up data at ≥ 3 months; </a:t>
            </a:r>
            <a:br>
              <a:rPr lang="en-GB" dirty="0"/>
            </a:br>
            <a:r>
              <a:rPr lang="en-GB" baseline="30000" dirty="0" err="1"/>
              <a:t>f</a:t>
            </a:r>
            <a:r>
              <a:rPr lang="en-GB" dirty="0" err="1"/>
              <a:t>For</a:t>
            </a:r>
            <a:r>
              <a:rPr lang="en-GB" dirty="0"/>
              <a:t> mobility and ADL outcomes</a:t>
            </a:r>
          </a:p>
          <a:p>
            <a:r>
              <a:rPr lang="en-GB" dirty="0"/>
              <a:t>ADL, activity of daily living; N, no; U, unclear; Y, yes</a:t>
            </a:r>
          </a:p>
          <a:p>
            <a:r>
              <a:rPr lang="en-GB" dirty="0"/>
              <a:t>1. Dyer SM </a:t>
            </a:r>
            <a:r>
              <a:rPr lang="en-GB" i="1" dirty="0"/>
              <a:t>et al. </a:t>
            </a:r>
            <a:r>
              <a:rPr lang="pt-BR" i="1" dirty="0"/>
              <a:t>BMC Geriatr </a:t>
            </a:r>
            <a:r>
              <a:rPr lang="pt-BR" dirty="0"/>
              <a:t>2016;16:158;</a:t>
            </a:r>
          </a:p>
          <a:p>
            <a:r>
              <a:rPr lang="pt-BR" dirty="0"/>
              <a:t>Please see the speaker notes for the individual study references</a:t>
            </a:r>
            <a:endParaRPr lang="en-GB" dirty="0"/>
          </a:p>
        </p:txBody>
      </p:sp>
      <p:sp>
        <p:nvSpPr>
          <p:cNvPr id="2" name="Title 1"/>
          <p:cNvSpPr>
            <a:spLocks noGrp="1"/>
          </p:cNvSpPr>
          <p:nvPr>
            <p:ph type="title"/>
          </p:nvPr>
        </p:nvSpPr>
        <p:spPr/>
        <p:txBody>
          <a:bodyPr/>
          <a:lstStyle/>
          <a:p>
            <a:r>
              <a:rPr lang="en-GB" dirty="0"/>
              <a:t>Assessment of study bias (1)</a:t>
            </a:r>
            <a:endParaRPr lang="en-US" dirty="0"/>
          </a:p>
        </p:txBody>
      </p:sp>
      <p:graphicFrame>
        <p:nvGraphicFramePr>
          <p:cNvPr id="5" name="Content Placeholder 4">
            <a:extLst>
              <a:ext uri="{FF2B5EF4-FFF2-40B4-BE49-F238E27FC236}">
                <a16:creationId xmlns:a16="http://schemas.microsoft.com/office/drawing/2014/main" id="{285CB873-E983-4F95-A69F-D3993D6CCBE8}"/>
              </a:ext>
            </a:extLst>
          </p:cNvPr>
          <p:cNvGraphicFramePr>
            <a:graphicFrameLocks noGrp="1"/>
          </p:cNvGraphicFramePr>
          <p:nvPr>
            <p:ph idx="1"/>
            <p:extLst>
              <p:ext uri="{D42A27DB-BD31-4B8C-83A1-F6EECF244321}">
                <p14:modId xmlns:p14="http://schemas.microsoft.com/office/powerpoint/2010/main" val="2502814827"/>
              </p:ext>
            </p:extLst>
          </p:nvPr>
        </p:nvGraphicFramePr>
        <p:xfrm>
          <a:off x="447675" y="1095375"/>
          <a:ext cx="7789865" cy="2975460"/>
        </p:xfrm>
        <a:graphic>
          <a:graphicData uri="http://schemas.openxmlformats.org/drawingml/2006/table">
            <a:tbl>
              <a:tblPr firstRow="1" bandRow="1">
                <a:tableStyleId>{5C22544A-7EE6-4342-B048-85BDC9FD1C3A}</a:tableStyleId>
              </a:tblPr>
              <a:tblGrid>
                <a:gridCol w="1557973">
                  <a:extLst>
                    <a:ext uri="{9D8B030D-6E8A-4147-A177-3AD203B41FA5}">
                      <a16:colId xmlns:a16="http://schemas.microsoft.com/office/drawing/2014/main" val="1557563179"/>
                    </a:ext>
                  </a:extLst>
                </a:gridCol>
                <a:gridCol w="1557973">
                  <a:extLst>
                    <a:ext uri="{9D8B030D-6E8A-4147-A177-3AD203B41FA5}">
                      <a16:colId xmlns:a16="http://schemas.microsoft.com/office/drawing/2014/main" val="3759537310"/>
                    </a:ext>
                  </a:extLst>
                </a:gridCol>
                <a:gridCol w="1557973">
                  <a:extLst>
                    <a:ext uri="{9D8B030D-6E8A-4147-A177-3AD203B41FA5}">
                      <a16:colId xmlns:a16="http://schemas.microsoft.com/office/drawing/2014/main" val="3481041147"/>
                    </a:ext>
                  </a:extLst>
                </a:gridCol>
                <a:gridCol w="1557973">
                  <a:extLst>
                    <a:ext uri="{9D8B030D-6E8A-4147-A177-3AD203B41FA5}">
                      <a16:colId xmlns:a16="http://schemas.microsoft.com/office/drawing/2014/main" val="3250843860"/>
                    </a:ext>
                  </a:extLst>
                </a:gridCol>
                <a:gridCol w="1557973">
                  <a:extLst>
                    <a:ext uri="{9D8B030D-6E8A-4147-A177-3AD203B41FA5}">
                      <a16:colId xmlns:a16="http://schemas.microsoft.com/office/drawing/2014/main" val="1967356372"/>
                    </a:ext>
                  </a:extLst>
                </a:gridCol>
              </a:tblGrid>
              <a:tr h="247955">
                <a:tc>
                  <a:txBody>
                    <a:bodyPr/>
                    <a:lstStyle/>
                    <a:p>
                      <a:r>
                        <a:rPr lang="en-GB" sz="900" dirty="0"/>
                        <a:t>Cohort </a:t>
                      </a:r>
                      <a:r>
                        <a:rPr lang="en-GB" sz="900" dirty="0" err="1"/>
                        <a:t>study</a:t>
                      </a:r>
                      <a:r>
                        <a:rPr lang="en-GB" sz="900" baseline="30000" dirty="0" err="1"/>
                        <a:t>a</a:t>
                      </a:r>
                      <a:endParaRPr lang="en-GB" sz="900" baseline="30000" dirty="0"/>
                    </a:p>
                  </a:txBody>
                  <a:tcPr marL="67738" marR="67738" marT="34290" marB="34290"/>
                </a:tc>
                <a:tc>
                  <a:txBody>
                    <a:bodyPr/>
                    <a:lstStyle/>
                    <a:p>
                      <a:pPr algn="ctr"/>
                      <a:r>
                        <a:rPr lang="en-GB" sz="900" dirty="0" err="1"/>
                        <a:t>Representative?</a:t>
                      </a:r>
                      <a:r>
                        <a:rPr lang="en-GB" sz="900" baseline="30000" dirty="0" err="1"/>
                        <a:t>b</a:t>
                      </a:r>
                      <a:endParaRPr lang="en-GB" sz="900" baseline="30000" dirty="0"/>
                    </a:p>
                  </a:txBody>
                  <a:tcPr marL="67738" marR="67738" marT="34290" marB="34290"/>
                </a:tc>
                <a:tc>
                  <a:txBody>
                    <a:bodyPr/>
                    <a:lstStyle/>
                    <a:p>
                      <a:pPr algn="ctr"/>
                      <a:r>
                        <a:rPr lang="en-GB" sz="900" dirty="0" err="1"/>
                        <a:t>Inception?</a:t>
                      </a:r>
                      <a:r>
                        <a:rPr lang="en-GB" sz="900" baseline="30000" dirty="0" err="1"/>
                        <a:t>c</a:t>
                      </a:r>
                      <a:endParaRPr lang="en-GB" sz="900" dirty="0"/>
                    </a:p>
                  </a:txBody>
                  <a:tcPr marL="67738" marR="67738" marT="34290" marB="34290"/>
                </a:tc>
                <a:tc>
                  <a:txBody>
                    <a:bodyPr/>
                    <a:lstStyle/>
                    <a:p>
                      <a:pPr algn="ctr"/>
                      <a:r>
                        <a:rPr lang="en-GB" sz="900" dirty="0"/>
                        <a:t>Defined </a:t>
                      </a:r>
                      <a:r>
                        <a:rPr lang="en-GB" sz="900" dirty="0" err="1"/>
                        <a:t>sample?</a:t>
                      </a:r>
                      <a:r>
                        <a:rPr lang="en-GB" sz="900" baseline="30000" dirty="0" err="1"/>
                        <a:t>d</a:t>
                      </a:r>
                      <a:endParaRPr lang="en-GB" sz="900" dirty="0"/>
                    </a:p>
                  </a:txBody>
                  <a:tcPr marL="67738" marR="67738" marT="34290" marB="34290"/>
                </a:tc>
                <a:tc>
                  <a:txBody>
                    <a:bodyPr/>
                    <a:lstStyle/>
                    <a:p>
                      <a:pPr algn="ctr"/>
                      <a:r>
                        <a:rPr lang="en-GB" sz="900" dirty="0"/>
                        <a:t>Adequate </a:t>
                      </a:r>
                      <a:r>
                        <a:rPr lang="en-GB" sz="900" dirty="0" err="1"/>
                        <a:t>follow-up?</a:t>
                      </a:r>
                      <a:r>
                        <a:rPr lang="en-GB" sz="900" baseline="30000" dirty="0" err="1"/>
                        <a:t>e</a:t>
                      </a:r>
                      <a:endParaRPr lang="en-GB" sz="900" baseline="30000" dirty="0"/>
                    </a:p>
                  </a:txBody>
                  <a:tcPr marL="67738" marR="67738" marT="34290" marB="34290"/>
                </a:tc>
                <a:extLst>
                  <a:ext uri="{0D108BD9-81ED-4DB2-BD59-A6C34878D82A}">
                    <a16:rowId xmlns:a16="http://schemas.microsoft.com/office/drawing/2014/main" val="3303955818"/>
                  </a:ext>
                </a:extLst>
              </a:tr>
              <a:tr h="247955">
                <a:tc>
                  <a:txBody>
                    <a:bodyPr/>
                    <a:lstStyle/>
                    <a:p>
                      <a:r>
                        <a:rPr lang="en-GB" sz="900" dirty="0" err="1"/>
                        <a:t>Autier</a:t>
                      </a:r>
                      <a:r>
                        <a:rPr lang="en-GB" sz="900" dirty="0"/>
                        <a:t> </a:t>
                      </a:r>
                      <a:r>
                        <a:rPr lang="en-GB" sz="900" i="1" dirty="0"/>
                        <a:t>et al. </a:t>
                      </a:r>
                      <a:r>
                        <a:rPr lang="en-GB" sz="900" dirty="0"/>
                        <a:t>2000</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1757810887"/>
                  </a:ext>
                </a:extLst>
              </a:tr>
              <a:tr h="247955">
                <a:tc>
                  <a:txBody>
                    <a:bodyPr/>
                    <a:lstStyle/>
                    <a:p>
                      <a:r>
                        <a:rPr lang="en-GB" sz="900" dirty="0"/>
                        <a:t>Beaupre </a:t>
                      </a:r>
                      <a:r>
                        <a:rPr lang="en-GB" sz="900" i="1" dirty="0"/>
                        <a:t>et al. </a:t>
                      </a:r>
                      <a:r>
                        <a:rPr lang="en-GB" sz="900" dirty="0"/>
                        <a:t>2007</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2956258915"/>
                  </a:ext>
                </a:extLst>
              </a:tr>
              <a:tr h="247955">
                <a:tc>
                  <a:txBody>
                    <a:bodyPr/>
                    <a:lstStyle/>
                    <a:p>
                      <a:r>
                        <a:rPr lang="en-GB" sz="900" dirty="0"/>
                        <a:t>Beaupre </a:t>
                      </a:r>
                      <a:r>
                        <a:rPr lang="en-GB" sz="900" i="1" dirty="0"/>
                        <a:t>et al. </a:t>
                      </a:r>
                      <a:r>
                        <a:rPr lang="en-GB" sz="900" dirty="0"/>
                        <a:t>2005</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9887866"/>
                  </a:ext>
                </a:extLst>
              </a:tr>
              <a:tr h="247955">
                <a:tc>
                  <a:txBody>
                    <a:bodyPr/>
                    <a:lstStyle/>
                    <a:p>
                      <a:r>
                        <a:rPr lang="en-GB" sz="900" dirty="0" err="1"/>
                        <a:t>Bentler</a:t>
                      </a:r>
                      <a:r>
                        <a:rPr lang="en-GB" sz="900" dirty="0"/>
                        <a:t> </a:t>
                      </a:r>
                      <a:r>
                        <a:rPr lang="en-GB" sz="900" i="1" dirty="0"/>
                        <a:t>et al. </a:t>
                      </a:r>
                      <a:r>
                        <a:rPr lang="en-GB" sz="900" dirty="0"/>
                        <a:t>2009</a:t>
                      </a:r>
                    </a:p>
                  </a:txBody>
                  <a:tcPr marL="67738" marR="67738" marT="34290" marB="34290"/>
                </a:tc>
                <a:tc>
                  <a:txBody>
                    <a:bodyPr/>
                    <a:lstStyle/>
                    <a:p>
                      <a:pPr algn="ctr"/>
                      <a:r>
                        <a:rPr lang="en-GB" sz="900" dirty="0"/>
                        <a:t>N </a:t>
                      </a:r>
                    </a:p>
                  </a:txBody>
                  <a:tcPr marL="67738" marR="67738" marT="34290" marB="34290">
                    <a:solidFill>
                      <a:schemeClr val="accent3"/>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 </a:t>
                      </a:r>
                    </a:p>
                  </a:txBody>
                  <a:tcPr marL="67738" marR="67738" marT="34290" marB="34290">
                    <a:solidFill>
                      <a:srgbClr val="92D050"/>
                    </a:solidFill>
                  </a:tcPr>
                </a:tc>
                <a:tc>
                  <a:txBody>
                    <a:bodyPr/>
                    <a:lstStyle/>
                    <a:p>
                      <a:pPr algn="ctr"/>
                      <a:r>
                        <a:rPr lang="en-GB" sz="900" dirty="0"/>
                        <a:t>N</a:t>
                      </a:r>
                    </a:p>
                  </a:txBody>
                  <a:tcPr marL="67738" marR="67738" marT="34290" marB="34290">
                    <a:solidFill>
                      <a:schemeClr val="accent3"/>
                    </a:solidFill>
                  </a:tcPr>
                </a:tc>
                <a:extLst>
                  <a:ext uri="{0D108BD9-81ED-4DB2-BD59-A6C34878D82A}">
                    <a16:rowId xmlns:a16="http://schemas.microsoft.com/office/drawing/2014/main" val="3519201502"/>
                  </a:ext>
                </a:extLst>
              </a:tr>
              <a:tr h="247955">
                <a:tc>
                  <a:txBody>
                    <a:bodyPr/>
                    <a:lstStyle/>
                    <a:p>
                      <a:r>
                        <a:rPr lang="en-GB" sz="900" dirty="0"/>
                        <a:t>Boonen </a:t>
                      </a:r>
                      <a:r>
                        <a:rPr lang="en-GB" sz="900" i="1" dirty="0"/>
                        <a:t>et al. </a:t>
                      </a:r>
                      <a:r>
                        <a:rPr lang="en-GB" sz="900" dirty="0"/>
                        <a:t>2004</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err="1"/>
                        <a:t>Y</a:t>
                      </a:r>
                      <a:r>
                        <a:rPr lang="en-GB" sz="900" baseline="30000" dirty="0" err="1"/>
                        <a:t>f</a:t>
                      </a:r>
                      <a:endParaRPr lang="en-GB" sz="900" baseline="30000" dirty="0"/>
                    </a:p>
                  </a:txBody>
                  <a:tcPr marL="67738" marR="67738" marT="34290" marB="34290">
                    <a:solidFill>
                      <a:srgbClr val="92D050"/>
                    </a:solidFill>
                  </a:tcPr>
                </a:tc>
                <a:extLst>
                  <a:ext uri="{0D108BD9-81ED-4DB2-BD59-A6C34878D82A}">
                    <a16:rowId xmlns:a16="http://schemas.microsoft.com/office/drawing/2014/main" val="511284257"/>
                  </a:ext>
                </a:extLst>
              </a:tr>
              <a:tr h="247955">
                <a:tc>
                  <a:txBody>
                    <a:bodyPr/>
                    <a:lstStyle/>
                    <a:p>
                      <a:r>
                        <a:rPr lang="en-GB" sz="900" dirty="0"/>
                        <a:t>Crotty </a:t>
                      </a:r>
                      <a:r>
                        <a:rPr lang="en-GB" sz="900" i="1" dirty="0"/>
                        <a:t>et al. </a:t>
                      </a:r>
                      <a:r>
                        <a:rPr lang="en-GB" sz="900" dirty="0"/>
                        <a:t>2000</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2531164725"/>
                  </a:ext>
                </a:extLst>
              </a:tr>
              <a:tr h="247955">
                <a:tc>
                  <a:txBody>
                    <a:bodyPr/>
                    <a:lstStyle/>
                    <a:p>
                      <a:r>
                        <a:rPr lang="en-GB" sz="900" dirty="0"/>
                        <a:t>Doshi </a:t>
                      </a:r>
                      <a:r>
                        <a:rPr lang="en-GB" sz="900" i="1" dirty="0"/>
                        <a:t>et al. </a:t>
                      </a:r>
                      <a:r>
                        <a:rPr lang="en-GB" sz="900" dirty="0"/>
                        <a:t>2014</a:t>
                      </a:r>
                    </a:p>
                  </a:txBody>
                  <a:tcPr marL="67738" marR="67738" marT="34290" marB="34290"/>
                </a:tc>
                <a:tc>
                  <a:txBody>
                    <a:bodyPr/>
                    <a:lstStyle/>
                    <a:p>
                      <a:pPr algn="ctr"/>
                      <a:r>
                        <a:rPr lang="en-GB" sz="900" dirty="0"/>
                        <a:t>U</a:t>
                      </a:r>
                    </a:p>
                  </a:txBody>
                  <a:tcPr marL="67738" marR="67738" marT="34290" marB="34290">
                    <a:solidFill>
                      <a:schemeClr val="bg1">
                        <a:lumMod val="50000"/>
                      </a:schemeClr>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 U</a:t>
                      </a:r>
                    </a:p>
                  </a:txBody>
                  <a:tcPr marL="67738" marR="67738" marT="34290" marB="34290">
                    <a:solidFill>
                      <a:schemeClr val="bg1">
                        <a:lumMod val="50000"/>
                      </a:schemeClr>
                    </a:solidFill>
                  </a:tcPr>
                </a:tc>
                <a:extLst>
                  <a:ext uri="{0D108BD9-81ED-4DB2-BD59-A6C34878D82A}">
                    <a16:rowId xmlns:a16="http://schemas.microsoft.com/office/drawing/2014/main" val="1024977021"/>
                  </a:ext>
                </a:extLst>
              </a:tr>
              <a:tr h="247955">
                <a:tc>
                  <a:txBody>
                    <a:bodyPr/>
                    <a:lstStyle/>
                    <a:p>
                      <a:r>
                        <a:rPr lang="en-GB" sz="900" dirty="0"/>
                        <a:t>Givens </a:t>
                      </a:r>
                      <a:r>
                        <a:rPr lang="en-GB" sz="900" i="1" dirty="0"/>
                        <a:t>et al.</a:t>
                      </a:r>
                      <a:r>
                        <a:rPr lang="en-GB" sz="900" dirty="0"/>
                        <a:t> 2008</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3498389477"/>
                  </a:ext>
                </a:extLst>
              </a:tr>
              <a:tr h="247955">
                <a:tc>
                  <a:txBody>
                    <a:bodyPr/>
                    <a:lstStyle/>
                    <a:p>
                      <a:r>
                        <a:rPr lang="en-GB" sz="900" dirty="0"/>
                        <a:t>Griffin </a:t>
                      </a:r>
                      <a:r>
                        <a:rPr lang="en-GB" sz="900" i="1" dirty="0"/>
                        <a:t>et al. </a:t>
                      </a:r>
                      <a:r>
                        <a:rPr lang="en-GB" sz="900" dirty="0"/>
                        <a:t>2015</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3996952926"/>
                  </a:ext>
                </a:extLst>
              </a:tr>
              <a:tr h="247955">
                <a:tc>
                  <a:txBody>
                    <a:bodyPr/>
                    <a:lstStyle/>
                    <a:p>
                      <a:r>
                        <a:rPr lang="en-GB" sz="900" dirty="0"/>
                        <a:t>Holt </a:t>
                      </a:r>
                      <a:r>
                        <a:rPr lang="en-GB" sz="900" i="1" dirty="0"/>
                        <a:t>et al. </a:t>
                      </a:r>
                      <a:r>
                        <a:rPr lang="en-GB" sz="900" dirty="0"/>
                        <a:t>2008</a:t>
                      </a:r>
                    </a:p>
                  </a:txBody>
                  <a:tcPr marL="67738" marR="67738" marT="34290" marB="34290"/>
                </a:tc>
                <a:tc>
                  <a:txBody>
                    <a:bodyPr/>
                    <a:lstStyle/>
                    <a:p>
                      <a:pPr algn="ctr"/>
                      <a:r>
                        <a:rPr lang="en-GB" sz="900" dirty="0"/>
                        <a:t>N </a:t>
                      </a:r>
                    </a:p>
                  </a:txBody>
                  <a:tcPr marL="67738" marR="67738" marT="34290" marB="34290">
                    <a:solidFill>
                      <a:schemeClr val="accent3"/>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N</a:t>
                      </a:r>
                    </a:p>
                  </a:txBody>
                  <a:tcPr marL="67738" marR="67738" marT="34290" marB="34290">
                    <a:solidFill>
                      <a:schemeClr val="accent3"/>
                    </a:solidFill>
                  </a:tcPr>
                </a:tc>
                <a:extLst>
                  <a:ext uri="{0D108BD9-81ED-4DB2-BD59-A6C34878D82A}">
                    <a16:rowId xmlns:a16="http://schemas.microsoft.com/office/drawing/2014/main" val="2781915314"/>
                  </a:ext>
                </a:extLst>
              </a:tr>
              <a:tr h="247955">
                <a:tc>
                  <a:txBody>
                    <a:bodyPr/>
                    <a:lstStyle/>
                    <a:p>
                      <a:r>
                        <a:rPr lang="en-GB" sz="900" dirty="0"/>
                        <a:t>Keene </a:t>
                      </a:r>
                      <a:r>
                        <a:rPr lang="en-GB" sz="900" i="1" dirty="0"/>
                        <a:t>et al. </a:t>
                      </a:r>
                      <a:r>
                        <a:rPr lang="en-GB" sz="900" dirty="0"/>
                        <a:t>1993</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N </a:t>
                      </a:r>
                    </a:p>
                  </a:txBody>
                  <a:tcPr marL="67738" marR="67738" marT="34290" marB="34290">
                    <a:solidFill>
                      <a:schemeClr val="accent3"/>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390597689"/>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2735130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4C657AE-D65C-4BEE-A540-A48C502B9F89}"/>
              </a:ext>
            </a:extLst>
          </p:cNvPr>
          <p:cNvSpPr>
            <a:spLocks noGrp="1"/>
          </p:cNvSpPr>
          <p:nvPr>
            <p:ph type="ftr" sz="quarter" idx="11"/>
          </p:nvPr>
        </p:nvSpPr>
        <p:spPr/>
        <p:txBody>
          <a:bodyPr/>
          <a:lstStyle/>
          <a:p>
            <a:r>
              <a:rPr lang="en-US" baseline="30000" dirty="0" err="1"/>
              <a:t>a</a:t>
            </a:r>
            <a:r>
              <a:rPr lang="en-US" dirty="0" err="1"/>
              <a:t>Rated</a:t>
            </a:r>
            <a:r>
              <a:rPr lang="en-US" dirty="0"/>
              <a:t> according to Dyer et al. (2016);</a:t>
            </a:r>
            <a:r>
              <a:rPr lang="en-US" baseline="30000" dirty="0"/>
              <a:t>1</a:t>
            </a:r>
            <a:r>
              <a:rPr lang="en-US" dirty="0"/>
              <a:t> </a:t>
            </a:r>
            <a:r>
              <a:rPr lang="en-US" baseline="30000" dirty="0" err="1"/>
              <a:t>b</a:t>
            </a:r>
            <a:r>
              <a:rPr lang="en-US" dirty="0" err="1"/>
              <a:t>Rated</a:t>
            </a:r>
            <a:r>
              <a:rPr lang="en-US" dirty="0"/>
              <a:t> “yes” if recruitment was consecutive or random; </a:t>
            </a:r>
            <a:r>
              <a:rPr lang="en-US" baseline="30000" dirty="0" err="1"/>
              <a:t>c</a:t>
            </a:r>
            <a:r>
              <a:rPr lang="en-US" dirty="0" err="1"/>
              <a:t>Rated</a:t>
            </a:r>
            <a:r>
              <a:rPr lang="en-US" dirty="0"/>
              <a:t> “yes” if baseline time was the same for all patients and close to the hip fracture time; </a:t>
            </a:r>
            <a:br>
              <a:rPr lang="en-US" dirty="0"/>
            </a:br>
            <a:r>
              <a:rPr lang="en-US" baseline="30000" dirty="0" err="1"/>
              <a:t>d</a:t>
            </a:r>
            <a:r>
              <a:rPr lang="en-US" dirty="0" err="1"/>
              <a:t>Rated</a:t>
            </a:r>
            <a:r>
              <a:rPr lang="en-US" dirty="0"/>
              <a:t> “yes” if enrolment was for hip fracture according to a hospital diagnosis with a defined age limit; </a:t>
            </a:r>
            <a:r>
              <a:rPr lang="en-US" baseline="30000" dirty="0" err="1"/>
              <a:t>e</a:t>
            </a:r>
            <a:r>
              <a:rPr lang="en-US" dirty="0" err="1"/>
              <a:t>Rated</a:t>
            </a:r>
            <a:r>
              <a:rPr lang="en-US" dirty="0"/>
              <a:t> “yes” if ≥ 80% of patients contributed follow-up data at ≥ 3 months</a:t>
            </a:r>
          </a:p>
          <a:p>
            <a:r>
              <a:rPr lang="en-US" dirty="0"/>
              <a:t>ADL, activity of daily living; N, no; U, unclear; Y, yes</a:t>
            </a:r>
          </a:p>
          <a:p>
            <a:r>
              <a:rPr lang="en-US" dirty="0"/>
              <a:t>1. Dyer SM </a:t>
            </a:r>
            <a:r>
              <a:rPr lang="en-US" i="1" dirty="0"/>
              <a:t>et al. BMC </a:t>
            </a:r>
            <a:r>
              <a:rPr lang="en-US" i="1" dirty="0" err="1"/>
              <a:t>Geriatr</a:t>
            </a:r>
            <a:r>
              <a:rPr lang="en-US" i="1" dirty="0"/>
              <a:t> </a:t>
            </a:r>
            <a:r>
              <a:rPr lang="en-US" dirty="0"/>
              <a:t>2016;16:158;</a:t>
            </a:r>
          </a:p>
          <a:p>
            <a:r>
              <a:rPr lang="en-US" dirty="0"/>
              <a:t>Please see the speaker notes for the individual study references</a:t>
            </a:r>
          </a:p>
        </p:txBody>
      </p:sp>
      <p:sp>
        <p:nvSpPr>
          <p:cNvPr id="2" name="Title 1"/>
          <p:cNvSpPr>
            <a:spLocks noGrp="1"/>
          </p:cNvSpPr>
          <p:nvPr>
            <p:ph type="title"/>
          </p:nvPr>
        </p:nvSpPr>
        <p:spPr/>
        <p:txBody>
          <a:bodyPr/>
          <a:lstStyle/>
          <a:p>
            <a:r>
              <a:rPr lang="en-GB"/>
              <a:t>Assessment of study bias (2)</a:t>
            </a:r>
            <a:endParaRPr lang="en-US" dirty="0"/>
          </a:p>
        </p:txBody>
      </p:sp>
      <p:graphicFrame>
        <p:nvGraphicFramePr>
          <p:cNvPr id="5" name="Content Placeholder 4">
            <a:extLst>
              <a:ext uri="{FF2B5EF4-FFF2-40B4-BE49-F238E27FC236}">
                <a16:creationId xmlns:a16="http://schemas.microsoft.com/office/drawing/2014/main" id="{285CB873-E983-4F95-A69F-D3993D6CCBE8}"/>
              </a:ext>
            </a:extLst>
          </p:cNvPr>
          <p:cNvGraphicFramePr>
            <a:graphicFrameLocks noGrp="1"/>
          </p:cNvGraphicFramePr>
          <p:nvPr>
            <p:ph idx="1"/>
            <p:extLst>
              <p:ext uri="{D42A27DB-BD31-4B8C-83A1-F6EECF244321}">
                <p14:modId xmlns:p14="http://schemas.microsoft.com/office/powerpoint/2010/main" val="2769490793"/>
              </p:ext>
            </p:extLst>
          </p:nvPr>
        </p:nvGraphicFramePr>
        <p:xfrm>
          <a:off x="447675" y="1095375"/>
          <a:ext cx="7789865" cy="3205163"/>
        </p:xfrm>
        <a:graphic>
          <a:graphicData uri="http://schemas.openxmlformats.org/drawingml/2006/table">
            <a:tbl>
              <a:tblPr firstRow="1" bandRow="1">
                <a:tableStyleId>{5C22544A-7EE6-4342-B048-85BDC9FD1C3A}</a:tableStyleId>
              </a:tblPr>
              <a:tblGrid>
                <a:gridCol w="1557973">
                  <a:extLst>
                    <a:ext uri="{9D8B030D-6E8A-4147-A177-3AD203B41FA5}">
                      <a16:colId xmlns:a16="http://schemas.microsoft.com/office/drawing/2014/main" val="1557563179"/>
                    </a:ext>
                  </a:extLst>
                </a:gridCol>
                <a:gridCol w="1557973">
                  <a:extLst>
                    <a:ext uri="{9D8B030D-6E8A-4147-A177-3AD203B41FA5}">
                      <a16:colId xmlns:a16="http://schemas.microsoft.com/office/drawing/2014/main" val="3759537310"/>
                    </a:ext>
                  </a:extLst>
                </a:gridCol>
                <a:gridCol w="1557973">
                  <a:extLst>
                    <a:ext uri="{9D8B030D-6E8A-4147-A177-3AD203B41FA5}">
                      <a16:colId xmlns:a16="http://schemas.microsoft.com/office/drawing/2014/main" val="3481041147"/>
                    </a:ext>
                  </a:extLst>
                </a:gridCol>
                <a:gridCol w="1557973">
                  <a:extLst>
                    <a:ext uri="{9D8B030D-6E8A-4147-A177-3AD203B41FA5}">
                      <a16:colId xmlns:a16="http://schemas.microsoft.com/office/drawing/2014/main" val="3250843860"/>
                    </a:ext>
                  </a:extLst>
                </a:gridCol>
                <a:gridCol w="1557973">
                  <a:extLst>
                    <a:ext uri="{9D8B030D-6E8A-4147-A177-3AD203B41FA5}">
                      <a16:colId xmlns:a16="http://schemas.microsoft.com/office/drawing/2014/main" val="1967356372"/>
                    </a:ext>
                  </a:extLst>
                </a:gridCol>
              </a:tblGrid>
              <a:tr h="246551">
                <a:tc>
                  <a:txBody>
                    <a:bodyPr/>
                    <a:lstStyle/>
                    <a:p>
                      <a:r>
                        <a:rPr lang="en-GB" sz="900" dirty="0"/>
                        <a:t>Cohort </a:t>
                      </a:r>
                      <a:r>
                        <a:rPr lang="en-GB" sz="900" dirty="0" err="1"/>
                        <a:t>study</a:t>
                      </a:r>
                      <a:r>
                        <a:rPr lang="en-GB" sz="900" baseline="30000" dirty="0" err="1"/>
                        <a:t>a</a:t>
                      </a:r>
                      <a:endParaRPr lang="en-GB" sz="900" baseline="30000" dirty="0"/>
                    </a:p>
                  </a:txBody>
                  <a:tcPr marL="67738" marR="67738" marT="34290" marB="34290"/>
                </a:tc>
                <a:tc>
                  <a:txBody>
                    <a:bodyPr/>
                    <a:lstStyle/>
                    <a:p>
                      <a:pPr algn="ctr"/>
                      <a:r>
                        <a:rPr lang="en-GB" sz="900" dirty="0" err="1"/>
                        <a:t>Representative?</a:t>
                      </a:r>
                      <a:r>
                        <a:rPr lang="en-GB" sz="900" baseline="30000" dirty="0" err="1"/>
                        <a:t>b</a:t>
                      </a:r>
                      <a:endParaRPr lang="en-GB" sz="900" baseline="30000" dirty="0"/>
                    </a:p>
                  </a:txBody>
                  <a:tcPr marL="67738" marR="67738" marT="34290" marB="34290"/>
                </a:tc>
                <a:tc>
                  <a:txBody>
                    <a:bodyPr/>
                    <a:lstStyle/>
                    <a:p>
                      <a:pPr algn="ctr"/>
                      <a:r>
                        <a:rPr lang="en-GB" sz="900" dirty="0" err="1"/>
                        <a:t>Inception?</a:t>
                      </a:r>
                      <a:r>
                        <a:rPr lang="en-GB" sz="900" baseline="30000" dirty="0" err="1"/>
                        <a:t>c</a:t>
                      </a:r>
                      <a:endParaRPr lang="en-GB" sz="900" dirty="0"/>
                    </a:p>
                  </a:txBody>
                  <a:tcPr marL="67738" marR="67738" marT="34290" marB="34290"/>
                </a:tc>
                <a:tc>
                  <a:txBody>
                    <a:bodyPr/>
                    <a:lstStyle/>
                    <a:p>
                      <a:pPr algn="ctr"/>
                      <a:r>
                        <a:rPr lang="en-GB" sz="900" dirty="0"/>
                        <a:t>Defined </a:t>
                      </a:r>
                      <a:r>
                        <a:rPr lang="en-GB" sz="900" dirty="0" err="1"/>
                        <a:t>sample?</a:t>
                      </a:r>
                      <a:r>
                        <a:rPr lang="en-GB" sz="900" baseline="30000" dirty="0" err="1"/>
                        <a:t>d</a:t>
                      </a:r>
                      <a:endParaRPr lang="en-GB" sz="900" dirty="0"/>
                    </a:p>
                  </a:txBody>
                  <a:tcPr marL="67738" marR="67738" marT="34290" marB="34290"/>
                </a:tc>
                <a:tc>
                  <a:txBody>
                    <a:bodyPr/>
                    <a:lstStyle/>
                    <a:p>
                      <a:pPr algn="ctr"/>
                      <a:r>
                        <a:rPr lang="en-GB" sz="900" dirty="0"/>
                        <a:t>Adequate </a:t>
                      </a:r>
                      <a:r>
                        <a:rPr lang="en-GB" sz="900" dirty="0" err="1"/>
                        <a:t>follow-up?</a:t>
                      </a:r>
                      <a:r>
                        <a:rPr lang="en-GB" sz="900" baseline="30000" dirty="0" err="1"/>
                        <a:t>e</a:t>
                      </a:r>
                      <a:endParaRPr lang="en-GB" sz="900" baseline="30000" dirty="0"/>
                    </a:p>
                  </a:txBody>
                  <a:tcPr marL="67738" marR="67738" marT="34290" marB="34290"/>
                </a:tc>
                <a:extLst>
                  <a:ext uri="{0D108BD9-81ED-4DB2-BD59-A6C34878D82A}">
                    <a16:rowId xmlns:a16="http://schemas.microsoft.com/office/drawing/2014/main" val="3303955818"/>
                  </a:ext>
                </a:extLst>
              </a:tr>
              <a:tr h="246551">
                <a:tc>
                  <a:txBody>
                    <a:bodyPr/>
                    <a:lstStyle/>
                    <a:p>
                      <a:r>
                        <a:rPr lang="en-GB" sz="900" dirty="0" err="1"/>
                        <a:t>Magaziner</a:t>
                      </a:r>
                      <a:r>
                        <a:rPr lang="en-GB" sz="900" dirty="0"/>
                        <a:t> </a:t>
                      </a:r>
                      <a:r>
                        <a:rPr lang="en-GB" sz="900" i="1" dirty="0"/>
                        <a:t>et al. </a:t>
                      </a:r>
                      <a:r>
                        <a:rPr lang="en-GB" sz="900" dirty="0"/>
                        <a:t>2003</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1308611116"/>
                  </a:ext>
                </a:extLst>
              </a:tr>
              <a:tr h="246551">
                <a:tc>
                  <a:txBody>
                    <a:bodyPr/>
                    <a:lstStyle/>
                    <a:p>
                      <a:r>
                        <a:rPr lang="en-GB" sz="900" dirty="0" err="1"/>
                        <a:t>Magaziner</a:t>
                      </a:r>
                      <a:r>
                        <a:rPr lang="en-GB" sz="900" dirty="0"/>
                        <a:t> </a:t>
                      </a:r>
                      <a:r>
                        <a:rPr lang="en-GB" sz="900" i="1" dirty="0"/>
                        <a:t>et al. </a:t>
                      </a:r>
                      <a:r>
                        <a:rPr lang="en-GB" sz="900" dirty="0"/>
                        <a:t>2000</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baseline="0" dirty="0"/>
                        <a:t>Y</a:t>
                      </a:r>
                    </a:p>
                  </a:txBody>
                  <a:tcPr marL="67738" marR="67738" marT="34290" marB="34290">
                    <a:solidFill>
                      <a:srgbClr val="92D050"/>
                    </a:solidFill>
                  </a:tcPr>
                </a:tc>
                <a:extLst>
                  <a:ext uri="{0D108BD9-81ED-4DB2-BD59-A6C34878D82A}">
                    <a16:rowId xmlns:a16="http://schemas.microsoft.com/office/drawing/2014/main" val="2025037655"/>
                  </a:ext>
                </a:extLst>
              </a:tr>
              <a:tr h="246551">
                <a:tc>
                  <a:txBody>
                    <a:bodyPr/>
                    <a:lstStyle/>
                    <a:p>
                      <a:r>
                        <a:rPr lang="en-GB" sz="900" dirty="0"/>
                        <a:t>Miller </a:t>
                      </a:r>
                      <a:r>
                        <a:rPr lang="en-GB" sz="900" i="1" dirty="0"/>
                        <a:t>et al. </a:t>
                      </a:r>
                      <a:r>
                        <a:rPr lang="en-GB" sz="900" dirty="0"/>
                        <a:t>2009</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N</a:t>
                      </a:r>
                    </a:p>
                  </a:txBody>
                  <a:tcPr marL="67738" marR="67738" marT="34290" marB="34290">
                    <a:solidFill>
                      <a:schemeClr val="accent3"/>
                    </a:solidFill>
                  </a:tcPr>
                </a:tc>
                <a:extLst>
                  <a:ext uri="{0D108BD9-81ED-4DB2-BD59-A6C34878D82A}">
                    <a16:rowId xmlns:a16="http://schemas.microsoft.com/office/drawing/2014/main" val="2787495197"/>
                  </a:ext>
                </a:extLst>
              </a:tr>
              <a:tr h="246551">
                <a:tc>
                  <a:txBody>
                    <a:bodyPr/>
                    <a:lstStyle/>
                    <a:p>
                      <a:r>
                        <a:rPr lang="en-GB" sz="900" dirty="0"/>
                        <a:t>Norton </a:t>
                      </a:r>
                      <a:r>
                        <a:rPr lang="en-GB" sz="900" i="1" dirty="0"/>
                        <a:t>et al. </a:t>
                      </a:r>
                      <a:r>
                        <a:rPr lang="en-GB" sz="900" dirty="0"/>
                        <a:t>2000</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1657929527"/>
                  </a:ext>
                </a:extLst>
              </a:tr>
              <a:tr h="246551">
                <a:tc>
                  <a:txBody>
                    <a:bodyPr/>
                    <a:lstStyle/>
                    <a:p>
                      <a:r>
                        <a:rPr lang="en-GB" sz="900" dirty="0" err="1"/>
                        <a:t>Osnes</a:t>
                      </a:r>
                      <a:r>
                        <a:rPr lang="en-GB" sz="900" dirty="0"/>
                        <a:t> </a:t>
                      </a:r>
                      <a:r>
                        <a:rPr lang="en-GB" sz="900" i="1" dirty="0"/>
                        <a:t>et al. </a:t>
                      </a:r>
                      <a:r>
                        <a:rPr lang="en-GB" sz="900" dirty="0"/>
                        <a:t>2004</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N</a:t>
                      </a:r>
                    </a:p>
                  </a:txBody>
                  <a:tcPr marL="67738" marR="67738" marT="34290" marB="34290">
                    <a:solidFill>
                      <a:schemeClr val="accent3"/>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2428321391"/>
                  </a:ext>
                </a:extLst>
              </a:tr>
              <a:tr h="246551">
                <a:tc>
                  <a:txBody>
                    <a:bodyPr/>
                    <a:lstStyle/>
                    <a:p>
                      <a:r>
                        <a:rPr lang="en-GB" sz="900" dirty="0"/>
                        <a:t>Samuelsson </a:t>
                      </a:r>
                      <a:r>
                        <a:rPr lang="en-GB" sz="900" i="1" dirty="0"/>
                        <a:t>et al. </a:t>
                      </a:r>
                      <a:r>
                        <a:rPr lang="en-GB" sz="900" dirty="0"/>
                        <a:t>2009</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3952000322"/>
                  </a:ext>
                </a:extLst>
              </a:tr>
              <a:tr h="246551">
                <a:tc>
                  <a:txBody>
                    <a:bodyPr/>
                    <a:lstStyle/>
                    <a:p>
                      <a:r>
                        <a:rPr lang="en-GB" sz="900" dirty="0"/>
                        <a:t>Shah </a:t>
                      </a:r>
                      <a:r>
                        <a:rPr lang="en-GB" sz="900" i="1" u="none" dirty="0"/>
                        <a:t>et al. </a:t>
                      </a:r>
                      <a:r>
                        <a:rPr lang="en-GB" sz="900" dirty="0"/>
                        <a:t>2001</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1263046564"/>
                  </a:ext>
                </a:extLst>
              </a:tr>
              <a:tr h="246551">
                <a:tc>
                  <a:txBody>
                    <a:bodyPr/>
                    <a:lstStyle/>
                    <a:p>
                      <a:r>
                        <a:rPr lang="en-GB" sz="900" dirty="0"/>
                        <a:t>Tang </a:t>
                      </a:r>
                      <a:r>
                        <a:rPr lang="en-GB" sz="900" i="1" dirty="0"/>
                        <a:t>et al. </a:t>
                      </a:r>
                      <a:r>
                        <a:rPr lang="en-GB" sz="900" dirty="0"/>
                        <a:t>2017</a:t>
                      </a:r>
                    </a:p>
                  </a:txBody>
                  <a:tcPr marL="67738" marR="67738" marT="34290" marB="34290"/>
                </a:tc>
                <a:tc>
                  <a:txBody>
                    <a:bodyPr/>
                    <a:lstStyle/>
                    <a:p>
                      <a:pPr algn="ctr"/>
                      <a:r>
                        <a:rPr lang="en-GB" sz="900" dirty="0"/>
                        <a:t>U</a:t>
                      </a:r>
                    </a:p>
                  </a:txBody>
                  <a:tcPr marL="67738" marR="67738" marT="34290" marB="34290">
                    <a:solidFill>
                      <a:schemeClr val="bg1">
                        <a:lumMod val="50000"/>
                      </a:schemeClr>
                    </a:solidFill>
                  </a:tcPr>
                </a:tc>
                <a:tc>
                  <a:txBody>
                    <a:bodyPr/>
                    <a:lstStyle/>
                    <a:p>
                      <a:pPr algn="ctr"/>
                      <a:r>
                        <a:rPr lang="en-GB" sz="900" dirty="0"/>
                        <a:t>N</a:t>
                      </a:r>
                    </a:p>
                  </a:txBody>
                  <a:tcPr marL="67738" marR="67738" marT="34290" marB="34290">
                    <a:solidFill>
                      <a:schemeClr val="accent3"/>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1380245154"/>
                  </a:ext>
                </a:extLst>
              </a:tr>
              <a:tr h="246551">
                <a:tc>
                  <a:txBody>
                    <a:bodyPr/>
                    <a:lstStyle/>
                    <a:p>
                      <a:r>
                        <a:rPr lang="en-GB" sz="900" dirty="0" err="1"/>
                        <a:t>Tosteson</a:t>
                      </a:r>
                      <a:r>
                        <a:rPr lang="en-GB" sz="900" dirty="0"/>
                        <a:t> </a:t>
                      </a:r>
                      <a:r>
                        <a:rPr lang="en-GB" sz="900" i="1" dirty="0"/>
                        <a:t>et al. </a:t>
                      </a:r>
                      <a:r>
                        <a:rPr lang="en-GB" sz="900" dirty="0"/>
                        <a:t>2001</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N</a:t>
                      </a:r>
                    </a:p>
                  </a:txBody>
                  <a:tcPr marL="67738" marR="67738" marT="34290" marB="34290">
                    <a:solidFill>
                      <a:schemeClr val="accent3"/>
                    </a:solidFill>
                  </a:tcPr>
                </a:tc>
                <a:tc>
                  <a:txBody>
                    <a:bodyPr/>
                    <a:lstStyle/>
                    <a:p>
                      <a:pPr algn="ctr"/>
                      <a:r>
                        <a:rPr lang="en-GB" sz="900" dirty="0"/>
                        <a:t>Y </a:t>
                      </a:r>
                    </a:p>
                  </a:txBody>
                  <a:tcPr marL="67738" marR="67738" marT="34290" marB="34290">
                    <a:solidFill>
                      <a:srgbClr val="92D050"/>
                    </a:solidFill>
                  </a:tcPr>
                </a:tc>
                <a:tc>
                  <a:txBody>
                    <a:bodyPr/>
                    <a:lstStyle/>
                    <a:p>
                      <a:pPr algn="ctr"/>
                      <a:r>
                        <a:rPr lang="en-GB" sz="900" dirty="0"/>
                        <a:t>U</a:t>
                      </a:r>
                    </a:p>
                  </a:txBody>
                  <a:tcPr marL="67738" marR="67738" marT="34290" marB="34290">
                    <a:solidFill>
                      <a:schemeClr val="bg1">
                        <a:lumMod val="50000"/>
                      </a:schemeClr>
                    </a:solidFill>
                  </a:tcPr>
                </a:tc>
                <a:extLst>
                  <a:ext uri="{0D108BD9-81ED-4DB2-BD59-A6C34878D82A}">
                    <a16:rowId xmlns:a16="http://schemas.microsoft.com/office/drawing/2014/main" val="903004441"/>
                  </a:ext>
                </a:extLst>
              </a:tr>
              <a:tr h="246551">
                <a:tc>
                  <a:txBody>
                    <a:bodyPr/>
                    <a:lstStyle/>
                    <a:p>
                      <a:r>
                        <a:rPr lang="en-GB" sz="900" dirty="0" err="1"/>
                        <a:t>Tsuboi</a:t>
                      </a:r>
                      <a:r>
                        <a:rPr lang="en-GB" sz="900" dirty="0"/>
                        <a:t> </a:t>
                      </a:r>
                      <a:r>
                        <a:rPr lang="en-GB" sz="900" i="1" dirty="0"/>
                        <a:t>et al. </a:t>
                      </a:r>
                      <a:r>
                        <a:rPr lang="en-GB" sz="900" dirty="0"/>
                        <a:t>2007</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U</a:t>
                      </a:r>
                    </a:p>
                  </a:txBody>
                  <a:tcPr marL="67738" marR="67738" marT="34290" marB="34290">
                    <a:solidFill>
                      <a:schemeClr val="bg1">
                        <a:lumMod val="50000"/>
                      </a:schemeClr>
                    </a:solidFill>
                  </a:tcPr>
                </a:tc>
                <a:extLst>
                  <a:ext uri="{0D108BD9-81ED-4DB2-BD59-A6C34878D82A}">
                    <a16:rowId xmlns:a16="http://schemas.microsoft.com/office/drawing/2014/main" val="2906081083"/>
                  </a:ext>
                </a:extLst>
              </a:tr>
              <a:tr h="246551">
                <a:tc>
                  <a:txBody>
                    <a:bodyPr/>
                    <a:lstStyle/>
                    <a:p>
                      <a:r>
                        <a:rPr lang="en-GB" sz="900" dirty="0"/>
                        <a:t>Vergara </a:t>
                      </a:r>
                      <a:r>
                        <a:rPr lang="en-GB" sz="900" i="1" dirty="0"/>
                        <a:t>et al. </a:t>
                      </a:r>
                      <a:r>
                        <a:rPr lang="en-GB" sz="900" dirty="0"/>
                        <a:t>2014</a:t>
                      </a:r>
                    </a:p>
                  </a:txBody>
                  <a:tcPr marL="67738" marR="67738" marT="34290" marB="34290"/>
                </a:tc>
                <a:tc>
                  <a:txBody>
                    <a:bodyPr/>
                    <a:lstStyle/>
                    <a:p>
                      <a:pPr algn="ctr"/>
                      <a:r>
                        <a:rPr lang="en-GB" sz="900" dirty="0"/>
                        <a:t>U</a:t>
                      </a:r>
                    </a:p>
                  </a:txBody>
                  <a:tcPr marL="67738" marR="67738" marT="34290" marB="34290">
                    <a:solidFill>
                      <a:schemeClr val="bg1">
                        <a:lumMod val="50000"/>
                      </a:schemeClr>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2956258915"/>
                  </a:ext>
                </a:extLst>
              </a:tr>
              <a:tr h="246551">
                <a:tc>
                  <a:txBody>
                    <a:bodyPr/>
                    <a:lstStyle/>
                    <a:p>
                      <a:r>
                        <a:rPr lang="en-GB" sz="900" dirty="0" err="1"/>
                        <a:t>Vochteloo</a:t>
                      </a:r>
                      <a:r>
                        <a:rPr lang="en-GB" sz="900" dirty="0"/>
                        <a:t> </a:t>
                      </a:r>
                      <a:r>
                        <a:rPr lang="en-GB" sz="900" i="1" dirty="0"/>
                        <a:t>et al. </a:t>
                      </a:r>
                      <a:r>
                        <a:rPr lang="en-GB" sz="900" dirty="0"/>
                        <a:t>2013</a:t>
                      </a:r>
                    </a:p>
                  </a:txBody>
                  <a:tcPr marL="67738" marR="67738" marT="34290" marB="34290"/>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tc>
                  <a:txBody>
                    <a:bodyPr/>
                    <a:lstStyle/>
                    <a:p>
                      <a:pPr algn="ctr"/>
                      <a:r>
                        <a:rPr lang="en-GB" sz="900" dirty="0"/>
                        <a:t>Y</a:t>
                      </a:r>
                    </a:p>
                  </a:txBody>
                  <a:tcPr marL="67738" marR="67738" marT="34290" marB="34290">
                    <a:solidFill>
                      <a:srgbClr val="92D050"/>
                    </a:solidFill>
                  </a:tcPr>
                </a:tc>
                <a:extLst>
                  <a:ext uri="{0D108BD9-81ED-4DB2-BD59-A6C34878D82A}">
                    <a16:rowId xmlns:a16="http://schemas.microsoft.com/office/drawing/2014/main" val="9887866"/>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368479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2240CF-A7AB-4793-AF16-5EA1DB5DCC8C}"/>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CB7D9787-E3F1-478F-8DB1-115DFC70202F}"/>
              </a:ext>
            </a:extLst>
          </p:cNvPr>
          <p:cNvSpPr>
            <a:spLocks noGrp="1"/>
          </p:cNvSpPr>
          <p:nvPr>
            <p:ph type="title"/>
          </p:nvPr>
        </p:nvSpPr>
        <p:spPr/>
        <p:txBody>
          <a:bodyPr/>
          <a:lstStyle/>
          <a:p>
            <a:r>
              <a:rPr lang="en-GB" dirty="0"/>
              <a:t>Contents</a:t>
            </a:r>
          </a:p>
        </p:txBody>
      </p:sp>
      <p:sp>
        <p:nvSpPr>
          <p:cNvPr id="4" name="Content Placeholder 3">
            <a:extLst>
              <a:ext uri="{FF2B5EF4-FFF2-40B4-BE49-F238E27FC236}">
                <a16:creationId xmlns:a16="http://schemas.microsoft.com/office/drawing/2014/main" id="{3C2DB5DE-4517-4161-B868-0EEA1C4B240A}"/>
              </a:ext>
            </a:extLst>
          </p:cNvPr>
          <p:cNvSpPr>
            <a:spLocks noGrp="1"/>
          </p:cNvSpPr>
          <p:nvPr>
            <p:ph idx="1"/>
          </p:nvPr>
        </p:nvSpPr>
        <p:spPr/>
        <p:txBody>
          <a:bodyPr/>
          <a:lstStyle/>
          <a:p>
            <a:pPr marL="342900" indent="-342900">
              <a:buFont typeface="+mj-lt"/>
              <a:buAutoNum type="arabicPeriod"/>
            </a:pPr>
            <a:r>
              <a:rPr lang="en-GB" dirty="0"/>
              <a:t>Hip fractures and ageing</a:t>
            </a:r>
          </a:p>
          <a:p>
            <a:pPr marL="342900" indent="-342900">
              <a:buFont typeface="+mj-lt"/>
              <a:buAutoNum type="arabicPeriod"/>
            </a:pPr>
            <a:r>
              <a:rPr lang="en-GB" dirty="0"/>
              <a:t>Hip fractures and residence</a:t>
            </a:r>
          </a:p>
          <a:p>
            <a:pPr marL="342900" indent="-342900">
              <a:buFont typeface="+mj-lt"/>
              <a:buAutoNum type="arabicPeriod"/>
            </a:pPr>
            <a:r>
              <a:rPr lang="en-GB" dirty="0"/>
              <a:t>Hip fractures and mobility</a:t>
            </a:r>
          </a:p>
          <a:p>
            <a:pPr marL="342900" indent="-342900">
              <a:buFont typeface="+mj-lt"/>
              <a:buAutoNum type="arabicPeriod"/>
            </a:pPr>
            <a:r>
              <a:rPr lang="en-GB" dirty="0"/>
              <a:t>Hip fractures and activities of daily living</a:t>
            </a:r>
          </a:p>
          <a:p>
            <a:pPr marL="342900" indent="-342900">
              <a:buFont typeface="+mj-lt"/>
              <a:buAutoNum type="arabicPeriod"/>
            </a:pPr>
            <a:r>
              <a:rPr lang="en-GB" dirty="0"/>
              <a:t>Hip fractures and other serious chronic diseases</a:t>
            </a:r>
          </a:p>
          <a:p>
            <a:pPr marL="342900" indent="-342900">
              <a:buFont typeface="+mj-lt"/>
              <a:buAutoNum type="arabicPeriod"/>
            </a:pPr>
            <a:r>
              <a:rPr lang="en-GB" dirty="0"/>
              <a:t>Conclusions and next steps</a:t>
            </a:r>
          </a:p>
        </p:txBody>
      </p:sp>
    </p:spTree>
    <p:extLst>
      <p:ext uri="{BB962C8B-B14F-4D97-AF65-F5344CB8AC3E}">
        <p14:creationId xmlns:p14="http://schemas.microsoft.com/office/powerpoint/2010/main" val="3030190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D3E98C6-51B9-414E-A6AF-5F27417C7BAF}"/>
              </a:ext>
            </a:extLst>
          </p:cNvPr>
          <p:cNvSpPr>
            <a:spLocks noGrp="1"/>
          </p:cNvSpPr>
          <p:nvPr>
            <p:ph type="ftr" sz="quarter" idx="11"/>
          </p:nvPr>
        </p:nvSpPr>
        <p:spPr/>
        <p:txBody>
          <a:bodyPr/>
          <a:lstStyle/>
          <a:p>
            <a:r>
              <a:rPr lang="en-GB" dirty="0"/>
              <a:t>IADLs, instrumental activities of daily living;</a:t>
            </a:r>
            <a:r>
              <a:rPr lang="en-US" dirty="0"/>
              <a:t> STROBE, </a:t>
            </a:r>
            <a:r>
              <a:rPr lang="en-GB" dirty="0"/>
              <a:t>Strengthening the Reporting of Observational Studies in Epidemiology</a:t>
            </a:r>
          </a:p>
          <a:p>
            <a:r>
              <a:rPr lang="en-GB" dirty="0"/>
              <a:t>1. Dyer SM </a:t>
            </a:r>
            <a:r>
              <a:rPr lang="en-GB" i="1" dirty="0"/>
              <a:t>et al. </a:t>
            </a:r>
            <a:r>
              <a:rPr lang="pt-BR" i="1" dirty="0"/>
              <a:t>BMC Geriatr </a:t>
            </a:r>
            <a:r>
              <a:rPr lang="pt-BR" dirty="0"/>
              <a:t>2016;16:158</a:t>
            </a:r>
            <a:r>
              <a:rPr lang="en-GB" dirty="0"/>
              <a:t>; 2. von Elm E </a:t>
            </a:r>
            <a:r>
              <a:rPr lang="en-GB" i="1" dirty="0"/>
              <a:t>et al. </a:t>
            </a:r>
            <a:r>
              <a:rPr lang="en-GB" i="1" dirty="0" err="1"/>
              <a:t>PLoS</a:t>
            </a:r>
            <a:r>
              <a:rPr lang="en-GB" i="1" dirty="0"/>
              <a:t> Med </a:t>
            </a:r>
            <a:r>
              <a:rPr lang="en-GB" dirty="0"/>
              <a:t>2007;4:e296</a:t>
            </a:r>
          </a:p>
        </p:txBody>
      </p:sp>
      <p:sp>
        <p:nvSpPr>
          <p:cNvPr id="2" name="Title 1"/>
          <p:cNvSpPr>
            <a:spLocks noGrp="1"/>
          </p:cNvSpPr>
          <p:nvPr>
            <p:ph type="title"/>
          </p:nvPr>
        </p:nvSpPr>
        <p:spPr/>
        <p:txBody>
          <a:bodyPr/>
          <a:lstStyle/>
          <a:p>
            <a:r>
              <a:rPr lang="en-GB"/>
              <a:t>Future research directions</a:t>
            </a:r>
            <a:endParaRPr lang="en-US" dirty="0"/>
          </a:p>
        </p:txBody>
      </p:sp>
      <p:sp>
        <p:nvSpPr>
          <p:cNvPr id="3" name="Content Placeholder 2"/>
          <p:cNvSpPr>
            <a:spLocks noGrp="1"/>
          </p:cNvSpPr>
          <p:nvPr>
            <p:ph idx="1"/>
          </p:nvPr>
        </p:nvSpPr>
        <p:spPr/>
        <p:txBody>
          <a:bodyPr/>
          <a:lstStyle/>
          <a:p>
            <a:r>
              <a:rPr lang="en-GB" dirty="0"/>
              <a:t>Future studies should aim to: </a:t>
            </a:r>
          </a:p>
          <a:p>
            <a:pPr lvl="1"/>
            <a:r>
              <a:rPr lang="en-GB" dirty="0"/>
              <a:t>measure the impact of hip fractures on IADLs, and domestic, social and community life participation, because these outcomes are relatively under-reported in the literature</a:t>
            </a:r>
            <a:r>
              <a:rPr lang="en-GB" baseline="30000" dirty="0"/>
              <a:t>1</a:t>
            </a:r>
          </a:p>
          <a:p>
            <a:pPr lvl="1"/>
            <a:r>
              <a:rPr lang="en-GB" dirty="0"/>
              <a:t>measure the proportion of patients who regain their pre-fracture level of function or participation, and report raw data to allow comparison and pooling of outcomes across different study populations and settings</a:t>
            </a:r>
            <a:r>
              <a:rPr lang="en-GB" baseline="30000" dirty="0"/>
              <a:t>1</a:t>
            </a:r>
          </a:p>
          <a:p>
            <a:pPr lvl="1"/>
            <a:r>
              <a:rPr lang="en-GB" dirty="0"/>
              <a:t>be reported according to the STROBE guidelines</a:t>
            </a:r>
            <a:r>
              <a:rPr lang="en-GB" baseline="30000" dirty="0"/>
              <a:t>1,2</a:t>
            </a:r>
          </a:p>
          <a:p>
            <a:r>
              <a:rPr lang="en-GB" dirty="0"/>
              <a:t>There continues to be a need for further research into interventions that may improve long-term functional recovery, especially as the burden of hip fractures is likely to increase with population ageing</a:t>
            </a:r>
            <a:r>
              <a:rPr lang="en-GB" baseline="30000" dirty="0"/>
              <a:t>1</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1358257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015D-60E7-4FCA-8B1D-D094AC848D40}"/>
              </a:ext>
            </a:extLst>
          </p:cNvPr>
          <p:cNvSpPr>
            <a:spLocks noGrp="1"/>
          </p:cNvSpPr>
          <p:nvPr>
            <p:ph type="ctrTitle"/>
          </p:nvPr>
        </p:nvSpPr>
        <p:spPr/>
        <p:txBody>
          <a:bodyPr/>
          <a:lstStyle/>
          <a:p>
            <a:r>
              <a:rPr lang="en-GB"/>
              <a:t>Supplementary slides (2/2)</a:t>
            </a:r>
            <a:endParaRPr lang="en-GB" dirty="0"/>
          </a:p>
        </p:txBody>
      </p:sp>
      <p:sp>
        <p:nvSpPr>
          <p:cNvPr id="3" name="Subtitle 2">
            <a:extLst>
              <a:ext uri="{FF2B5EF4-FFF2-40B4-BE49-F238E27FC236}">
                <a16:creationId xmlns:a16="http://schemas.microsoft.com/office/drawing/2014/main" id="{C4FBB5CA-01DA-4D3E-862B-0399864E2EDD}"/>
              </a:ext>
            </a:extLst>
          </p:cNvPr>
          <p:cNvSpPr>
            <a:spLocks noGrp="1"/>
          </p:cNvSpPr>
          <p:nvPr>
            <p:ph type="subTitle" idx="1"/>
          </p:nvPr>
        </p:nvSpPr>
        <p:spPr/>
        <p:txBody>
          <a:bodyPr/>
          <a:lstStyle/>
          <a:p>
            <a:r>
              <a:rPr lang="en-GB" dirty="0"/>
              <a:t>Additional data, and tabulated data already presented graphically from Dyer </a:t>
            </a:r>
            <a:r>
              <a:rPr lang="en-GB" i="1" dirty="0"/>
              <a:t>et al. </a:t>
            </a:r>
            <a:r>
              <a:rPr lang="en-GB" dirty="0"/>
              <a:t>(2016)</a:t>
            </a:r>
            <a:r>
              <a:rPr lang="en-GB" baseline="30000" dirty="0"/>
              <a:t>1</a:t>
            </a:r>
            <a:endParaRPr lang="en-GB" dirty="0"/>
          </a:p>
        </p:txBody>
      </p:sp>
      <p:sp>
        <p:nvSpPr>
          <p:cNvPr id="4" name="TextBox 3">
            <a:extLst>
              <a:ext uri="{FF2B5EF4-FFF2-40B4-BE49-F238E27FC236}">
                <a16:creationId xmlns:a16="http://schemas.microsoft.com/office/drawing/2014/main" id="{D2558AC9-457D-4210-8613-5634340F7E82}"/>
              </a:ext>
            </a:extLst>
          </p:cNvPr>
          <p:cNvSpPr txBox="1"/>
          <p:nvPr/>
        </p:nvSpPr>
        <p:spPr>
          <a:xfrm>
            <a:off x="2621759" y="4909700"/>
            <a:ext cx="6173632" cy="200055"/>
          </a:xfrm>
          <a:prstGeom prst="rect">
            <a:avLst/>
          </a:prstGeom>
          <a:noFill/>
        </p:spPr>
        <p:txBody>
          <a:bodyPr wrap="square" rtlCol="0">
            <a:spAutoFit/>
          </a:bodyPr>
          <a:lstStyle/>
          <a:p>
            <a:r>
              <a:rPr lang="en-GB" sz="700" dirty="0"/>
              <a:t>1. Dyer SM </a:t>
            </a:r>
            <a:r>
              <a:rPr lang="en-GB" sz="700" i="1" dirty="0"/>
              <a:t>et al</a:t>
            </a:r>
            <a:r>
              <a:rPr lang="en-GB" sz="700" dirty="0"/>
              <a:t>. </a:t>
            </a:r>
            <a:r>
              <a:rPr lang="pt-BR" sz="700" i="1" dirty="0"/>
              <a:t>BMC Geriatr </a:t>
            </a:r>
            <a:r>
              <a:rPr lang="pt-BR" sz="700" dirty="0"/>
              <a:t>2016;16:158</a:t>
            </a:r>
          </a:p>
        </p:txBody>
      </p:sp>
    </p:spTree>
    <p:extLst>
      <p:ext uri="{BB962C8B-B14F-4D97-AF65-F5344CB8AC3E}">
        <p14:creationId xmlns:p14="http://schemas.microsoft.com/office/powerpoint/2010/main" val="3620141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A5A60F-5635-4AEC-97A5-DC2CFF1651F0}"/>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In one study, cognitive function was the most important factor associated with the return of elderly patients to their own homes after hip fracture</a:t>
            </a:r>
            <a:r>
              <a:rPr lang="en-GB" baseline="30000" dirty="0"/>
              <a:t>3</a:t>
            </a:r>
          </a:p>
          <a:p>
            <a:endParaRPr lang="en-GB" dirty="0"/>
          </a:p>
        </p:txBody>
      </p:sp>
      <p:sp>
        <p:nvSpPr>
          <p:cNvPr id="3" name="Footer Placeholder 2">
            <a:extLst>
              <a:ext uri="{FF2B5EF4-FFF2-40B4-BE49-F238E27FC236}">
                <a16:creationId xmlns:a16="http://schemas.microsoft.com/office/drawing/2014/main" id="{BECA8058-0188-46C6-874A-EFD54729172A}"/>
              </a:ext>
            </a:extLst>
          </p:cNvPr>
          <p:cNvSpPr>
            <a:spLocks noGrp="1"/>
          </p:cNvSpPr>
          <p:nvPr>
            <p:ph type="ftr" sz="quarter" idx="11"/>
          </p:nvPr>
        </p:nvSpPr>
        <p:spPr/>
        <p:txBody>
          <a:bodyPr/>
          <a:lstStyle/>
          <a:p>
            <a:r>
              <a:rPr lang="en-GB" baseline="30000" dirty="0" err="1"/>
              <a:t>a</a:t>
            </a:r>
            <a:r>
              <a:rPr lang="en-GB" dirty="0" err="1"/>
              <a:t>Outcomes</a:t>
            </a:r>
            <a:r>
              <a:rPr lang="en-GB" dirty="0"/>
              <a:t> are provided from individual cohort studies reported in the review by Dyer SM </a:t>
            </a:r>
            <a:r>
              <a:rPr lang="en-GB" i="1" dirty="0"/>
              <a:t>et al</a:t>
            </a:r>
            <a:r>
              <a:rPr lang="en-GB" dirty="0"/>
              <a:t>. (2016),</a:t>
            </a:r>
            <a:r>
              <a:rPr lang="en-GB" baseline="30000" dirty="0"/>
              <a:t>1</a:t>
            </a:r>
            <a:r>
              <a:rPr lang="en-GB" dirty="0"/>
              <a:t> with the exception of Bertram </a:t>
            </a:r>
            <a:r>
              <a:rPr lang="en-GB" i="1" dirty="0"/>
              <a:t>et al. </a:t>
            </a:r>
            <a:r>
              <a:rPr lang="en-GB" dirty="0"/>
              <a:t>(2011).</a:t>
            </a:r>
            <a:r>
              <a:rPr lang="en-GB" baseline="30000" dirty="0"/>
              <a:t>2</a:t>
            </a:r>
            <a:r>
              <a:rPr lang="en-GB" dirty="0"/>
              <a:t> </a:t>
            </a:r>
            <a:r>
              <a:rPr lang="en-GB" baseline="30000" dirty="0"/>
              <a:t>b</a:t>
            </a:r>
            <a:r>
              <a:rPr lang="en-GB" dirty="0"/>
              <a:t>The weighted proportion of patients who had not moved to a more dependent state of living. Patients moving to a more dependent state of living were predominantly community dwelling residents prior to fracture moving into residential care</a:t>
            </a:r>
          </a:p>
          <a:p>
            <a:r>
              <a:rPr lang="en-GB" dirty="0"/>
              <a:t>1. Dyer SM </a:t>
            </a:r>
            <a:r>
              <a:rPr lang="en-GB" i="1" dirty="0"/>
              <a:t>et al. </a:t>
            </a:r>
            <a:r>
              <a:rPr lang="pt-BR" i="1" dirty="0"/>
              <a:t>BMC Geriatr</a:t>
            </a:r>
            <a:r>
              <a:rPr lang="pt-BR" dirty="0"/>
              <a:t> 2016;16:158</a:t>
            </a:r>
            <a:r>
              <a:rPr lang="en-GB" dirty="0"/>
              <a:t>; 2. Bertram M </a:t>
            </a:r>
            <a:r>
              <a:rPr lang="en-GB" i="1" dirty="0"/>
              <a:t>et al. </a:t>
            </a:r>
            <a:r>
              <a:rPr lang="en-GB" i="1" dirty="0" err="1"/>
              <a:t>Inj</a:t>
            </a:r>
            <a:r>
              <a:rPr lang="en-GB" i="1" dirty="0"/>
              <a:t> </a:t>
            </a:r>
            <a:r>
              <a:rPr lang="en-GB" i="1" dirty="0" err="1"/>
              <a:t>Prev</a:t>
            </a:r>
            <a:r>
              <a:rPr lang="en-GB" i="1" dirty="0"/>
              <a:t> </a:t>
            </a:r>
            <a:r>
              <a:rPr lang="en-GB" dirty="0"/>
              <a:t>2011;17:365–70; 3.</a:t>
            </a:r>
            <a:r>
              <a:rPr lang="nn-NO" dirty="0"/>
              <a:t> Samuelsson B </a:t>
            </a:r>
            <a:r>
              <a:rPr lang="nn-NO" i="1" dirty="0"/>
              <a:t>et al</a:t>
            </a:r>
            <a:r>
              <a:rPr lang="en-GB" i="1" dirty="0"/>
              <a:t>. Age Ageing </a:t>
            </a:r>
            <a:r>
              <a:rPr lang="en-GB" dirty="0"/>
              <a:t>2009;38:686–92. 4. </a:t>
            </a:r>
            <a:r>
              <a:rPr lang="en-GB" dirty="0" err="1"/>
              <a:t>Tsuboi</a:t>
            </a:r>
            <a:r>
              <a:rPr lang="en-GB" dirty="0"/>
              <a:t> M </a:t>
            </a:r>
            <a:r>
              <a:rPr lang="en-GB" i="1" dirty="0"/>
              <a:t>et al. Bone Joint </a:t>
            </a:r>
            <a:r>
              <a:rPr lang="en-GB" i="1" dirty="0" err="1"/>
              <a:t>Surg</a:t>
            </a:r>
            <a:r>
              <a:rPr lang="en-GB" i="1" dirty="0"/>
              <a:t> </a:t>
            </a:r>
            <a:r>
              <a:rPr lang="en-GB" dirty="0"/>
              <a:t>2007;89:461–6</a:t>
            </a:r>
          </a:p>
        </p:txBody>
      </p:sp>
      <p:sp>
        <p:nvSpPr>
          <p:cNvPr id="2" name="Title 1">
            <a:extLst>
              <a:ext uri="{FF2B5EF4-FFF2-40B4-BE49-F238E27FC236}">
                <a16:creationId xmlns:a16="http://schemas.microsoft.com/office/drawing/2014/main" id="{D15B785D-4ECB-403C-9DBD-8BD91BC75EA3}"/>
              </a:ext>
            </a:extLst>
          </p:cNvPr>
          <p:cNvSpPr>
            <a:spLocks noGrp="1"/>
          </p:cNvSpPr>
          <p:nvPr>
            <p:ph type="title"/>
          </p:nvPr>
        </p:nvSpPr>
        <p:spPr/>
        <p:txBody>
          <a:bodyPr/>
          <a:lstStyle/>
          <a:p>
            <a:r>
              <a:rPr lang="en-GB" dirty="0"/>
              <a:t>Elderly people may be forced to relocate to care or nursing homes after hip fracture</a:t>
            </a:r>
          </a:p>
        </p:txBody>
      </p:sp>
      <p:graphicFrame>
        <p:nvGraphicFramePr>
          <p:cNvPr id="10" name="Table 9">
            <a:extLst>
              <a:ext uri="{FF2B5EF4-FFF2-40B4-BE49-F238E27FC236}">
                <a16:creationId xmlns:a16="http://schemas.microsoft.com/office/drawing/2014/main" id="{0F6ADB09-3D32-47B9-86F5-286B10010FC9}"/>
              </a:ext>
            </a:extLst>
          </p:cNvPr>
          <p:cNvGraphicFramePr>
            <a:graphicFrameLocks noGrp="1"/>
          </p:cNvGraphicFramePr>
          <p:nvPr>
            <p:extLst>
              <p:ext uri="{D42A27DB-BD31-4B8C-83A1-F6EECF244321}">
                <p14:modId xmlns:p14="http://schemas.microsoft.com/office/powerpoint/2010/main" val="3178429179"/>
              </p:ext>
            </p:extLst>
          </p:nvPr>
        </p:nvGraphicFramePr>
        <p:xfrm>
          <a:off x="539750" y="1058863"/>
          <a:ext cx="7703999" cy="2279550"/>
        </p:xfrm>
        <a:graphic>
          <a:graphicData uri="http://schemas.openxmlformats.org/drawingml/2006/table">
            <a:tbl>
              <a:tblPr firstRow="1" bandRow="1">
                <a:tableStyleId>{5C22544A-7EE6-4342-B048-85BDC9FD1C3A}</a:tableStyleId>
              </a:tblPr>
              <a:tblGrid>
                <a:gridCol w="1790177">
                  <a:extLst>
                    <a:ext uri="{9D8B030D-6E8A-4147-A177-3AD203B41FA5}">
                      <a16:colId xmlns:a16="http://schemas.microsoft.com/office/drawing/2014/main" val="1137662097"/>
                    </a:ext>
                  </a:extLst>
                </a:gridCol>
                <a:gridCol w="1763721">
                  <a:extLst>
                    <a:ext uri="{9D8B030D-6E8A-4147-A177-3AD203B41FA5}">
                      <a16:colId xmlns:a16="http://schemas.microsoft.com/office/drawing/2014/main" val="1033053125"/>
                    </a:ext>
                  </a:extLst>
                </a:gridCol>
                <a:gridCol w="1187024">
                  <a:extLst>
                    <a:ext uri="{9D8B030D-6E8A-4147-A177-3AD203B41FA5}">
                      <a16:colId xmlns:a16="http://schemas.microsoft.com/office/drawing/2014/main" val="861178197"/>
                    </a:ext>
                  </a:extLst>
                </a:gridCol>
                <a:gridCol w="1039873">
                  <a:extLst>
                    <a:ext uri="{9D8B030D-6E8A-4147-A177-3AD203B41FA5}">
                      <a16:colId xmlns:a16="http://schemas.microsoft.com/office/drawing/2014/main" val="4213201633"/>
                    </a:ext>
                  </a:extLst>
                </a:gridCol>
                <a:gridCol w="961602">
                  <a:extLst>
                    <a:ext uri="{9D8B030D-6E8A-4147-A177-3AD203B41FA5}">
                      <a16:colId xmlns:a16="http://schemas.microsoft.com/office/drawing/2014/main" val="29198231"/>
                    </a:ext>
                  </a:extLst>
                </a:gridCol>
                <a:gridCol w="961602">
                  <a:extLst>
                    <a:ext uri="{9D8B030D-6E8A-4147-A177-3AD203B41FA5}">
                      <a16:colId xmlns:a16="http://schemas.microsoft.com/office/drawing/2014/main" val="1061026088"/>
                    </a:ext>
                  </a:extLst>
                </a:gridCol>
              </a:tblGrid>
              <a:tr h="241200">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baseline="0" dirty="0"/>
                        <a:t>Outcomes related to residence reported in individual studies from a large literature review</a:t>
                      </a:r>
                      <a:r>
                        <a:rPr lang="en-GB" sz="900" b="1" baseline="30000" dirty="0"/>
                        <a:t>1</a:t>
                      </a:r>
                    </a:p>
                  </a:txBody>
                  <a:tcPr marL="68580" marR="68580" marT="34290" marB="34290"/>
                </a:tc>
                <a:tc hMerge="1">
                  <a:txBody>
                    <a:bodyPr/>
                    <a:lstStyle/>
                    <a:p>
                      <a:pPr algn="ctr"/>
                      <a:endParaRPr lang="en-GB" sz="1600" b="0" dirty="0"/>
                    </a:p>
                  </a:txBody>
                  <a:tcPr/>
                </a:tc>
                <a:tc hMerge="1">
                  <a:txBody>
                    <a:bodyPr/>
                    <a:lstStyle/>
                    <a:p>
                      <a:pPr algn="ctr"/>
                      <a:endParaRPr lang="en-GB" sz="1600" i="0" dirty="0"/>
                    </a:p>
                  </a:txBody>
                  <a:tcPr/>
                </a:tc>
                <a:tc hMerge="1">
                  <a:txBody>
                    <a:bodyPr/>
                    <a:lstStyle/>
                    <a:p>
                      <a:pPr algn="ctr"/>
                      <a:endParaRPr lang="en-GB" sz="1600" i="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68165"/>
                  </a:ext>
                </a:extLst>
              </a:tr>
              <a:tr h="278130">
                <a:tc rowSpan="2">
                  <a:txBody>
                    <a:bodyPr/>
                    <a:lstStyle/>
                    <a:p>
                      <a:r>
                        <a:rPr lang="en-GB" sz="900" b="1" dirty="0">
                          <a:solidFill>
                            <a:schemeClr val="bg1"/>
                          </a:solidFill>
                        </a:rPr>
                        <a:t>Study reference</a:t>
                      </a:r>
                      <a:endParaRPr lang="en-GB" sz="900" b="1" baseline="30000" dirty="0">
                        <a:solidFill>
                          <a:schemeClr val="bg1"/>
                        </a:solidFill>
                      </a:endParaRPr>
                    </a:p>
                  </a:txBody>
                  <a:tcPr marL="68580" marR="68580" marT="34290" marB="34290">
                    <a:solidFill>
                      <a:schemeClr val="accent1"/>
                    </a:solidFill>
                  </a:tcPr>
                </a:tc>
                <a:tc rowSpan="2">
                  <a:txBody>
                    <a:bodyPr/>
                    <a:lstStyle/>
                    <a:p>
                      <a:pPr algn="ctr"/>
                      <a:r>
                        <a:rPr lang="en-GB" sz="900" b="1" dirty="0" err="1">
                          <a:solidFill>
                            <a:schemeClr val="bg1"/>
                          </a:solidFill>
                        </a:rPr>
                        <a:t>Outcome</a:t>
                      </a:r>
                      <a:r>
                        <a:rPr lang="en-GB" sz="900" b="1" baseline="30000" dirty="0" err="1">
                          <a:solidFill>
                            <a:schemeClr val="bg1"/>
                          </a:solidFill>
                        </a:rPr>
                        <a:t>a</a:t>
                      </a:r>
                      <a:endParaRPr lang="en-GB" sz="900" b="1" dirty="0">
                        <a:solidFill>
                          <a:schemeClr val="bg1"/>
                        </a:solidFill>
                      </a:endParaRPr>
                    </a:p>
                  </a:txBody>
                  <a:tcPr marL="68580" marR="68580" marT="34290" marB="34290">
                    <a:solidFill>
                      <a:schemeClr val="accent1"/>
                    </a:solidFill>
                  </a:tcPr>
                </a:tc>
                <a:tc rowSpan="2">
                  <a:txBody>
                    <a:bodyPr/>
                    <a:lstStyle/>
                    <a:p>
                      <a:pPr algn="ctr"/>
                      <a:r>
                        <a:rPr lang="en-GB" sz="900" b="1" i="0" dirty="0">
                          <a:solidFill>
                            <a:schemeClr val="bg1"/>
                          </a:solidFill>
                        </a:rPr>
                        <a:t>Pre-fracture</a:t>
                      </a:r>
                    </a:p>
                  </a:txBody>
                  <a:tcPr marL="68580" marR="68580" marT="34290" marB="34290">
                    <a:solidFill>
                      <a:schemeClr val="accent1"/>
                    </a:solidFill>
                  </a:tcPr>
                </a:tc>
                <a:tc gridSpan="3">
                  <a:txBody>
                    <a:bodyPr/>
                    <a:lstStyle/>
                    <a:p>
                      <a:pPr algn="ctr"/>
                      <a:r>
                        <a:rPr lang="en-GB" sz="900" b="1" i="0" dirty="0">
                          <a:solidFill>
                            <a:schemeClr val="bg1"/>
                          </a:solidFill>
                        </a:rPr>
                        <a:t>Time post-fracture</a:t>
                      </a:r>
                    </a:p>
                  </a:txBody>
                  <a:tcPr marL="68580" marR="68580" marT="34290" marB="34290">
                    <a:solidFill>
                      <a:schemeClr val="accent1"/>
                    </a:solidFill>
                  </a:tcPr>
                </a:tc>
                <a:tc hMerge="1">
                  <a:txBody>
                    <a:bodyPr/>
                    <a:lstStyle/>
                    <a:p>
                      <a:pPr algn="ctr"/>
                      <a:endParaRPr lang="en-GB" sz="1400" i="0" dirty="0"/>
                    </a:p>
                  </a:txBody>
                  <a:tcPr/>
                </a:tc>
                <a:tc hMerge="1">
                  <a:txBody>
                    <a:bodyPr/>
                    <a:lstStyle/>
                    <a:p>
                      <a:pPr algn="ctr"/>
                      <a:endParaRPr lang="en-GB" sz="1600" i="0" dirty="0"/>
                    </a:p>
                  </a:txBody>
                  <a:tcPr/>
                </a:tc>
                <a:extLst>
                  <a:ext uri="{0D108BD9-81ED-4DB2-BD59-A6C34878D82A}">
                    <a16:rowId xmlns:a16="http://schemas.microsoft.com/office/drawing/2014/main" val="4222181857"/>
                  </a:ext>
                </a:extLst>
              </a:tr>
              <a:tr h="434340">
                <a:tc vMerge="1">
                  <a:txBody>
                    <a:bodyPr/>
                    <a:lstStyle/>
                    <a:p>
                      <a:endParaRPr lang="en-GB"/>
                    </a:p>
                  </a:txBody>
                  <a:tcPr/>
                </a:tc>
                <a:tc vMerge="1">
                  <a:txBody>
                    <a:bodyPr/>
                    <a:lstStyle/>
                    <a:p>
                      <a:endParaRPr lang="en-GB" sz="1400" b="0" dirty="0"/>
                    </a:p>
                  </a:txBody>
                  <a:tcPr/>
                </a:tc>
                <a:tc vMerge="1">
                  <a:txBody>
                    <a:bodyPr/>
                    <a:lstStyle/>
                    <a:p>
                      <a:pPr algn="ctr"/>
                      <a:endParaRPr lang="en-GB" sz="1400" i="0" dirty="0"/>
                    </a:p>
                  </a:txBody>
                  <a:tcPr/>
                </a:tc>
                <a:tc>
                  <a:txBody>
                    <a:bodyPr/>
                    <a:lstStyle/>
                    <a:p>
                      <a:pPr algn="ctr"/>
                      <a:r>
                        <a:rPr lang="en-GB" sz="900" i="0" dirty="0">
                          <a:solidFill>
                            <a:schemeClr val="bg1"/>
                          </a:solidFill>
                        </a:rPr>
                        <a:t>&lt; 6 months</a:t>
                      </a:r>
                    </a:p>
                  </a:txBody>
                  <a:tcPr marL="68580" marR="68580" marT="34290" marB="34290">
                    <a:solidFill>
                      <a:schemeClr val="accent1"/>
                    </a:solidFill>
                  </a:tcPr>
                </a:tc>
                <a:tc>
                  <a:txBody>
                    <a:bodyPr/>
                    <a:lstStyle/>
                    <a:p>
                      <a:pPr algn="ctr"/>
                      <a:r>
                        <a:rPr lang="en-GB" sz="900" i="0" dirty="0">
                          <a:solidFill>
                            <a:schemeClr val="bg1"/>
                          </a:solidFill>
                        </a:rPr>
                        <a:t>6–12 months</a:t>
                      </a:r>
                    </a:p>
                  </a:txBody>
                  <a:tcPr marL="68580" marR="68580" marT="34290" marB="34290">
                    <a:solidFill>
                      <a:schemeClr val="accent1"/>
                    </a:solidFill>
                  </a:tcPr>
                </a:tc>
                <a:tc>
                  <a:txBody>
                    <a:bodyPr/>
                    <a:lstStyle/>
                    <a:p>
                      <a:pPr algn="ctr"/>
                      <a:r>
                        <a:rPr lang="en-GB" sz="900" i="0" dirty="0">
                          <a:solidFill>
                            <a:schemeClr val="bg1"/>
                          </a:solidFill>
                        </a:rPr>
                        <a:t>&gt; 12 months</a:t>
                      </a:r>
                    </a:p>
                  </a:txBody>
                  <a:tcPr marL="68580" marR="68580" marT="34290" marB="34290">
                    <a:solidFill>
                      <a:schemeClr val="accent1"/>
                    </a:solidFill>
                  </a:tcPr>
                </a:tc>
                <a:extLst>
                  <a:ext uri="{0D108BD9-81ED-4DB2-BD59-A6C34878D82A}">
                    <a16:rowId xmlns:a16="http://schemas.microsoft.com/office/drawing/2014/main" val="2989618700"/>
                  </a:ext>
                </a:extLst>
              </a:tr>
              <a:tr h="388620">
                <a:tc>
                  <a:txBody>
                    <a:bodyPr/>
                    <a:lstStyle/>
                    <a:p>
                      <a:pPr marL="0" indent="0">
                        <a:buFont typeface="Arial" panose="020B0604020202020204" pitchFamily="34" charset="0"/>
                        <a:buNone/>
                      </a:pPr>
                      <a:r>
                        <a:rPr lang="en-GB" sz="900" baseline="0" dirty="0"/>
                        <a:t>Bertram </a:t>
                      </a:r>
                      <a:r>
                        <a:rPr lang="en-GB" sz="900" i="1" baseline="0" dirty="0"/>
                        <a:t>et al. </a:t>
                      </a:r>
                      <a:r>
                        <a:rPr lang="en-GB" sz="900" baseline="0" dirty="0"/>
                        <a:t>2011</a:t>
                      </a:r>
                      <a:r>
                        <a:rPr lang="en-GB" sz="900" baseline="30000" dirty="0"/>
                        <a:t>2</a:t>
                      </a:r>
                    </a:p>
                  </a:txBody>
                  <a:tcPr marL="68580" marR="68580" marT="34290" marB="34290"/>
                </a:tc>
                <a:tc>
                  <a:txBody>
                    <a:bodyPr/>
                    <a:lstStyle/>
                    <a:p>
                      <a:pPr marL="0" indent="0">
                        <a:buFont typeface="Arial" panose="020B0604020202020204" pitchFamily="34" charset="0"/>
                        <a:buNone/>
                      </a:pPr>
                      <a:r>
                        <a:rPr lang="en-GB" sz="900" dirty="0"/>
                        <a:t>Remaining in own home</a:t>
                      </a:r>
                      <a:endParaRPr lang="en-GB" sz="900" baseline="30000" dirty="0"/>
                    </a:p>
                  </a:txBody>
                  <a:tcPr marL="68580" marR="68580" marT="34290" marB="34290"/>
                </a:tc>
                <a:tc>
                  <a:txBody>
                    <a:bodyPr/>
                    <a:lstStyle/>
                    <a:p>
                      <a:pPr algn="ctr"/>
                      <a:r>
                        <a:rPr lang="en-GB" sz="900" dirty="0"/>
                        <a:t>– </a:t>
                      </a:r>
                    </a:p>
                  </a:txBody>
                  <a:tcPr marL="68580" marR="68580" marT="34290" marB="34290"/>
                </a:tc>
                <a:tc>
                  <a:txBody>
                    <a:bodyPr/>
                    <a:lstStyle/>
                    <a:p>
                      <a:pPr algn="ctr"/>
                      <a:r>
                        <a:rPr lang="en-GB" sz="900" dirty="0"/>
                        <a:t>– </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 </a:t>
                      </a:r>
                    </a:p>
                    <a:p>
                      <a:pPr algn="ctr"/>
                      <a:endParaRPr lang="en-GB" sz="900" dirty="0"/>
                    </a:p>
                  </a:txBody>
                  <a:tcPr marL="68580" marR="68580" marT="34290" marB="34290"/>
                </a:tc>
                <a:tc>
                  <a:txBody>
                    <a:bodyPr/>
                    <a:lstStyle/>
                    <a:p>
                      <a:pPr algn="ctr"/>
                      <a:r>
                        <a:rPr lang="en-GB" sz="900" dirty="0"/>
                        <a:t>77%</a:t>
                      </a:r>
                      <a:r>
                        <a:rPr lang="en-GB" sz="900" baseline="30000" dirty="0"/>
                        <a:t>b</a:t>
                      </a:r>
                      <a:endParaRPr lang="en-GB" sz="900" dirty="0"/>
                    </a:p>
                    <a:p>
                      <a:pPr algn="ctr"/>
                      <a:endParaRPr lang="en-GB" sz="900" dirty="0"/>
                    </a:p>
                  </a:txBody>
                  <a:tcPr marL="68580" marR="68580" marT="34290" marB="34290"/>
                </a:tc>
                <a:extLst>
                  <a:ext uri="{0D108BD9-81ED-4DB2-BD59-A6C34878D82A}">
                    <a16:rowId xmlns:a16="http://schemas.microsoft.com/office/drawing/2014/main" val="3612571738"/>
                  </a:ext>
                </a:extLst>
              </a:tr>
              <a:tr h="548640">
                <a:tc>
                  <a:txBody>
                    <a:bodyPr/>
                    <a:lstStyle/>
                    <a:p>
                      <a:pPr marL="0" indent="0">
                        <a:buFont typeface="Arial" panose="020B0604020202020204" pitchFamily="34" charset="0"/>
                        <a:buNone/>
                      </a:pPr>
                      <a:r>
                        <a:rPr lang="en-GB" sz="900" baseline="0" dirty="0"/>
                        <a:t>Samuelsson </a:t>
                      </a:r>
                      <a:r>
                        <a:rPr lang="en-GB" sz="900" i="1" baseline="0" dirty="0"/>
                        <a:t>et al. </a:t>
                      </a:r>
                      <a:r>
                        <a:rPr lang="en-GB" sz="900" baseline="0" dirty="0"/>
                        <a:t>2009</a:t>
                      </a:r>
                      <a:r>
                        <a:rPr lang="en-GB" sz="900" baseline="30000" dirty="0"/>
                        <a:t>3</a:t>
                      </a:r>
                    </a:p>
                  </a:txBody>
                  <a:tcPr marL="68580" marR="68580" marT="34290" marB="34290"/>
                </a:tc>
                <a:tc>
                  <a:txBody>
                    <a:bodyPr/>
                    <a:lstStyle/>
                    <a:p>
                      <a:r>
                        <a:rPr lang="en-GB" sz="900" dirty="0"/>
                        <a:t>Remaining in own home</a:t>
                      </a:r>
                      <a:endParaRPr lang="en-GB" sz="900" baseline="30000" dirty="0"/>
                    </a:p>
                    <a:p>
                      <a:pPr marL="87313" indent="-87313">
                        <a:buFont typeface="Arial" panose="020B0604020202020204" pitchFamily="34" charset="0"/>
                        <a:buChar char="•"/>
                      </a:pPr>
                      <a:r>
                        <a:rPr lang="en-GB" sz="900" dirty="0"/>
                        <a:t>Women</a:t>
                      </a:r>
                    </a:p>
                    <a:p>
                      <a:pPr marL="87313" indent="-87313">
                        <a:buFont typeface="Arial" panose="020B0604020202020204" pitchFamily="34" charset="0"/>
                        <a:buChar char="•"/>
                      </a:pPr>
                      <a:r>
                        <a:rPr lang="en-GB" sz="900" dirty="0"/>
                        <a:t>Men</a:t>
                      </a:r>
                    </a:p>
                  </a:txBody>
                  <a:tcPr marL="68580" marR="68580" marT="34290" marB="34290"/>
                </a:tc>
                <a:tc>
                  <a:txBody>
                    <a:bodyPr/>
                    <a:lstStyle/>
                    <a:p>
                      <a:pPr algn="ctr"/>
                      <a:endParaRPr lang="en-GB" sz="900" dirty="0"/>
                    </a:p>
                    <a:p>
                      <a:pPr algn="ctr"/>
                      <a:r>
                        <a:rPr lang="en-GB" sz="900" dirty="0"/>
                        <a:t>77%</a:t>
                      </a:r>
                    </a:p>
                    <a:p>
                      <a:pPr algn="ctr"/>
                      <a:r>
                        <a:rPr lang="en-GB" sz="900" dirty="0"/>
                        <a:t>82%</a:t>
                      </a:r>
                    </a:p>
                  </a:txBody>
                  <a:tcPr marL="68580" marR="68580" marT="34290" marB="34290"/>
                </a:tc>
                <a:tc>
                  <a:txBody>
                    <a:bodyPr/>
                    <a:lstStyle/>
                    <a:p>
                      <a:pPr algn="ctr"/>
                      <a:endParaRPr lang="en-GB" sz="900" dirty="0"/>
                    </a:p>
                    <a:p>
                      <a:pPr algn="ctr"/>
                      <a:r>
                        <a:rPr lang="en-GB" sz="900" dirty="0"/>
                        <a:t>79%</a:t>
                      </a:r>
                    </a:p>
                    <a:p>
                      <a:pPr algn="ctr"/>
                      <a:r>
                        <a:rPr lang="en-GB" sz="900" dirty="0"/>
                        <a:t>86%</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 </a:t>
                      </a:r>
                    </a:p>
                  </a:txBody>
                  <a:tcPr marL="68580" marR="68580" marT="34290" marB="34290"/>
                </a:tc>
                <a:tc>
                  <a:txBody>
                    <a:bodyPr/>
                    <a:lstStyle/>
                    <a:p>
                      <a:pPr algn="ctr"/>
                      <a:endParaRPr lang="en-GB" sz="900" dirty="0"/>
                    </a:p>
                    <a:p>
                      <a:pPr algn="ctr"/>
                      <a:r>
                        <a:rPr lang="en-GB" sz="900" dirty="0"/>
                        <a:t>63% </a:t>
                      </a:r>
                    </a:p>
                    <a:p>
                      <a:pPr algn="ctr"/>
                      <a:r>
                        <a:rPr lang="en-GB" sz="900" dirty="0"/>
                        <a:t>75%</a:t>
                      </a:r>
                    </a:p>
                  </a:txBody>
                  <a:tcPr marL="68580" marR="68580" marT="34290" marB="34290"/>
                </a:tc>
                <a:extLst>
                  <a:ext uri="{0D108BD9-81ED-4DB2-BD59-A6C34878D82A}">
                    <a16:rowId xmlns:a16="http://schemas.microsoft.com/office/drawing/2014/main" val="4212183013"/>
                  </a:ext>
                </a:extLst>
              </a:tr>
              <a:tr h="388620">
                <a:tc>
                  <a:txBody>
                    <a:bodyPr/>
                    <a:lstStyle/>
                    <a:p>
                      <a:r>
                        <a:rPr lang="en-GB" sz="900" baseline="0" dirty="0" err="1"/>
                        <a:t>Tsuboi</a:t>
                      </a:r>
                      <a:r>
                        <a:rPr lang="en-GB" sz="900" baseline="0" dirty="0"/>
                        <a:t> </a:t>
                      </a:r>
                      <a:r>
                        <a:rPr lang="en-GB" sz="900" i="1" baseline="0" dirty="0"/>
                        <a:t>et al.</a:t>
                      </a:r>
                      <a:r>
                        <a:rPr lang="en-GB" sz="900" baseline="0" dirty="0"/>
                        <a:t> 2007</a:t>
                      </a:r>
                      <a:r>
                        <a:rPr lang="en-GB" sz="900" baseline="30000" dirty="0"/>
                        <a:t>4</a:t>
                      </a:r>
                    </a:p>
                  </a:txBody>
                  <a:tcPr marL="68580" marR="68580" marT="34290" marB="34290"/>
                </a:tc>
                <a:tc>
                  <a:txBody>
                    <a:bodyPr/>
                    <a:lstStyle/>
                    <a:p>
                      <a:r>
                        <a:rPr lang="en-GB" sz="900" dirty="0"/>
                        <a:t>Remaining in own home</a:t>
                      </a:r>
                      <a:endParaRPr lang="en-GB" sz="900" baseline="30000" dirty="0"/>
                    </a:p>
                  </a:txBody>
                  <a:tcPr marL="68580" marR="68580" marT="34290" marB="34290"/>
                </a:tc>
                <a:tc>
                  <a:txBody>
                    <a:bodyPr/>
                    <a:lstStyle/>
                    <a:p>
                      <a:pPr algn="ctr"/>
                      <a:r>
                        <a:rPr lang="en-GB" sz="900" dirty="0"/>
                        <a:t>84%</a:t>
                      </a:r>
                    </a:p>
                  </a:txBody>
                  <a:tcPr marL="68580" marR="68580" marT="34290" marB="34290"/>
                </a:tc>
                <a:tc>
                  <a:txBody>
                    <a:bodyPr/>
                    <a:lstStyle/>
                    <a:p>
                      <a:pPr algn="ctr"/>
                      <a:r>
                        <a:rPr lang="en-GB" sz="900" dirty="0"/>
                        <a:t>60%</a:t>
                      </a:r>
                    </a:p>
                  </a:txBody>
                  <a:tcPr marL="68580" marR="68580" marT="34290" marB="34290"/>
                </a:tc>
                <a:tc>
                  <a:txBody>
                    <a:bodyPr/>
                    <a:lstStyle/>
                    <a:p>
                      <a:pPr algn="ctr"/>
                      <a:r>
                        <a:rPr lang="en-GB" sz="900" dirty="0"/>
                        <a:t>81% </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 </a:t>
                      </a:r>
                    </a:p>
                  </a:txBody>
                  <a:tcPr marL="68580" marR="68580" marT="34290" marB="34290"/>
                </a:tc>
                <a:extLst>
                  <a:ext uri="{0D108BD9-81ED-4DB2-BD59-A6C34878D82A}">
                    <a16:rowId xmlns:a16="http://schemas.microsoft.com/office/drawing/2014/main" val="3156389577"/>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32</a:t>
            </a:fld>
            <a:endParaRPr lang="en-US" dirty="0"/>
          </a:p>
        </p:txBody>
      </p:sp>
      <p:sp>
        <p:nvSpPr>
          <p:cNvPr id="8" name="Pentagon 48">
            <a:extLst>
              <a:ext uri="{FF2B5EF4-FFF2-40B4-BE49-F238E27FC236}">
                <a16:creationId xmlns:a16="http://schemas.microsoft.com/office/drawing/2014/main" id="{CBEBF1E1-5594-49FE-A941-EA3335D452CD}"/>
              </a:ext>
            </a:extLst>
          </p:cNvPr>
          <p:cNvSpPr/>
          <p:nvPr/>
        </p:nvSpPr>
        <p:spPr>
          <a:xfrm>
            <a:off x="8391950" y="1057030"/>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spTree>
    <p:extLst>
      <p:ext uri="{BB962C8B-B14F-4D97-AF65-F5344CB8AC3E}">
        <p14:creationId xmlns:p14="http://schemas.microsoft.com/office/powerpoint/2010/main" val="301013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2" name="Footer Placeholder 1">
            <a:extLst>
              <a:ext uri="{FF2B5EF4-FFF2-40B4-BE49-F238E27FC236}">
                <a16:creationId xmlns:a16="http://schemas.microsoft.com/office/drawing/2014/main" id="{C26D515C-9194-467C-BC31-CD63CBE152E0}"/>
              </a:ext>
            </a:extLst>
          </p:cNvPr>
          <p:cNvSpPr>
            <a:spLocks noGrp="1"/>
          </p:cNvSpPr>
          <p:nvPr>
            <p:ph type="ftr" sz="quarter" idx="11"/>
          </p:nvPr>
        </p:nvSpPr>
        <p:spPr/>
        <p:txBody>
          <a:bodyPr/>
          <a:lstStyle/>
          <a:p>
            <a:r>
              <a:rPr lang="en-GB" baseline="30000" dirty="0" err="1"/>
              <a:t>a</a:t>
            </a:r>
            <a:r>
              <a:rPr lang="en-GB" dirty="0" err="1"/>
              <a:t>Outcomes</a:t>
            </a:r>
            <a:r>
              <a:rPr lang="en-GB" dirty="0"/>
              <a:t> are provided from individual cohort studies reported in the review by Dyer SM </a:t>
            </a:r>
            <a:r>
              <a:rPr lang="en-GB" i="1" dirty="0"/>
              <a:t>et al.</a:t>
            </a:r>
            <a:r>
              <a:rPr lang="en-GB" dirty="0"/>
              <a:t> (2016);</a:t>
            </a:r>
            <a:r>
              <a:rPr lang="en-GB" baseline="30000" dirty="0"/>
              <a:t>1 </a:t>
            </a:r>
            <a:r>
              <a:rPr lang="en-GB" baseline="30000" dirty="0" err="1"/>
              <a:t>b</a:t>
            </a:r>
            <a:r>
              <a:rPr lang="en-GB" dirty="0" err="1"/>
              <a:t>Determined</a:t>
            </a:r>
            <a:r>
              <a:rPr lang="en-GB" dirty="0"/>
              <a:t> as 100% less the percentage of survivors who worsened based on the number of ADLs associated with difficulty; </a:t>
            </a:r>
            <a:r>
              <a:rPr lang="en-GB" baseline="30000" dirty="0" err="1"/>
              <a:t>c</a:t>
            </a:r>
            <a:r>
              <a:rPr lang="en-GB" dirty="0" err="1"/>
              <a:t>Determined</a:t>
            </a:r>
            <a:r>
              <a:rPr lang="en-GB" dirty="0"/>
              <a:t> as 100% less the percentage with loss of walking independence/receiving assistance; </a:t>
            </a:r>
            <a:r>
              <a:rPr lang="en-GB" baseline="30000" dirty="0" err="1"/>
              <a:t>d</a:t>
            </a:r>
            <a:r>
              <a:rPr lang="en-GB" dirty="0" err="1"/>
              <a:t>Determined</a:t>
            </a:r>
            <a:r>
              <a:rPr lang="en-GB" dirty="0"/>
              <a:t> as 100% less the percentage of survivors who deteriorated</a:t>
            </a:r>
          </a:p>
          <a:p>
            <a:r>
              <a:rPr lang="en-GB" dirty="0"/>
              <a:t>ADLs, activities of daily living</a:t>
            </a:r>
          </a:p>
          <a:p>
            <a:r>
              <a:rPr lang="en-GB" dirty="0"/>
              <a:t>1. Dyer SM </a:t>
            </a:r>
            <a:r>
              <a:rPr lang="en-GB" i="1" dirty="0"/>
              <a:t>et al. </a:t>
            </a:r>
            <a:r>
              <a:rPr lang="pt-BR" i="1" dirty="0"/>
              <a:t>BMC Geriatr </a:t>
            </a:r>
            <a:r>
              <a:rPr lang="pt-BR" dirty="0"/>
              <a:t>2016;16:158 (please see the speaker notes for the individual study references)</a:t>
            </a:r>
          </a:p>
        </p:txBody>
      </p:sp>
      <p:sp>
        <p:nvSpPr>
          <p:cNvPr id="9" name="Title 8">
            <a:extLst>
              <a:ext uri="{FF2B5EF4-FFF2-40B4-BE49-F238E27FC236}">
                <a16:creationId xmlns:a16="http://schemas.microsoft.com/office/drawing/2014/main" id="{CC1E0B80-E80C-4377-8477-75C07134108E}"/>
              </a:ext>
            </a:extLst>
          </p:cNvPr>
          <p:cNvSpPr>
            <a:spLocks noGrp="1"/>
          </p:cNvSpPr>
          <p:nvPr>
            <p:ph type="title"/>
          </p:nvPr>
        </p:nvSpPr>
        <p:spPr/>
        <p:txBody>
          <a:bodyPr/>
          <a:lstStyle/>
          <a:p>
            <a:r>
              <a:rPr lang="en-GB" dirty="0"/>
              <a:t>Many elderly people do not fully recover their </a:t>
            </a:r>
            <a:br>
              <a:rPr lang="en-GB" dirty="0"/>
            </a:br>
            <a:r>
              <a:rPr lang="en-GB" dirty="0"/>
              <a:t>pre-fracture mobility after hip fracture </a:t>
            </a:r>
          </a:p>
        </p:txBody>
      </p:sp>
      <p:graphicFrame>
        <p:nvGraphicFramePr>
          <p:cNvPr id="5" name="Table 4">
            <a:extLst>
              <a:ext uri="{FF2B5EF4-FFF2-40B4-BE49-F238E27FC236}">
                <a16:creationId xmlns:a16="http://schemas.microsoft.com/office/drawing/2014/main" id="{1E9783A0-0A26-4790-B859-E7A24F2F2C08}"/>
              </a:ext>
            </a:extLst>
          </p:cNvPr>
          <p:cNvGraphicFramePr>
            <a:graphicFrameLocks noGrp="1"/>
          </p:cNvGraphicFramePr>
          <p:nvPr>
            <p:extLst>
              <p:ext uri="{D42A27DB-BD31-4B8C-83A1-F6EECF244321}">
                <p14:modId xmlns:p14="http://schemas.microsoft.com/office/powerpoint/2010/main" val="1092768247"/>
              </p:ext>
            </p:extLst>
          </p:nvPr>
        </p:nvGraphicFramePr>
        <p:xfrm>
          <a:off x="529547" y="1058863"/>
          <a:ext cx="7704000" cy="3201304"/>
        </p:xfrm>
        <a:graphic>
          <a:graphicData uri="http://schemas.openxmlformats.org/drawingml/2006/table">
            <a:tbl>
              <a:tblPr firstRow="1" bandRow="1">
                <a:tableStyleId>{5C22544A-7EE6-4342-B048-85BDC9FD1C3A}</a:tableStyleId>
              </a:tblPr>
              <a:tblGrid>
                <a:gridCol w="1163455">
                  <a:extLst>
                    <a:ext uri="{9D8B030D-6E8A-4147-A177-3AD203B41FA5}">
                      <a16:colId xmlns:a16="http://schemas.microsoft.com/office/drawing/2014/main" val="2099183381"/>
                    </a:ext>
                  </a:extLst>
                </a:gridCol>
                <a:gridCol w="1893334">
                  <a:extLst>
                    <a:ext uri="{9D8B030D-6E8A-4147-A177-3AD203B41FA5}">
                      <a16:colId xmlns:a16="http://schemas.microsoft.com/office/drawing/2014/main" val="3436657194"/>
                    </a:ext>
                  </a:extLst>
                </a:gridCol>
                <a:gridCol w="1127324">
                  <a:extLst>
                    <a:ext uri="{9D8B030D-6E8A-4147-A177-3AD203B41FA5}">
                      <a16:colId xmlns:a16="http://schemas.microsoft.com/office/drawing/2014/main" val="382077975"/>
                    </a:ext>
                  </a:extLst>
                </a:gridCol>
                <a:gridCol w="868378">
                  <a:extLst>
                    <a:ext uri="{9D8B030D-6E8A-4147-A177-3AD203B41FA5}">
                      <a16:colId xmlns:a16="http://schemas.microsoft.com/office/drawing/2014/main" val="1925373142"/>
                    </a:ext>
                  </a:extLst>
                </a:gridCol>
                <a:gridCol w="844895">
                  <a:extLst>
                    <a:ext uri="{9D8B030D-6E8A-4147-A177-3AD203B41FA5}">
                      <a16:colId xmlns:a16="http://schemas.microsoft.com/office/drawing/2014/main" val="306873443"/>
                    </a:ext>
                  </a:extLst>
                </a:gridCol>
                <a:gridCol w="925589">
                  <a:extLst>
                    <a:ext uri="{9D8B030D-6E8A-4147-A177-3AD203B41FA5}">
                      <a16:colId xmlns:a16="http://schemas.microsoft.com/office/drawing/2014/main" val="3959209736"/>
                    </a:ext>
                  </a:extLst>
                </a:gridCol>
                <a:gridCol w="881025">
                  <a:extLst>
                    <a:ext uri="{9D8B030D-6E8A-4147-A177-3AD203B41FA5}">
                      <a16:colId xmlns:a16="http://schemas.microsoft.com/office/drawing/2014/main" val="3466861706"/>
                    </a:ext>
                  </a:extLst>
                </a:gridCol>
              </a:tblGrid>
              <a:tr h="24120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baseline="0" dirty="0"/>
                        <a:t>Outcomes related to mobility ADLs reported in individual studies from a large literature review</a:t>
                      </a:r>
                      <a:r>
                        <a:rPr lang="en-GB" sz="900" b="1" baseline="30000" dirty="0"/>
                        <a:t>1</a:t>
                      </a:r>
                      <a:endParaRPr lang="en-GB" sz="900" b="0" baseline="30000" dirty="0"/>
                    </a:p>
                  </a:txBody>
                  <a:tcPr marL="68580" marR="68580" marT="34290" marB="34290"/>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300" b="0" baseline="30000" dirty="0"/>
                    </a:p>
                  </a:txBody>
                  <a:tcPr/>
                </a:tc>
                <a:tc hMerge="1">
                  <a:txBody>
                    <a:bodyPr/>
                    <a:lstStyle/>
                    <a:p>
                      <a:pPr algn="ctr"/>
                      <a:endParaRPr lang="en-GB" sz="12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3417242"/>
                  </a:ext>
                </a:extLst>
              </a:tr>
              <a:tr h="339719">
                <a:tc rowSpan="2">
                  <a:txBody>
                    <a:bodyPr/>
                    <a:lstStyle/>
                    <a:p>
                      <a:pPr algn="l"/>
                      <a:r>
                        <a:rPr lang="en-GB" sz="900" b="1" baseline="0" dirty="0">
                          <a:solidFill>
                            <a:schemeClr val="bg1"/>
                          </a:solidFill>
                        </a:rPr>
                        <a:t>Study reference</a:t>
                      </a:r>
                    </a:p>
                  </a:txBody>
                  <a:tcPr marL="68580" marR="68580" marT="34290" marB="34290">
                    <a:solidFill>
                      <a:schemeClr val="accent1"/>
                    </a:solidFill>
                  </a:tcPr>
                </a:tc>
                <a:tc rowSpan="2">
                  <a:txBody>
                    <a:bodyPr/>
                    <a:lstStyle/>
                    <a:p>
                      <a:pPr algn="ctr"/>
                      <a:r>
                        <a:rPr lang="en-GB" sz="900" b="1" dirty="0">
                          <a:solidFill>
                            <a:schemeClr val="bg1"/>
                          </a:solidFill>
                        </a:rPr>
                        <a:t>Mobility-related </a:t>
                      </a:r>
                      <a:r>
                        <a:rPr lang="en-GB" sz="900" b="1" dirty="0" err="1">
                          <a:solidFill>
                            <a:schemeClr val="bg1"/>
                          </a:solidFill>
                        </a:rPr>
                        <a:t>outcome</a:t>
                      </a:r>
                      <a:r>
                        <a:rPr lang="en-GB" sz="900" b="1" baseline="30000" dirty="0" err="1">
                          <a:solidFill>
                            <a:schemeClr val="bg1"/>
                          </a:solidFill>
                        </a:rPr>
                        <a:t>a</a:t>
                      </a:r>
                      <a:endParaRPr lang="en-GB" sz="900" b="1" baseline="30000" dirty="0">
                        <a:solidFill>
                          <a:schemeClr val="bg1"/>
                        </a:solidFill>
                      </a:endParaRPr>
                    </a:p>
                  </a:txBody>
                  <a:tcPr marL="68580" marR="68580" marT="34290" marB="34290">
                    <a:solidFill>
                      <a:schemeClr val="accent1"/>
                    </a:solidFill>
                  </a:tcPr>
                </a:tc>
                <a:tc rowSpan="2">
                  <a:txBody>
                    <a:bodyPr/>
                    <a:lstStyle/>
                    <a:p>
                      <a:pPr algn="ctr"/>
                      <a:r>
                        <a:rPr lang="en-GB" sz="900" b="1" dirty="0">
                          <a:solidFill>
                            <a:schemeClr val="bg1"/>
                          </a:solidFill>
                        </a:rPr>
                        <a:t>Pre-fracture residence</a:t>
                      </a:r>
                    </a:p>
                  </a:txBody>
                  <a:tcPr marL="68580" marR="68580" marT="34290" marB="34290">
                    <a:solidFill>
                      <a:schemeClr val="accent1"/>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rPr>
                        <a:t>Proportion of survivors who recovered</a:t>
                      </a:r>
                      <a:r>
                        <a:rPr lang="en-GB" sz="900" b="1" baseline="0" dirty="0">
                          <a:solidFill>
                            <a:schemeClr val="bg1"/>
                          </a:solidFill>
                        </a:rPr>
                        <a:t> their pre-fracture capabilities post-fracture</a:t>
                      </a:r>
                      <a:endParaRPr lang="en-GB" sz="900" b="0" dirty="0"/>
                    </a:p>
                  </a:txBody>
                  <a:tcPr marL="68580" marR="68580" marT="34290" marB="34290">
                    <a:solidFill>
                      <a:schemeClr val="accent1"/>
                    </a:solidFill>
                  </a:tcPr>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extLst>
                  <a:ext uri="{0D108BD9-81ED-4DB2-BD59-A6C34878D82A}">
                    <a16:rowId xmlns:a16="http://schemas.microsoft.com/office/drawing/2014/main" val="10000"/>
                  </a:ext>
                </a:extLst>
              </a:tr>
              <a:tr h="198324">
                <a:tc vMerge="1">
                  <a:txBody>
                    <a:bodyPr/>
                    <a:lstStyle/>
                    <a:p>
                      <a:endParaRPr lang="en-GB"/>
                    </a:p>
                  </a:txBody>
                  <a:tcPr/>
                </a:tc>
                <a:tc vMerge="1">
                  <a:txBody>
                    <a:bodyPr/>
                    <a:lstStyle/>
                    <a:p>
                      <a:pPr algn="l"/>
                      <a:endParaRPr lang="en-GB" sz="1400" b="0" dirty="0"/>
                    </a:p>
                  </a:txBody>
                  <a:tcPr>
                    <a:solidFill>
                      <a:schemeClr val="accent1"/>
                    </a:solidFill>
                  </a:tcPr>
                </a:tc>
                <a:tc vMerge="1">
                  <a:txBody>
                    <a:bodyPr/>
                    <a:lstStyle/>
                    <a:p>
                      <a:pPr algn="ctr"/>
                      <a:endParaRPr lang="en-GB" sz="1300" dirty="0">
                        <a:solidFill>
                          <a:schemeClr val="bg1"/>
                        </a:solidFill>
                      </a:endParaRPr>
                    </a:p>
                  </a:txBody>
                  <a:tcPr>
                    <a:solidFill>
                      <a:schemeClr val="accent1"/>
                    </a:solidFill>
                  </a:tcPr>
                </a:tc>
                <a:tc>
                  <a:txBody>
                    <a:bodyPr/>
                    <a:lstStyle/>
                    <a:p>
                      <a:pPr algn="ctr"/>
                      <a:r>
                        <a:rPr lang="en-GB" sz="900" dirty="0">
                          <a:solidFill>
                            <a:schemeClr val="bg1"/>
                          </a:solidFill>
                        </a:rPr>
                        <a:t>3–4 months</a:t>
                      </a:r>
                    </a:p>
                  </a:txBody>
                  <a:tcPr marL="68580" marR="68580" marT="34290" marB="34290">
                    <a:solidFill>
                      <a:schemeClr val="accent1"/>
                    </a:solidFill>
                  </a:tcPr>
                </a:tc>
                <a:tc>
                  <a:txBody>
                    <a:bodyPr/>
                    <a:lstStyle/>
                    <a:p>
                      <a:pPr algn="ctr"/>
                      <a:r>
                        <a:rPr lang="en-GB" sz="900" dirty="0">
                          <a:solidFill>
                            <a:schemeClr val="bg1"/>
                          </a:solidFill>
                        </a:rPr>
                        <a:t>6 months</a:t>
                      </a:r>
                    </a:p>
                  </a:txBody>
                  <a:tcPr marL="68580" marR="68580" marT="34290" marB="34290">
                    <a:solidFill>
                      <a:schemeClr val="accent1"/>
                    </a:solidFill>
                  </a:tcPr>
                </a:tc>
                <a:tc>
                  <a:txBody>
                    <a:bodyPr/>
                    <a:lstStyle/>
                    <a:p>
                      <a:pPr algn="ctr"/>
                      <a:r>
                        <a:rPr lang="en-GB" sz="900" dirty="0">
                          <a:solidFill>
                            <a:schemeClr val="bg1"/>
                          </a:solidFill>
                        </a:rPr>
                        <a:t>12 months</a:t>
                      </a:r>
                    </a:p>
                  </a:txBody>
                  <a:tcPr marL="68580" marR="68580" marT="34290" marB="34290">
                    <a:solidFill>
                      <a:schemeClr val="accent1"/>
                    </a:solidFill>
                  </a:tcPr>
                </a:tc>
                <a:tc>
                  <a:txBody>
                    <a:bodyPr/>
                    <a:lstStyle/>
                    <a:p>
                      <a:pPr algn="ctr"/>
                      <a:r>
                        <a:rPr lang="en-GB" sz="900" dirty="0">
                          <a:solidFill>
                            <a:schemeClr val="bg1"/>
                          </a:solidFill>
                        </a:rPr>
                        <a:t>24 months</a:t>
                      </a:r>
                    </a:p>
                  </a:txBody>
                  <a:tcPr marL="68580" marR="68580" marT="34290" marB="34290">
                    <a:solidFill>
                      <a:schemeClr val="accent1"/>
                    </a:solidFill>
                  </a:tcPr>
                </a:tc>
                <a:extLst>
                  <a:ext uri="{0D108BD9-81ED-4DB2-BD59-A6C34878D82A}">
                    <a16:rowId xmlns:a16="http://schemas.microsoft.com/office/drawing/2014/main" val="3162069775"/>
                  </a:ext>
                </a:extLst>
              </a:tr>
              <a:tr h="334019">
                <a:tc>
                  <a:txBody>
                    <a:bodyPr/>
                    <a:lstStyle/>
                    <a:p>
                      <a:pPr marL="0" indent="0">
                        <a:buFont typeface="Arial" panose="020B0604020202020204" pitchFamily="34" charset="0"/>
                        <a:buNone/>
                      </a:pPr>
                      <a:r>
                        <a:rPr lang="en-GB" sz="900" baseline="0" dirty="0" err="1"/>
                        <a:t>Vochteloo</a:t>
                      </a:r>
                      <a:r>
                        <a:rPr lang="en-GB" sz="900" baseline="0" dirty="0"/>
                        <a:t> </a:t>
                      </a:r>
                      <a:br>
                        <a:rPr lang="en-GB" sz="900" baseline="0" dirty="0"/>
                      </a:br>
                      <a:r>
                        <a:rPr lang="en-GB" sz="900" i="1" baseline="0" dirty="0"/>
                        <a:t>et al. </a:t>
                      </a:r>
                      <a:r>
                        <a:rPr lang="en-GB" sz="900" baseline="0" dirty="0"/>
                        <a:t>2013</a:t>
                      </a:r>
                    </a:p>
                  </a:txBody>
                  <a:tcPr marL="68580" marR="68580" marT="34290" marB="34290"/>
                </a:tc>
                <a:tc>
                  <a:txBody>
                    <a:bodyPr/>
                    <a:lstStyle/>
                    <a:p>
                      <a:pPr marL="87313" indent="-87313">
                        <a:buFont typeface="Arial" panose="020B0604020202020204" pitchFamily="34" charset="0"/>
                        <a:buChar char="•"/>
                      </a:pPr>
                      <a:r>
                        <a:rPr lang="en-GB" sz="900" dirty="0"/>
                        <a:t>Mobility without aid</a:t>
                      </a:r>
                    </a:p>
                    <a:p>
                      <a:pPr marL="87313" indent="-87313">
                        <a:buFont typeface="Arial" panose="020B0604020202020204" pitchFamily="34" charset="0"/>
                        <a:buChar char="•"/>
                      </a:pPr>
                      <a:r>
                        <a:rPr lang="en-GB" sz="900" dirty="0"/>
                        <a:t>Mobility with aid</a:t>
                      </a:r>
                    </a:p>
                  </a:txBody>
                  <a:tcPr marL="68580" marR="68580" marT="34290" marB="34290"/>
                </a:tc>
                <a:tc>
                  <a:txBody>
                    <a:bodyPr/>
                    <a:lstStyle/>
                    <a:p>
                      <a:r>
                        <a:rPr lang="en-GB" sz="900" dirty="0"/>
                        <a:t>Mixed</a:t>
                      </a:r>
                    </a:p>
                  </a:txBody>
                  <a:tcPr marL="68580" marR="68580" marT="34290" marB="34290"/>
                </a:tc>
                <a:tc>
                  <a:txBody>
                    <a:bodyPr/>
                    <a:lstStyle/>
                    <a:p>
                      <a:pPr algn="ctr"/>
                      <a:r>
                        <a:rPr lang="en-GB" sz="900" dirty="0"/>
                        <a:t>27%</a:t>
                      </a:r>
                    </a:p>
                    <a:p>
                      <a:pPr algn="ctr"/>
                      <a:r>
                        <a:rPr lang="en-GB" sz="900" dirty="0"/>
                        <a:t>58%</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40%</a:t>
                      </a:r>
                    </a:p>
                    <a:p>
                      <a:pPr algn="ctr"/>
                      <a:r>
                        <a:rPr lang="en-GB" sz="900" dirty="0"/>
                        <a:t>58%</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4049446962"/>
                  </a:ext>
                </a:extLst>
              </a:tr>
              <a:tr h="219704">
                <a:tc>
                  <a:txBody>
                    <a:bodyPr/>
                    <a:lstStyle/>
                    <a:p>
                      <a:r>
                        <a:rPr lang="en-GB" sz="900" baseline="0" dirty="0"/>
                        <a:t>Bentler </a:t>
                      </a:r>
                      <a:r>
                        <a:rPr lang="en-GB" sz="900" i="1" baseline="0" dirty="0"/>
                        <a:t>et al. </a:t>
                      </a:r>
                      <a:r>
                        <a:rPr lang="en-GB" sz="900" baseline="0" dirty="0"/>
                        <a:t>2009</a:t>
                      </a:r>
                    </a:p>
                  </a:txBody>
                  <a:tcPr marL="68580" marR="68580" marT="34290" marB="34290"/>
                </a:tc>
                <a:tc>
                  <a:txBody>
                    <a:bodyPr/>
                    <a:lstStyle/>
                    <a:p>
                      <a:r>
                        <a:rPr lang="en-GB" sz="900" baseline="0" dirty="0"/>
                        <a:t>Mobility activities without difficulty</a:t>
                      </a:r>
                      <a:r>
                        <a:rPr lang="en-GB" sz="900" baseline="30000" dirty="0"/>
                        <a:t>b</a:t>
                      </a:r>
                    </a:p>
                  </a:txBody>
                  <a:tcPr marL="68580" marR="68580" marT="34290" marB="34290"/>
                </a:tc>
                <a:tc>
                  <a:txBody>
                    <a:bodyPr/>
                    <a:lstStyle/>
                    <a:p>
                      <a:r>
                        <a:rPr lang="en-GB" sz="900" dirty="0"/>
                        <a:t>Not reported</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47%</a:t>
                      </a:r>
                    </a:p>
                  </a:txBody>
                  <a:tcPr marL="68580" marR="68580" marT="34290" marB="34290"/>
                </a:tc>
                <a:extLst>
                  <a:ext uri="{0D108BD9-81ED-4DB2-BD59-A6C34878D82A}">
                    <a16:rowId xmlns:a16="http://schemas.microsoft.com/office/drawing/2014/main" val="2038314809"/>
                  </a:ext>
                </a:extLst>
              </a:tr>
              <a:tr h="505466">
                <a:tc>
                  <a:txBody>
                    <a:bodyPr/>
                    <a:lstStyle/>
                    <a:p>
                      <a:pPr marL="0" indent="0">
                        <a:buFont typeface="Arial" panose="020B0604020202020204" pitchFamily="34" charset="0"/>
                        <a:buNone/>
                      </a:pPr>
                      <a:r>
                        <a:rPr lang="en-GB" sz="900" baseline="0" dirty="0"/>
                        <a:t>Holt </a:t>
                      </a:r>
                      <a:r>
                        <a:rPr lang="en-GB" sz="900" i="1" baseline="0" dirty="0"/>
                        <a:t>et al. </a:t>
                      </a:r>
                      <a:r>
                        <a:rPr lang="en-GB" sz="900" baseline="0" dirty="0"/>
                        <a:t>2008</a:t>
                      </a:r>
                    </a:p>
                  </a:txBody>
                  <a:tcPr marL="68580" marR="68580" marT="34290" marB="34290"/>
                </a:tc>
                <a:tc>
                  <a:txBody>
                    <a:bodyPr/>
                    <a:lstStyle/>
                    <a:p>
                      <a:r>
                        <a:rPr lang="en-GB" sz="900" dirty="0"/>
                        <a:t>Walk unaided and unaccompanied</a:t>
                      </a:r>
                    </a:p>
                    <a:p>
                      <a:pPr marL="87313" indent="-87313">
                        <a:buFont typeface="Arial" panose="020B0604020202020204" pitchFamily="34" charset="0"/>
                        <a:buChar char="•"/>
                      </a:pPr>
                      <a:r>
                        <a:rPr lang="en-GB" sz="900" dirty="0"/>
                        <a:t>Aged 75–89 years</a:t>
                      </a:r>
                    </a:p>
                    <a:p>
                      <a:pPr marL="87313" indent="-87313">
                        <a:buFont typeface="Arial" panose="020B0604020202020204" pitchFamily="34" charset="0"/>
                        <a:buChar char="•"/>
                      </a:pPr>
                      <a:r>
                        <a:rPr lang="en-GB" sz="900" dirty="0"/>
                        <a:t>Aged ≥ 95 years</a:t>
                      </a:r>
                    </a:p>
                  </a:txBody>
                  <a:tcPr marL="68580" marR="68580" marT="34290" marB="34290"/>
                </a:tc>
                <a:tc>
                  <a:txBody>
                    <a:bodyPr/>
                    <a:lstStyle/>
                    <a:p>
                      <a:r>
                        <a:rPr lang="en-GB" sz="900" dirty="0"/>
                        <a:t>Mixed</a:t>
                      </a:r>
                    </a:p>
                  </a:txBody>
                  <a:tcPr marL="68580" marR="68580" marT="34290" marB="34290"/>
                </a:tc>
                <a:tc>
                  <a:txBody>
                    <a:bodyPr/>
                    <a:lstStyle/>
                    <a:p>
                      <a:pPr algn="ctr"/>
                      <a:endParaRPr lang="en-GB" sz="900" dirty="0"/>
                    </a:p>
                    <a:p>
                      <a:pPr algn="ctr"/>
                      <a:r>
                        <a:rPr lang="en-GB" sz="900" dirty="0"/>
                        <a:t>22%</a:t>
                      </a:r>
                    </a:p>
                    <a:p>
                      <a:pPr algn="ctr"/>
                      <a:r>
                        <a:rPr lang="en-GB" sz="900" dirty="0"/>
                        <a:t>2%</a:t>
                      </a:r>
                    </a:p>
                  </a:txBody>
                  <a:tcPr marL="68580" marR="68580" marT="34290" marB="34290"/>
                </a:tc>
                <a:tc>
                  <a:txBody>
                    <a:bodyPr/>
                    <a:lstStyle/>
                    <a:p>
                      <a:pPr algn="ctr"/>
                      <a:endParaRPr lang="en-GB" sz="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algn="ctr"/>
                      <a:endParaRPr lang="en-GB" sz="900" dirty="0"/>
                    </a:p>
                  </a:txBody>
                  <a:tcPr marL="68580" marR="68580" marT="34290" marB="34290"/>
                </a:tc>
                <a:tc>
                  <a:txBody>
                    <a:bodyPr/>
                    <a:lstStyle/>
                    <a:p>
                      <a:pPr algn="ctr"/>
                      <a:endParaRPr lang="en-GB" sz="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algn="ctr"/>
                      <a:endParaRPr lang="en-GB" sz="900" dirty="0"/>
                    </a:p>
                  </a:txBody>
                  <a:tcPr marL="68580" marR="68580" marT="34290" marB="34290"/>
                </a:tc>
                <a:tc>
                  <a:txBody>
                    <a:bodyPr/>
                    <a:lstStyle/>
                    <a:p>
                      <a:pPr algn="ctr"/>
                      <a:endParaRPr lang="en-GB" sz="9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algn="ctr"/>
                      <a:endParaRPr lang="en-GB" sz="900" dirty="0"/>
                    </a:p>
                  </a:txBody>
                  <a:tcPr marL="68580" marR="68580" marT="34290" marB="34290"/>
                </a:tc>
                <a:extLst>
                  <a:ext uri="{0D108BD9-81ED-4DB2-BD59-A6C34878D82A}">
                    <a16:rowId xmlns:a16="http://schemas.microsoft.com/office/drawing/2014/main" val="4265098325"/>
                  </a:ext>
                </a:extLst>
              </a:tr>
              <a:tr h="211884">
                <a:tc>
                  <a:txBody>
                    <a:bodyPr/>
                    <a:lstStyle/>
                    <a:p>
                      <a:r>
                        <a:rPr lang="en-GB" sz="900" baseline="0" dirty="0" err="1"/>
                        <a:t>Osnes</a:t>
                      </a:r>
                      <a:r>
                        <a:rPr lang="en-GB" sz="900" baseline="0" dirty="0"/>
                        <a:t> </a:t>
                      </a:r>
                      <a:r>
                        <a:rPr lang="en-GB" sz="900" i="1" baseline="0" dirty="0"/>
                        <a:t>et al. </a:t>
                      </a:r>
                      <a:r>
                        <a:rPr lang="en-GB" sz="900" baseline="0" dirty="0"/>
                        <a:t>2004</a:t>
                      </a:r>
                    </a:p>
                  </a:txBody>
                  <a:tcPr marL="68580" marR="68580" marT="34290" marB="34290"/>
                </a:tc>
                <a:tc>
                  <a:txBody>
                    <a:bodyPr/>
                    <a:lstStyle/>
                    <a:p>
                      <a:r>
                        <a:rPr lang="en-GB" sz="900" dirty="0"/>
                        <a:t>Walking </a:t>
                      </a:r>
                      <a:r>
                        <a:rPr lang="en-GB" sz="900" dirty="0" err="1"/>
                        <a:t>independence</a:t>
                      </a:r>
                      <a:r>
                        <a:rPr lang="en-GB" sz="900" baseline="30000" dirty="0" err="1"/>
                        <a:t>c</a:t>
                      </a:r>
                      <a:endParaRPr lang="en-GB" sz="900" dirty="0"/>
                    </a:p>
                  </a:txBody>
                  <a:tcPr marL="68580" marR="68580" marT="34290" marB="34290"/>
                </a:tc>
                <a:tc>
                  <a:txBody>
                    <a:bodyPr/>
                    <a:lstStyle/>
                    <a:p>
                      <a:r>
                        <a:rPr lang="en-GB" sz="900" dirty="0"/>
                        <a:t>Mixed</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44%</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2756146875"/>
                  </a:ext>
                </a:extLst>
              </a:tr>
              <a:tr h="198324">
                <a:tc>
                  <a:txBody>
                    <a:bodyPr/>
                    <a:lstStyle/>
                    <a:p>
                      <a:r>
                        <a:rPr lang="en-GB" sz="900" baseline="0" dirty="0"/>
                        <a:t>Shah </a:t>
                      </a:r>
                      <a:r>
                        <a:rPr lang="en-GB" sz="900" i="1" baseline="0" dirty="0"/>
                        <a:t>et al. </a:t>
                      </a:r>
                      <a:r>
                        <a:rPr lang="en-GB" sz="900" baseline="0" dirty="0"/>
                        <a:t>2001</a:t>
                      </a:r>
                    </a:p>
                  </a:txBody>
                  <a:tcPr marL="68580" marR="68580" marT="34290" marB="34290"/>
                </a:tc>
                <a:tc>
                  <a:txBody>
                    <a:bodyPr/>
                    <a:lstStyle/>
                    <a:p>
                      <a:r>
                        <a:rPr lang="en-GB" sz="900" dirty="0"/>
                        <a:t>Ambulatory independence</a:t>
                      </a:r>
                    </a:p>
                  </a:txBody>
                  <a:tcPr marL="68580" marR="68580" marT="34290" marB="34290"/>
                </a:tc>
                <a:tc>
                  <a:txBody>
                    <a:bodyPr/>
                    <a:lstStyle/>
                    <a:p>
                      <a:r>
                        <a:rPr lang="en-GB" sz="900" dirty="0"/>
                        <a:t>Community</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44%</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1367086160"/>
                  </a:ext>
                </a:extLst>
              </a:tr>
              <a:tr h="469714">
                <a:tc>
                  <a:txBody>
                    <a:bodyPr/>
                    <a:lstStyle/>
                    <a:p>
                      <a:r>
                        <a:rPr lang="en-GB" sz="900" baseline="0" dirty="0"/>
                        <a:t>Crotty </a:t>
                      </a:r>
                      <a:r>
                        <a:rPr lang="en-GB" sz="900" i="1" baseline="0" dirty="0"/>
                        <a:t>et al. </a:t>
                      </a:r>
                      <a:r>
                        <a:rPr lang="en-GB" sz="900" baseline="0" dirty="0"/>
                        <a:t>2000</a:t>
                      </a:r>
                    </a:p>
                  </a:txBody>
                  <a:tcPr marL="68580" marR="68580" marT="34290" marB="34290"/>
                </a:tc>
                <a:tc>
                  <a:txBody>
                    <a:bodyPr/>
                    <a:lstStyle/>
                    <a:p>
                      <a:r>
                        <a:rPr lang="en-GB" sz="900" dirty="0"/>
                        <a:t>Level of </a:t>
                      </a:r>
                      <a:r>
                        <a:rPr lang="en-GB" sz="900" dirty="0" err="1"/>
                        <a:t>ambulation</a:t>
                      </a:r>
                      <a:r>
                        <a:rPr lang="en-GB" sz="900" baseline="30000" dirty="0" err="1"/>
                        <a:t>d</a:t>
                      </a:r>
                      <a:endParaRPr lang="en-GB" sz="900" dirty="0"/>
                    </a:p>
                  </a:txBody>
                  <a:tcPr marL="68580" marR="68580" marT="34290" marB="34290"/>
                </a:tc>
                <a:tc>
                  <a:txBody>
                    <a:bodyPr/>
                    <a:lstStyle/>
                    <a:p>
                      <a:pPr marL="87313" indent="-87313">
                        <a:buFont typeface="Arial" panose="020B0604020202020204" pitchFamily="34" charset="0"/>
                        <a:buChar char="•"/>
                      </a:pPr>
                      <a:r>
                        <a:rPr lang="en-GB" sz="900" dirty="0"/>
                        <a:t>Community</a:t>
                      </a:r>
                    </a:p>
                    <a:p>
                      <a:pPr marL="87313" indent="-87313">
                        <a:buFont typeface="Arial" panose="020B0604020202020204" pitchFamily="34" charset="0"/>
                        <a:buChar char="•"/>
                      </a:pPr>
                      <a:r>
                        <a:rPr lang="en-GB" sz="900" dirty="0"/>
                        <a:t>Long-term care</a:t>
                      </a:r>
                    </a:p>
                  </a:txBody>
                  <a:tcPr marL="68580" marR="68580" marT="34290" marB="34290"/>
                </a:tc>
                <a:tc>
                  <a:txBody>
                    <a:bodyPr/>
                    <a:lstStyle/>
                    <a:p>
                      <a:pPr algn="ctr"/>
                      <a:r>
                        <a:rPr lang="en-GB" sz="900" dirty="0"/>
                        <a:t>69%</a:t>
                      </a:r>
                    </a:p>
                    <a:p>
                      <a:pPr algn="ctr"/>
                      <a:r>
                        <a:rPr lang="en-GB" sz="900" dirty="0"/>
                        <a:t>58%</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947056750"/>
                  </a:ext>
                </a:extLst>
              </a:tr>
              <a:tr h="228028">
                <a:tc>
                  <a:txBody>
                    <a:bodyPr/>
                    <a:lstStyle/>
                    <a:p>
                      <a:r>
                        <a:rPr lang="en-GB" sz="900" baseline="0" dirty="0"/>
                        <a:t>Norton </a:t>
                      </a:r>
                      <a:r>
                        <a:rPr lang="en-GB" sz="900" i="1" baseline="0" dirty="0"/>
                        <a:t>et al. </a:t>
                      </a:r>
                      <a:r>
                        <a:rPr lang="en-GB" sz="900" baseline="0" dirty="0"/>
                        <a:t>2000</a:t>
                      </a:r>
                    </a:p>
                  </a:txBody>
                  <a:tcPr marL="68580" marR="68580" marT="34290" marB="34290"/>
                </a:tc>
                <a:tc>
                  <a:txBody>
                    <a:bodyPr/>
                    <a:lstStyle/>
                    <a:p>
                      <a:r>
                        <a:rPr lang="en-GB" sz="900" baseline="0" dirty="0"/>
                        <a:t>Retain community mobility</a:t>
                      </a:r>
                    </a:p>
                  </a:txBody>
                  <a:tcPr marL="68580" marR="68580" marT="34290" marB="34290"/>
                </a:tc>
                <a:tc>
                  <a:txBody>
                    <a:bodyPr/>
                    <a:lstStyle/>
                    <a:p>
                      <a:r>
                        <a:rPr lang="en-GB" sz="900" dirty="0"/>
                        <a:t>Mixed</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54%</a:t>
                      </a:r>
                    </a:p>
                  </a:txBody>
                  <a:tcPr marL="68580" marR="68580" marT="34290" marB="34290"/>
                </a:tc>
                <a:extLst>
                  <a:ext uri="{0D108BD9-81ED-4DB2-BD59-A6C34878D82A}">
                    <a16:rowId xmlns:a16="http://schemas.microsoft.com/office/drawing/2014/main" val="1933618254"/>
                  </a:ext>
                </a:extLst>
              </a:tr>
              <a:tr h="228028">
                <a:tc>
                  <a:txBody>
                    <a:bodyPr/>
                    <a:lstStyle/>
                    <a:p>
                      <a:r>
                        <a:rPr lang="en-GB" sz="900" baseline="0" dirty="0" err="1"/>
                        <a:t>Koval</a:t>
                      </a:r>
                      <a:r>
                        <a:rPr lang="en-GB" sz="900" baseline="0" dirty="0"/>
                        <a:t> </a:t>
                      </a:r>
                      <a:r>
                        <a:rPr lang="en-GB" sz="900" i="1" baseline="0" dirty="0"/>
                        <a:t>et al. </a:t>
                      </a:r>
                      <a:r>
                        <a:rPr lang="en-GB" sz="900" baseline="0" dirty="0"/>
                        <a:t>1998</a:t>
                      </a:r>
                    </a:p>
                  </a:txBody>
                  <a:tcPr marL="68580" marR="68580" marT="34290" marB="34290"/>
                </a:tc>
                <a:tc>
                  <a:txBody>
                    <a:bodyPr/>
                    <a:lstStyle/>
                    <a:p>
                      <a:r>
                        <a:rPr lang="en-GB" sz="900" baseline="0" dirty="0"/>
                        <a:t>Ambulatory ability</a:t>
                      </a:r>
                    </a:p>
                  </a:txBody>
                  <a:tcPr marL="68580" marR="68580" marT="34290" marB="34290"/>
                </a:tc>
                <a:tc>
                  <a:txBody>
                    <a:bodyPr/>
                    <a:lstStyle/>
                    <a:p>
                      <a:r>
                        <a:rPr lang="en-GB" sz="900" dirty="0"/>
                        <a:t>Community</a:t>
                      </a:r>
                    </a:p>
                  </a:txBody>
                  <a:tcPr marL="68580" marR="68580" marT="34290" marB="34290"/>
                </a:tc>
                <a:tc>
                  <a:txBody>
                    <a:bodyPr/>
                    <a:lstStyle/>
                    <a:p>
                      <a:pPr algn="ctr"/>
                      <a:r>
                        <a:rPr lang="en-GB" sz="900" dirty="0"/>
                        <a:t>22%</a:t>
                      </a:r>
                    </a:p>
                  </a:txBody>
                  <a:tcPr marL="68580" marR="68580" marT="34290" marB="34290"/>
                </a:tc>
                <a:tc>
                  <a:txBody>
                    <a:bodyPr/>
                    <a:lstStyle/>
                    <a:p>
                      <a:pPr algn="ctr"/>
                      <a:r>
                        <a:rPr lang="en-GB" sz="900" dirty="0"/>
                        <a:t>38%</a:t>
                      </a:r>
                    </a:p>
                  </a:txBody>
                  <a:tcPr marL="68580" marR="68580" marT="34290" marB="34290"/>
                </a:tc>
                <a:tc>
                  <a:txBody>
                    <a:bodyPr/>
                    <a:lstStyle/>
                    <a:p>
                      <a:pPr algn="ctr"/>
                      <a:r>
                        <a:rPr lang="en-GB" sz="900" dirty="0"/>
                        <a:t>47%</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2906370081"/>
                  </a:ext>
                </a:extLst>
              </a:tr>
            </a:tbl>
          </a:graphicData>
        </a:graphic>
      </p:graphicFrame>
      <p:sp>
        <p:nvSpPr>
          <p:cNvPr id="6" name="Pentagon 48">
            <a:extLst>
              <a:ext uri="{FF2B5EF4-FFF2-40B4-BE49-F238E27FC236}">
                <a16:creationId xmlns:a16="http://schemas.microsoft.com/office/drawing/2014/main" id="{65298BBA-0E64-4716-9FD4-D004ECF130C5}"/>
              </a:ext>
            </a:extLst>
          </p:cNvPr>
          <p:cNvSpPr/>
          <p:nvPr/>
        </p:nvSpPr>
        <p:spPr>
          <a:xfrm>
            <a:off x="8391950" y="1862609"/>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105321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6CA856-D876-4FEA-B2D9-54218D2D5D38}"/>
              </a:ext>
            </a:extLst>
          </p:cNvPr>
          <p:cNvSpPr>
            <a:spLocks noGrp="1"/>
          </p:cNvSpPr>
          <p:nvPr>
            <p:ph type="ftr" sz="quarter" idx="11"/>
          </p:nvPr>
        </p:nvSpPr>
        <p:spPr/>
        <p:txBody>
          <a:bodyPr/>
          <a:lstStyle/>
          <a:p>
            <a:r>
              <a:rPr lang="en-GB" i="1" dirty="0"/>
              <a:t>p</a:t>
            </a:r>
            <a:r>
              <a:rPr lang="en-GB" dirty="0"/>
              <a:t> values are reported versus the hip fracture cohort</a:t>
            </a:r>
          </a:p>
          <a:p>
            <a:r>
              <a:rPr lang="en-GB" baseline="30000" dirty="0" err="1"/>
              <a:t>a</a:t>
            </a:r>
            <a:r>
              <a:rPr lang="en-GB" dirty="0" err="1"/>
              <a:t>Dependence</a:t>
            </a:r>
            <a:r>
              <a:rPr lang="en-GB" dirty="0"/>
              <a:t> refers to the receipt of assistance from equipment or another person to perform the task, or an inability to perform the task. Patients were matched to a cohort of 594 controls</a:t>
            </a:r>
          </a:p>
          <a:p>
            <a:r>
              <a:rPr lang="en-GB" dirty="0"/>
              <a:t>ADLs, activities of daily living</a:t>
            </a:r>
          </a:p>
          <a:p>
            <a:r>
              <a:rPr lang="en-GB" dirty="0"/>
              <a:t>1. </a:t>
            </a:r>
            <a:r>
              <a:rPr lang="en-GB" dirty="0" err="1"/>
              <a:t>Magaziner</a:t>
            </a:r>
            <a:r>
              <a:rPr lang="en-GB" dirty="0"/>
              <a:t> J </a:t>
            </a:r>
            <a:r>
              <a:rPr lang="en-GB" i="1" dirty="0"/>
              <a:t>et al. Am J </a:t>
            </a:r>
            <a:r>
              <a:rPr lang="en-GB" i="1" dirty="0" err="1"/>
              <a:t>Epidemiol</a:t>
            </a:r>
            <a:r>
              <a:rPr lang="en-GB" i="1" dirty="0"/>
              <a:t> </a:t>
            </a:r>
            <a:r>
              <a:rPr lang="en-GB" dirty="0"/>
              <a:t>2003;157:1023–1031</a:t>
            </a:r>
          </a:p>
        </p:txBody>
      </p:sp>
      <p:sp>
        <p:nvSpPr>
          <p:cNvPr id="2" name="Title 1">
            <a:extLst>
              <a:ext uri="{FF2B5EF4-FFF2-40B4-BE49-F238E27FC236}">
                <a16:creationId xmlns:a16="http://schemas.microsoft.com/office/drawing/2014/main" id="{C1572578-E473-4031-89B6-3A992142D000}"/>
              </a:ext>
            </a:extLst>
          </p:cNvPr>
          <p:cNvSpPr>
            <a:spLocks noGrp="1"/>
          </p:cNvSpPr>
          <p:nvPr>
            <p:ph type="title"/>
          </p:nvPr>
        </p:nvSpPr>
        <p:spPr/>
        <p:txBody>
          <a:bodyPr/>
          <a:lstStyle/>
          <a:p>
            <a:r>
              <a:rPr lang="en-GB" dirty="0"/>
              <a:t>Elderly people are less mobile than matched controls after hip fracture (1)</a:t>
            </a:r>
          </a:p>
        </p:txBody>
      </p:sp>
      <p:sp>
        <p:nvSpPr>
          <p:cNvPr id="4" name="Content Placeholder 3">
            <a:extLst>
              <a:ext uri="{FF2B5EF4-FFF2-40B4-BE49-F238E27FC236}">
                <a16:creationId xmlns:a16="http://schemas.microsoft.com/office/drawing/2014/main" id="{8DEC8B4B-DDFA-44DB-BA75-2DC8E6C257E7}"/>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There were 26 additional cases of disability per 100 persons in the hip fracture cohort, compared with the control cohorts, during follow-up</a:t>
            </a:r>
            <a:r>
              <a:rPr lang="en-GB" baseline="30000" dirty="0"/>
              <a:t>1</a:t>
            </a:r>
          </a:p>
          <a:p>
            <a:endParaRPr lang="en-GB" dirty="0"/>
          </a:p>
        </p:txBody>
      </p:sp>
      <p:sp>
        <p:nvSpPr>
          <p:cNvPr id="9" name="Content Placeholder 6">
            <a:extLst>
              <a:ext uri="{FF2B5EF4-FFF2-40B4-BE49-F238E27FC236}">
                <a16:creationId xmlns:a16="http://schemas.microsoft.com/office/drawing/2014/main" id="{8FF18D81-595A-4641-A687-F07C43DFD739}"/>
              </a:ext>
            </a:extLst>
          </p:cNvPr>
          <p:cNvSpPr txBox="1">
            <a:spLocks/>
          </p:cNvSpPr>
          <p:nvPr/>
        </p:nvSpPr>
        <p:spPr>
          <a:xfrm>
            <a:off x="686489" y="2933241"/>
            <a:ext cx="7886700" cy="17412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p>
        </p:txBody>
      </p:sp>
      <p:graphicFrame>
        <p:nvGraphicFramePr>
          <p:cNvPr id="14" name="Chart 13">
            <a:extLst>
              <a:ext uri="{FF2B5EF4-FFF2-40B4-BE49-F238E27FC236}">
                <a16:creationId xmlns:a16="http://schemas.microsoft.com/office/drawing/2014/main" id="{6C0886DF-1061-4DD4-BA68-AE18B8EF0DEE}"/>
              </a:ext>
            </a:extLst>
          </p:cNvPr>
          <p:cNvGraphicFramePr>
            <a:graphicFrameLocks noChangeAspect="1"/>
          </p:cNvGraphicFramePr>
          <p:nvPr>
            <p:extLst>
              <p:ext uri="{D42A27DB-BD31-4B8C-83A1-F6EECF244321}">
                <p14:modId xmlns:p14="http://schemas.microsoft.com/office/powerpoint/2010/main" val="437942438"/>
              </p:ext>
            </p:extLst>
          </p:nvPr>
        </p:nvGraphicFramePr>
        <p:xfrm>
          <a:off x="807001" y="1289457"/>
          <a:ext cx="5252381" cy="264159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9">
            <a:extLst>
              <a:ext uri="{FF2B5EF4-FFF2-40B4-BE49-F238E27FC236}">
                <a16:creationId xmlns:a16="http://schemas.microsoft.com/office/drawing/2014/main" id="{2AE43B83-37CC-4B0B-91F6-FE3A143AFBE6}"/>
              </a:ext>
            </a:extLst>
          </p:cNvPr>
          <p:cNvSpPr txBox="1"/>
          <p:nvPr/>
        </p:nvSpPr>
        <p:spPr>
          <a:xfrm>
            <a:off x="3592686" y="2363502"/>
            <a:ext cx="587020" cy="20774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750" i="1" dirty="0">
                <a:solidFill>
                  <a:srgbClr val="595959"/>
                </a:solidFill>
              </a:rPr>
              <a:t>p</a:t>
            </a:r>
            <a:r>
              <a:rPr lang="en-GB" sz="750" dirty="0">
                <a:solidFill>
                  <a:srgbClr val="595959"/>
                </a:solidFill>
              </a:rPr>
              <a:t> &lt; 0.001</a:t>
            </a:r>
          </a:p>
        </p:txBody>
      </p:sp>
      <p:sp>
        <p:nvSpPr>
          <p:cNvPr id="16" name="TextBox 10">
            <a:extLst>
              <a:ext uri="{FF2B5EF4-FFF2-40B4-BE49-F238E27FC236}">
                <a16:creationId xmlns:a16="http://schemas.microsoft.com/office/drawing/2014/main" id="{ED246614-1B91-41D8-BFFC-7B8262CEAA1E}"/>
              </a:ext>
            </a:extLst>
          </p:cNvPr>
          <p:cNvSpPr txBox="1"/>
          <p:nvPr/>
        </p:nvSpPr>
        <p:spPr>
          <a:xfrm>
            <a:off x="5073859" y="2168462"/>
            <a:ext cx="587020" cy="20774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750" i="1" dirty="0">
                <a:solidFill>
                  <a:srgbClr val="595959"/>
                </a:solidFill>
              </a:rPr>
              <a:t>p</a:t>
            </a:r>
            <a:r>
              <a:rPr lang="en-GB" sz="750" dirty="0">
                <a:solidFill>
                  <a:srgbClr val="595959"/>
                </a:solidFill>
              </a:rPr>
              <a:t> &lt; 0.001</a:t>
            </a:r>
          </a:p>
        </p:txBody>
      </p:sp>
      <p:sp>
        <p:nvSpPr>
          <p:cNvPr id="37" name="TextBox 36">
            <a:extLst>
              <a:ext uri="{FF2B5EF4-FFF2-40B4-BE49-F238E27FC236}">
                <a16:creationId xmlns:a16="http://schemas.microsoft.com/office/drawing/2014/main" id="{ACA4C037-C591-49B0-9A56-5913A3CFA928}"/>
              </a:ext>
            </a:extLst>
          </p:cNvPr>
          <p:cNvSpPr txBox="1"/>
          <p:nvPr/>
        </p:nvSpPr>
        <p:spPr>
          <a:xfrm>
            <a:off x="616170" y="992852"/>
            <a:ext cx="7529998" cy="253916"/>
          </a:xfrm>
          <a:prstGeom prst="rect">
            <a:avLst/>
          </a:prstGeom>
          <a:noFill/>
        </p:spPr>
        <p:txBody>
          <a:bodyPr wrap="square" rtlCol="0">
            <a:spAutoFit/>
          </a:bodyPr>
          <a:lstStyle/>
          <a:p>
            <a:pPr algn="ctr"/>
            <a:r>
              <a:rPr lang="en-GB" sz="1050" b="1" dirty="0">
                <a:solidFill>
                  <a:schemeClr val="accent1"/>
                </a:solidFill>
              </a:rPr>
              <a:t>The proportion of patients (N = 594) dependent on assistance after hip fracture, compared with matched controls </a:t>
            </a:r>
            <a:r>
              <a:rPr lang="en-GB" sz="1050" b="1" baseline="30000" dirty="0">
                <a:solidFill>
                  <a:schemeClr val="accent1"/>
                </a:solidFill>
              </a:rPr>
              <a:t>1,a</a:t>
            </a:r>
          </a:p>
        </p:txBody>
      </p:sp>
      <p:sp>
        <p:nvSpPr>
          <p:cNvPr id="17" name="Right Brace 16">
            <a:extLst>
              <a:ext uri="{FF2B5EF4-FFF2-40B4-BE49-F238E27FC236}">
                <a16:creationId xmlns:a16="http://schemas.microsoft.com/office/drawing/2014/main" id="{7C2625DA-DA30-4D50-B79A-B72B2C503026}"/>
              </a:ext>
            </a:extLst>
          </p:cNvPr>
          <p:cNvSpPr/>
          <p:nvPr/>
        </p:nvSpPr>
        <p:spPr>
          <a:xfrm rot="16200000">
            <a:off x="3825672" y="2361364"/>
            <a:ext cx="34289" cy="457635"/>
          </a:xfrm>
          <a:prstGeom prst="rightBrace">
            <a:avLst>
              <a:gd name="adj1" fmla="val 8333"/>
              <a:gd name="adj2" fmla="val 51399"/>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825"/>
          </a:p>
        </p:txBody>
      </p:sp>
      <p:sp>
        <p:nvSpPr>
          <p:cNvPr id="20" name="Right Brace 19">
            <a:extLst>
              <a:ext uri="{FF2B5EF4-FFF2-40B4-BE49-F238E27FC236}">
                <a16:creationId xmlns:a16="http://schemas.microsoft.com/office/drawing/2014/main" id="{79818D8E-5F5D-4E3A-A627-95600CF0006E}"/>
              </a:ext>
            </a:extLst>
          </p:cNvPr>
          <p:cNvSpPr/>
          <p:nvPr/>
        </p:nvSpPr>
        <p:spPr>
          <a:xfrm rot="16200000">
            <a:off x="5315046" y="2153903"/>
            <a:ext cx="34289" cy="457635"/>
          </a:xfrm>
          <a:prstGeom prst="rightBrace">
            <a:avLst>
              <a:gd name="adj1" fmla="val 8333"/>
              <a:gd name="adj2" fmla="val 51399"/>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825"/>
          </a:p>
        </p:txBody>
      </p:sp>
      <p:sp>
        <p:nvSpPr>
          <p:cNvPr id="19" name="TextBox 18">
            <a:extLst>
              <a:ext uri="{FF2B5EF4-FFF2-40B4-BE49-F238E27FC236}">
                <a16:creationId xmlns:a16="http://schemas.microsoft.com/office/drawing/2014/main" id="{4FED6A42-DD3B-4127-BE9E-E9D867D118F1}"/>
              </a:ext>
            </a:extLst>
          </p:cNvPr>
          <p:cNvSpPr txBox="1"/>
          <p:nvPr/>
        </p:nvSpPr>
        <p:spPr>
          <a:xfrm>
            <a:off x="6495224" y="1287549"/>
            <a:ext cx="1742314" cy="877163"/>
          </a:xfrm>
          <a:prstGeom prst="rect">
            <a:avLst/>
          </a:prstGeom>
          <a:noFill/>
        </p:spPr>
        <p:txBody>
          <a:bodyPr wrap="square" rtlCol="0">
            <a:spAutoFit/>
          </a:bodyPr>
          <a:lstStyle/>
          <a:p>
            <a:pPr>
              <a:spcBef>
                <a:spcPts val="600"/>
              </a:spcBef>
            </a:pPr>
            <a:r>
              <a:rPr lang="en-GB" sz="900" dirty="0"/>
              <a:t>Hip fracture cohort (Baltimore)</a:t>
            </a:r>
          </a:p>
          <a:p>
            <a:pPr>
              <a:spcBef>
                <a:spcPts val="600"/>
              </a:spcBef>
            </a:pPr>
            <a:r>
              <a:rPr lang="en-GB" sz="900" dirty="0"/>
              <a:t>East Boston (control cohort)</a:t>
            </a:r>
          </a:p>
          <a:p>
            <a:pPr>
              <a:spcBef>
                <a:spcPts val="600"/>
              </a:spcBef>
            </a:pPr>
            <a:r>
              <a:rPr lang="en-GB" sz="900" dirty="0"/>
              <a:t>Iowa (control cohort)</a:t>
            </a:r>
          </a:p>
          <a:p>
            <a:pPr>
              <a:spcBef>
                <a:spcPts val="600"/>
              </a:spcBef>
            </a:pPr>
            <a:r>
              <a:rPr lang="en-GB" sz="900" dirty="0"/>
              <a:t>New Haven (control cohort)</a:t>
            </a:r>
          </a:p>
        </p:txBody>
      </p:sp>
      <p:sp>
        <p:nvSpPr>
          <p:cNvPr id="21" name="Rectangle 20"/>
          <p:cNvSpPr/>
          <p:nvPr/>
        </p:nvSpPr>
        <p:spPr>
          <a:xfrm>
            <a:off x="6474743" y="1375102"/>
            <a:ext cx="72000"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6474743" y="158196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474743" y="1790473"/>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474743" y="2010606"/>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4FAB73BC-B049-4115-A692-8D63A059BFB8}" type="slidenum">
              <a:rPr lang="en-US" smtClean="0"/>
              <a:pPr/>
              <a:t>34</a:t>
            </a:fld>
            <a:endParaRPr lang="en-US" dirty="0"/>
          </a:p>
        </p:txBody>
      </p:sp>
      <p:sp>
        <p:nvSpPr>
          <p:cNvPr id="25" name="Pentagon 48">
            <a:extLst>
              <a:ext uri="{FF2B5EF4-FFF2-40B4-BE49-F238E27FC236}">
                <a16:creationId xmlns:a16="http://schemas.microsoft.com/office/drawing/2014/main" id="{65298BBA-0E64-4716-9FD4-D004ECF130C5}"/>
              </a:ext>
            </a:extLst>
          </p:cNvPr>
          <p:cNvSpPr/>
          <p:nvPr/>
        </p:nvSpPr>
        <p:spPr>
          <a:xfrm>
            <a:off x="8391950" y="1862609"/>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Tree>
    <p:extLst>
      <p:ext uri="{BB962C8B-B14F-4D97-AF65-F5344CB8AC3E}">
        <p14:creationId xmlns:p14="http://schemas.microsoft.com/office/powerpoint/2010/main" val="708898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5" name="Title 1">
            <a:extLst>
              <a:ext uri="{FF2B5EF4-FFF2-40B4-BE49-F238E27FC236}">
                <a16:creationId xmlns:a16="http://schemas.microsoft.com/office/drawing/2014/main" id="{9429C352-CEEC-49E5-859D-B7B0CD06D26E}"/>
              </a:ext>
            </a:extLst>
          </p:cNvPr>
          <p:cNvSpPr txBox="1">
            <a:spLocks/>
          </p:cNvSpPr>
          <p:nvPr/>
        </p:nvSpPr>
        <p:spPr>
          <a:xfrm>
            <a:off x="1164345" y="14375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300" dirty="0"/>
          </a:p>
        </p:txBody>
      </p:sp>
      <p:sp>
        <p:nvSpPr>
          <p:cNvPr id="2" name="Footer Placeholder 1">
            <a:extLst>
              <a:ext uri="{FF2B5EF4-FFF2-40B4-BE49-F238E27FC236}">
                <a16:creationId xmlns:a16="http://schemas.microsoft.com/office/drawing/2014/main" id="{25E6890D-2EC7-46C2-9FBB-4A904DE59CE0}"/>
              </a:ext>
            </a:extLst>
          </p:cNvPr>
          <p:cNvSpPr>
            <a:spLocks noGrp="1"/>
          </p:cNvSpPr>
          <p:nvPr>
            <p:ph type="ftr" sz="quarter" idx="11"/>
          </p:nvPr>
        </p:nvSpPr>
        <p:spPr/>
        <p:txBody>
          <a:bodyPr/>
          <a:lstStyle/>
          <a:p>
            <a:r>
              <a:rPr lang="en-GB" baseline="30000" dirty="0" err="1"/>
              <a:t>a</a:t>
            </a:r>
            <a:r>
              <a:rPr lang="en-GB" dirty="0" err="1"/>
              <a:t>Outcomes</a:t>
            </a:r>
            <a:r>
              <a:rPr lang="en-GB" dirty="0"/>
              <a:t> are provided from individual cohort studies reported in the review by Dyer SM </a:t>
            </a:r>
            <a:r>
              <a:rPr lang="en-GB" i="1" dirty="0"/>
              <a:t>et al. </a:t>
            </a:r>
            <a:r>
              <a:rPr lang="en-GB" dirty="0"/>
              <a:t>(2016);</a:t>
            </a:r>
            <a:r>
              <a:rPr lang="en-GB" baseline="30000" dirty="0"/>
              <a:t>1 </a:t>
            </a:r>
            <a:r>
              <a:rPr lang="en-GB" baseline="30000" dirty="0" err="1"/>
              <a:t>b</a:t>
            </a:r>
            <a:r>
              <a:rPr lang="en-GB" dirty="0" err="1"/>
              <a:t>After</a:t>
            </a:r>
            <a:r>
              <a:rPr lang="en-GB" dirty="0"/>
              <a:t> controlling for differences in age, sex and pre-fracture mobility/functional independence; </a:t>
            </a:r>
            <a:r>
              <a:rPr lang="en-GB" baseline="30000" dirty="0" err="1"/>
              <a:t>c</a:t>
            </a:r>
            <a:r>
              <a:rPr lang="en-GB" dirty="0" err="1"/>
              <a:t>Median</a:t>
            </a:r>
            <a:r>
              <a:rPr lang="en-GB" dirty="0"/>
              <a:t> follow-up; </a:t>
            </a:r>
            <a:r>
              <a:rPr lang="en-GB" baseline="30000" dirty="0" err="1"/>
              <a:t>d</a:t>
            </a:r>
            <a:r>
              <a:rPr lang="en-GB" dirty="0" err="1"/>
              <a:t>Controls</a:t>
            </a:r>
            <a:r>
              <a:rPr lang="en-GB" dirty="0"/>
              <a:t> represent those patients in the prospective cohort who did not experience a hip fracture</a:t>
            </a:r>
          </a:p>
          <a:p>
            <a:r>
              <a:rPr lang="en-GB" dirty="0"/>
              <a:t>ADLs, activities of daily living; IADL, instrumental activities of daily living</a:t>
            </a:r>
          </a:p>
          <a:p>
            <a:r>
              <a:rPr lang="en-GB" dirty="0"/>
              <a:t>1. Dyer SM </a:t>
            </a:r>
            <a:r>
              <a:rPr lang="en-GB" i="1" dirty="0"/>
              <a:t>et al. </a:t>
            </a:r>
            <a:r>
              <a:rPr lang="pt-BR" i="1" dirty="0"/>
              <a:t>BMC Geriatr</a:t>
            </a:r>
            <a:r>
              <a:rPr lang="pt-BR" dirty="0"/>
              <a:t> 2016;16:158 (please see the speaker notes for the individual study references)</a:t>
            </a:r>
          </a:p>
        </p:txBody>
      </p:sp>
      <p:sp>
        <p:nvSpPr>
          <p:cNvPr id="9" name="Title 8">
            <a:extLst>
              <a:ext uri="{FF2B5EF4-FFF2-40B4-BE49-F238E27FC236}">
                <a16:creationId xmlns:a16="http://schemas.microsoft.com/office/drawing/2014/main" id="{CC1E0B80-E80C-4377-8477-75C07134108E}"/>
              </a:ext>
            </a:extLst>
          </p:cNvPr>
          <p:cNvSpPr>
            <a:spLocks noGrp="1"/>
          </p:cNvSpPr>
          <p:nvPr>
            <p:ph type="title"/>
          </p:nvPr>
        </p:nvSpPr>
        <p:spPr/>
        <p:txBody>
          <a:bodyPr/>
          <a:lstStyle/>
          <a:p>
            <a:r>
              <a:rPr lang="en-GB" dirty="0"/>
              <a:t>Elderly people are less mobile than matched controls after hip fracture (2)</a:t>
            </a:r>
          </a:p>
        </p:txBody>
      </p:sp>
      <p:sp>
        <p:nvSpPr>
          <p:cNvPr id="8" name="TextBox 7">
            <a:extLst>
              <a:ext uri="{FF2B5EF4-FFF2-40B4-BE49-F238E27FC236}">
                <a16:creationId xmlns:a16="http://schemas.microsoft.com/office/drawing/2014/main" id="{09D83C0F-478E-4E3D-9406-31027C275536}"/>
              </a:ext>
            </a:extLst>
          </p:cNvPr>
          <p:cNvSpPr txBox="1"/>
          <p:nvPr/>
        </p:nvSpPr>
        <p:spPr>
          <a:xfrm>
            <a:off x="4493783" y="1653534"/>
            <a:ext cx="184731" cy="219291"/>
          </a:xfrm>
          <a:prstGeom prst="rect">
            <a:avLst/>
          </a:prstGeom>
          <a:noFill/>
        </p:spPr>
        <p:txBody>
          <a:bodyPr wrap="none" rtlCol="0">
            <a:spAutoFit/>
          </a:bodyPr>
          <a:lstStyle/>
          <a:p>
            <a:endParaRPr lang="en-GB" sz="825" dirty="0"/>
          </a:p>
        </p:txBody>
      </p:sp>
      <p:graphicFrame>
        <p:nvGraphicFramePr>
          <p:cNvPr id="7" name="Table 6">
            <a:extLst>
              <a:ext uri="{FF2B5EF4-FFF2-40B4-BE49-F238E27FC236}">
                <a16:creationId xmlns:a16="http://schemas.microsoft.com/office/drawing/2014/main" id="{8D012A1C-4E4D-4636-9112-B83CC1727A68}"/>
              </a:ext>
            </a:extLst>
          </p:cNvPr>
          <p:cNvGraphicFramePr>
            <a:graphicFrameLocks noGrp="1"/>
          </p:cNvGraphicFramePr>
          <p:nvPr>
            <p:extLst>
              <p:ext uri="{D42A27DB-BD31-4B8C-83A1-F6EECF244321}">
                <p14:modId xmlns:p14="http://schemas.microsoft.com/office/powerpoint/2010/main" val="2958603245"/>
              </p:ext>
            </p:extLst>
          </p:nvPr>
        </p:nvGraphicFramePr>
        <p:xfrm>
          <a:off x="539750" y="1051719"/>
          <a:ext cx="7703999" cy="2435760"/>
        </p:xfrm>
        <a:graphic>
          <a:graphicData uri="http://schemas.openxmlformats.org/drawingml/2006/table">
            <a:tbl>
              <a:tblPr firstRow="1" bandRow="1">
                <a:tableStyleId>{5C22544A-7EE6-4342-B048-85BDC9FD1C3A}</a:tableStyleId>
              </a:tblPr>
              <a:tblGrid>
                <a:gridCol w="869307">
                  <a:extLst>
                    <a:ext uri="{9D8B030D-6E8A-4147-A177-3AD203B41FA5}">
                      <a16:colId xmlns:a16="http://schemas.microsoft.com/office/drawing/2014/main" val="3568044216"/>
                    </a:ext>
                  </a:extLst>
                </a:gridCol>
                <a:gridCol w="2707958">
                  <a:extLst>
                    <a:ext uri="{9D8B030D-6E8A-4147-A177-3AD203B41FA5}">
                      <a16:colId xmlns:a16="http://schemas.microsoft.com/office/drawing/2014/main" val="20000"/>
                    </a:ext>
                  </a:extLst>
                </a:gridCol>
                <a:gridCol w="954949">
                  <a:extLst>
                    <a:ext uri="{9D8B030D-6E8A-4147-A177-3AD203B41FA5}">
                      <a16:colId xmlns:a16="http://schemas.microsoft.com/office/drawing/2014/main" val="20001"/>
                    </a:ext>
                  </a:extLst>
                </a:gridCol>
                <a:gridCol w="838987">
                  <a:extLst>
                    <a:ext uri="{9D8B030D-6E8A-4147-A177-3AD203B41FA5}">
                      <a16:colId xmlns:a16="http://schemas.microsoft.com/office/drawing/2014/main" val="20002"/>
                    </a:ext>
                  </a:extLst>
                </a:gridCol>
                <a:gridCol w="845812">
                  <a:extLst>
                    <a:ext uri="{9D8B030D-6E8A-4147-A177-3AD203B41FA5}">
                      <a16:colId xmlns:a16="http://schemas.microsoft.com/office/drawing/2014/main" val="20003"/>
                    </a:ext>
                  </a:extLst>
                </a:gridCol>
                <a:gridCol w="723029">
                  <a:extLst>
                    <a:ext uri="{9D8B030D-6E8A-4147-A177-3AD203B41FA5}">
                      <a16:colId xmlns:a16="http://schemas.microsoft.com/office/drawing/2014/main" val="20004"/>
                    </a:ext>
                  </a:extLst>
                </a:gridCol>
                <a:gridCol w="763957">
                  <a:extLst>
                    <a:ext uri="{9D8B030D-6E8A-4147-A177-3AD203B41FA5}">
                      <a16:colId xmlns:a16="http://schemas.microsoft.com/office/drawing/2014/main" val="20005"/>
                    </a:ext>
                  </a:extLst>
                </a:gridCol>
              </a:tblGrid>
              <a:tr h="24120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baseline="0" dirty="0"/>
                        <a:t>Outcomes related to mobility ADLs reported in individual studies from a large literature review</a:t>
                      </a:r>
                      <a:r>
                        <a:rPr lang="en-GB" sz="900" b="1" baseline="30000" dirty="0"/>
                        <a:t>1</a:t>
                      </a:r>
                      <a:endParaRPr lang="en-US" sz="900" baseline="30000" dirty="0">
                        <a:solidFill>
                          <a:schemeClr val="bg1"/>
                        </a:solidFill>
                      </a:endParaRPr>
                    </a:p>
                  </a:txBody>
                  <a:tcPr marL="68580" marR="68580" marT="34290" marB="34290">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solidFill>
                          <a:schemeClr val="bg1"/>
                        </a:solidFill>
                      </a:endParaRPr>
                    </a:p>
                  </a:txBody>
                  <a:tcPr>
                    <a:solidFill>
                      <a:schemeClr val="accent1"/>
                    </a:solidFill>
                  </a:tcPr>
                </a:tc>
                <a:tc hMerge="1">
                  <a:txBody>
                    <a:bodyPr/>
                    <a:lstStyle/>
                    <a:p>
                      <a:endParaRPr lang="en-US" sz="1600" dirty="0">
                        <a:solidFill>
                          <a:schemeClr val="bg1"/>
                        </a:solidFill>
                      </a:endParaRPr>
                    </a:p>
                  </a:txBody>
                  <a:tcPr>
                    <a:solidFill>
                      <a:schemeClr val="accent1"/>
                    </a:solidFill>
                  </a:tcPr>
                </a:tc>
                <a:tc hMerge="1">
                  <a:txBody>
                    <a:bodyPr/>
                    <a:lstStyle/>
                    <a:p>
                      <a:endParaRPr lang="en-US" sz="1600" dirty="0">
                        <a:solidFill>
                          <a:schemeClr val="bg1"/>
                        </a:solidFill>
                      </a:endParaRPr>
                    </a:p>
                  </a:txBody>
                  <a:tcPr>
                    <a:solidFill>
                      <a:schemeClr val="accent1"/>
                    </a:solidFill>
                  </a:tcPr>
                </a:tc>
                <a:tc hMerge="1">
                  <a:txBody>
                    <a:bodyPr/>
                    <a:lstStyle/>
                    <a:p>
                      <a:endParaRPr lang="en-US" sz="1600" dirty="0">
                        <a:solidFill>
                          <a:schemeClr val="bg1"/>
                        </a:solidFill>
                      </a:endParaRPr>
                    </a:p>
                  </a:txBody>
                  <a:tcPr>
                    <a:solidFill>
                      <a:schemeClr val="accent1"/>
                    </a:solidFill>
                  </a:tcPr>
                </a:tc>
                <a:tc hMerge="1">
                  <a:txBody>
                    <a:bodyPr/>
                    <a:lstStyle/>
                    <a:p>
                      <a:endParaRPr lang="en-US" sz="1600" dirty="0">
                        <a:solidFill>
                          <a:schemeClr val="bg1"/>
                        </a:solidFill>
                      </a:endParaRPr>
                    </a:p>
                  </a:txBody>
                  <a:tcPr>
                    <a:solidFill>
                      <a:schemeClr val="accent1"/>
                    </a:solidFill>
                  </a:tcPr>
                </a:tc>
                <a:tc hMerge="1">
                  <a:txBody>
                    <a:bodyPr/>
                    <a:lstStyle/>
                    <a:p>
                      <a:endParaRPr lang="en-US" sz="1600" dirty="0">
                        <a:solidFill>
                          <a:schemeClr val="bg1"/>
                        </a:solidFill>
                      </a:endParaRPr>
                    </a:p>
                  </a:txBody>
                  <a:tcPr>
                    <a:solidFill>
                      <a:schemeClr val="accent1"/>
                    </a:solidFill>
                  </a:tcPr>
                </a:tc>
                <a:extLst>
                  <a:ext uri="{0D108BD9-81ED-4DB2-BD59-A6C34878D82A}">
                    <a16:rowId xmlns:a16="http://schemas.microsoft.com/office/drawing/2014/main" val="853130509"/>
                  </a:ext>
                </a:extLst>
              </a:tr>
              <a:tr h="548640">
                <a:tc>
                  <a:txBody>
                    <a:bodyPr/>
                    <a:lstStyle/>
                    <a:p>
                      <a:r>
                        <a:rPr lang="en-US" sz="900" b="1" baseline="0" dirty="0">
                          <a:solidFill>
                            <a:schemeClr val="bg1"/>
                          </a:solidFill>
                        </a:rPr>
                        <a:t>Study reference</a:t>
                      </a:r>
                    </a:p>
                  </a:txBody>
                  <a:tcPr marL="68580" marR="68580" marT="34290" marB="34290">
                    <a:solidFill>
                      <a:schemeClr val="accent1"/>
                    </a:solidFill>
                  </a:tcPr>
                </a:tc>
                <a:tc>
                  <a:txBody>
                    <a:bodyPr/>
                    <a:lstStyle/>
                    <a:p>
                      <a:pPr algn="ctr"/>
                      <a:r>
                        <a:rPr lang="en-GB" sz="900" b="1" dirty="0" err="1">
                          <a:solidFill>
                            <a:schemeClr val="bg1"/>
                          </a:solidFill>
                        </a:rPr>
                        <a:t>Outcome</a:t>
                      </a:r>
                      <a:r>
                        <a:rPr lang="en-GB" sz="900" b="1" baseline="30000" dirty="0" err="1">
                          <a:solidFill>
                            <a:schemeClr val="bg1"/>
                          </a:solidFill>
                        </a:rPr>
                        <a:t>a</a:t>
                      </a:r>
                      <a:endParaRPr lang="en-US" sz="900" b="1" baseline="300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Time </a:t>
                      </a:r>
                    </a:p>
                    <a:p>
                      <a:pPr algn="ctr"/>
                      <a:r>
                        <a:rPr lang="en-GB" sz="900" dirty="0">
                          <a:solidFill>
                            <a:schemeClr val="bg1"/>
                          </a:solidFill>
                        </a:rPr>
                        <a:t>post-fracture</a:t>
                      </a:r>
                      <a:endParaRPr lang="en-US" sz="9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Controls matched for</a:t>
                      </a:r>
                      <a:endParaRPr lang="en-US" sz="9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Hip fracture patients</a:t>
                      </a:r>
                      <a:endParaRPr lang="en-US" sz="9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Control patients</a:t>
                      </a:r>
                      <a:endParaRPr lang="en-US" sz="900" dirty="0">
                        <a:solidFill>
                          <a:schemeClr val="bg1"/>
                        </a:solidFill>
                      </a:endParaRPr>
                    </a:p>
                  </a:txBody>
                  <a:tcPr marL="68580" marR="68580" marT="34290" marB="34290">
                    <a:solidFill>
                      <a:schemeClr val="accent1"/>
                    </a:solidFill>
                  </a:tcPr>
                </a:tc>
                <a:tc>
                  <a:txBody>
                    <a:bodyPr/>
                    <a:lstStyle/>
                    <a:p>
                      <a:pPr algn="ctr"/>
                      <a:r>
                        <a:rPr lang="en-GB" sz="900" i="1" dirty="0">
                          <a:solidFill>
                            <a:schemeClr val="bg1"/>
                          </a:solidFill>
                        </a:rPr>
                        <a:t>p</a:t>
                      </a:r>
                      <a:r>
                        <a:rPr lang="en-GB" sz="900" dirty="0">
                          <a:solidFill>
                            <a:schemeClr val="bg1"/>
                          </a:solidFill>
                        </a:rPr>
                        <a:t> value</a:t>
                      </a:r>
                      <a:endParaRPr lang="en-US" sz="900" dirty="0">
                        <a:solidFill>
                          <a:schemeClr val="bg1"/>
                        </a:solidFill>
                      </a:endParaRPr>
                    </a:p>
                  </a:txBody>
                  <a:tcPr marL="68580" marR="68580" marT="34290" marB="34290">
                    <a:solidFill>
                      <a:schemeClr val="accent1"/>
                    </a:solidFill>
                  </a:tcPr>
                </a:tc>
                <a:extLst>
                  <a:ext uri="{0D108BD9-81ED-4DB2-BD59-A6C34878D82A}">
                    <a16:rowId xmlns:a16="http://schemas.microsoft.com/office/drawing/2014/main" val="10000"/>
                  </a:ext>
                </a:extLst>
              </a:tr>
              <a:tr h="548640">
                <a:tc>
                  <a:txBody>
                    <a:bodyPr/>
                    <a:lstStyle/>
                    <a:p>
                      <a:pPr marL="0" indent="0">
                        <a:buFont typeface="Arial" panose="020B0604020202020204" pitchFamily="34" charset="0"/>
                        <a:buNone/>
                      </a:pPr>
                      <a:r>
                        <a:rPr lang="en-US" sz="900" dirty="0"/>
                        <a:t>Boonen </a:t>
                      </a:r>
                    </a:p>
                    <a:p>
                      <a:pPr marL="0" indent="0">
                        <a:buFont typeface="Arial" panose="020B0604020202020204" pitchFamily="34" charset="0"/>
                        <a:buNone/>
                      </a:pPr>
                      <a:r>
                        <a:rPr lang="en-US" sz="900" i="1" dirty="0"/>
                        <a:t>et al. </a:t>
                      </a:r>
                      <a:r>
                        <a:rPr lang="en-US" sz="900" dirty="0"/>
                        <a:t>2004</a:t>
                      </a:r>
                    </a:p>
                  </a:txBody>
                  <a:tcPr marL="68580" marR="68580" marT="34290" marB="34290"/>
                </a:tc>
                <a:tc>
                  <a:txBody>
                    <a:bodyPr/>
                    <a:lstStyle/>
                    <a:p>
                      <a:r>
                        <a:rPr lang="en-US" sz="900" dirty="0"/>
                        <a:t>Able to walk independently</a:t>
                      </a:r>
                    </a:p>
                    <a:p>
                      <a:pPr marL="87313" indent="-87313">
                        <a:buFont typeface="Arial" panose="020B0604020202020204" pitchFamily="34" charset="0"/>
                        <a:buChar char="•"/>
                      </a:pPr>
                      <a:r>
                        <a:rPr lang="en-US" sz="900" dirty="0"/>
                        <a:t>Aged &lt; 80 years </a:t>
                      </a:r>
                    </a:p>
                    <a:p>
                      <a:pPr marL="87313" indent="-87313">
                        <a:buFont typeface="Arial" panose="020B0604020202020204" pitchFamily="34" charset="0"/>
                        <a:buChar char="•"/>
                      </a:pPr>
                      <a:r>
                        <a:rPr lang="en-US" sz="900" dirty="0"/>
                        <a:t>Aged &gt; 80 years</a:t>
                      </a:r>
                    </a:p>
                  </a:txBody>
                  <a:tcPr marL="68580" marR="68580" marT="34290" marB="34290"/>
                </a:tc>
                <a:tc>
                  <a:txBody>
                    <a:bodyPr/>
                    <a:lstStyle/>
                    <a:p>
                      <a:r>
                        <a:rPr lang="en-US" sz="900" dirty="0"/>
                        <a:t>1 year</a:t>
                      </a:r>
                    </a:p>
                  </a:txBody>
                  <a:tcPr marL="68580" marR="68580" marT="34290" marB="34290"/>
                </a:tc>
                <a:tc>
                  <a:txBody>
                    <a:bodyPr/>
                    <a:lstStyle/>
                    <a:p>
                      <a:r>
                        <a:rPr lang="en-US" sz="900" dirty="0"/>
                        <a:t>Age, residence</a:t>
                      </a:r>
                    </a:p>
                  </a:txBody>
                  <a:tcPr marL="68580" marR="68580" marT="34290" marB="34290"/>
                </a:tc>
                <a:tc>
                  <a:txBody>
                    <a:bodyPr/>
                    <a:lstStyle/>
                    <a:p>
                      <a:endParaRPr lang="en-US" sz="900" dirty="0"/>
                    </a:p>
                    <a:p>
                      <a:r>
                        <a:rPr lang="en-US" sz="900" dirty="0"/>
                        <a:t>70%</a:t>
                      </a:r>
                    </a:p>
                    <a:p>
                      <a:r>
                        <a:rPr lang="en-US" sz="900" dirty="0"/>
                        <a:t>44%</a:t>
                      </a:r>
                    </a:p>
                  </a:txBody>
                  <a:tcPr marL="68580" marR="68580" marT="34290" marB="34290"/>
                </a:tc>
                <a:tc>
                  <a:txBody>
                    <a:bodyPr/>
                    <a:lstStyle/>
                    <a:p>
                      <a:endParaRPr lang="en-US" sz="900" dirty="0"/>
                    </a:p>
                    <a:p>
                      <a:r>
                        <a:rPr lang="en-US" sz="900" dirty="0"/>
                        <a:t>93%</a:t>
                      </a:r>
                    </a:p>
                    <a:p>
                      <a:r>
                        <a:rPr lang="en-US" sz="900" dirty="0"/>
                        <a:t>85%</a:t>
                      </a:r>
                    </a:p>
                  </a:txBody>
                  <a:tcPr marL="68580" marR="68580" marT="34290" marB="34290"/>
                </a:tc>
                <a:tc>
                  <a:txBody>
                    <a:bodyPr/>
                    <a:lstStyle/>
                    <a:p>
                      <a:endParaRPr lang="en-GB" sz="900" dirty="0"/>
                    </a:p>
                    <a:p>
                      <a:r>
                        <a:rPr lang="en-GB" sz="900" dirty="0"/>
                        <a:t>&lt; 0.001</a:t>
                      </a:r>
                    </a:p>
                    <a:p>
                      <a:r>
                        <a:rPr lang="en-GB" sz="900" dirty="0"/>
                        <a:t>&lt; 0.001</a:t>
                      </a:r>
                    </a:p>
                  </a:txBody>
                  <a:tcPr marL="68580" marR="68580" marT="34290" marB="34290"/>
                </a:tc>
                <a:extLst>
                  <a:ext uri="{0D108BD9-81ED-4DB2-BD59-A6C34878D82A}">
                    <a16:rowId xmlns:a16="http://schemas.microsoft.com/office/drawing/2014/main" val="10001"/>
                  </a:ext>
                </a:extLst>
              </a:tr>
              <a:tr h="388620">
                <a:tc>
                  <a:txBody>
                    <a:bodyPr/>
                    <a:lstStyle/>
                    <a:p>
                      <a:r>
                        <a:rPr lang="en-US" sz="900" dirty="0"/>
                        <a:t>Norton </a:t>
                      </a:r>
                      <a:br>
                        <a:rPr lang="en-US" sz="900" dirty="0"/>
                      </a:br>
                      <a:r>
                        <a:rPr lang="en-US" sz="900" i="1" dirty="0"/>
                        <a:t>et al. </a:t>
                      </a:r>
                      <a:r>
                        <a:rPr lang="en-US" sz="900" dirty="0"/>
                        <a:t>2000</a:t>
                      </a:r>
                    </a:p>
                  </a:txBody>
                  <a:tcPr marL="68580" marR="68580" marT="34290" marB="34290"/>
                </a:tc>
                <a:tc>
                  <a:txBody>
                    <a:bodyPr/>
                    <a:lstStyle/>
                    <a:p>
                      <a:r>
                        <a:rPr lang="en-US" sz="900" dirty="0"/>
                        <a:t>Retain community mobility</a:t>
                      </a:r>
                    </a:p>
                  </a:txBody>
                  <a:tcPr marL="68580" marR="68580" marT="34290" marB="34290"/>
                </a:tc>
                <a:tc>
                  <a:txBody>
                    <a:bodyPr/>
                    <a:lstStyle/>
                    <a:p>
                      <a:r>
                        <a:rPr lang="en-US" sz="900" dirty="0"/>
                        <a:t>2</a:t>
                      </a:r>
                      <a:r>
                        <a:rPr lang="en-US" sz="900" baseline="0" dirty="0"/>
                        <a:t> </a:t>
                      </a:r>
                      <a:r>
                        <a:rPr lang="en-US" sz="900" dirty="0"/>
                        <a:t>years</a:t>
                      </a:r>
                    </a:p>
                  </a:txBody>
                  <a:tcPr marL="68580" marR="68580" marT="34290" marB="34290"/>
                </a:tc>
                <a:tc>
                  <a:txBody>
                    <a:bodyPr/>
                    <a:lstStyle/>
                    <a:p>
                      <a:r>
                        <a:rPr lang="en-US" sz="900" baseline="0" dirty="0"/>
                        <a:t>Age, sex</a:t>
                      </a:r>
                    </a:p>
                  </a:txBody>
                  <a:tcPr marL="68580" marR="68580" marT="34290" marB="34290"/>
                </a:tc>
                <a:tc>
                  <a:txBody>
                    <a:bodyPr/>
                    <a:lstStyle/>
                    <a:p>
                      <a:r>
                        <a:rPr lang="en-US" sz="900" dirty="0"/>
                        <a:t>54%</a:t>
                      </a:r>
                    </a:p>
                  </a:txBody>
                  <a:tcPr marL="68580" marR="68580" marT="34290" marB="34290"/>
                </a:tc>
                <a:tc>
                  <a:txBody>
                    <a:bodyPr/>
                    <a:lstStyle/>
                    <a:p>
                      <a:r>
                        <a:rPr lang="en-US" sz="900" dirty="0"/>
                        <a:t>87%</a:t>
                      </a:r>
                    </a:p>
                  </a:txBody>
                  <a:tcPr marL="68580" marR="68580" marT="34290" marB="34290"/>
                </a:tc>
                <a:tc>
                  <a:txBody>
                    <a:bodyPr/>
                    <a:lstStyle/>
                    <a:p>
                      <a:r>
                        <a:rPr lang="en-US" sz="900" dirty="0"/>
                        <a:t>&lt; 0.001</a:t>
                      </a:r>
                      <a:r>
                        <a:rPr lang="en-US" sz="900" baseline="30000" dirty="0"/>
                        <a:t>b</a:t>
                      </a:r>
                    </a:p>
                  </a:txBody>
                  <a:tcPr marL="68580" marR="68580" marT="34290" marB="34290"/>
                </a:tc>
                <a:extLst>
                  <a:ext uri="{0D108BD9-81ED-4DB2-BD59-A6C34878D82A}">
                    <a16:rowId xmlns:a16="http://schemas.microsoft.com/office/drawing/2014/main" val="10004"/>
                  </a:ext>
                </a:extLst>
              </a:tr>
              <a:tr h="708660">
                <a:tc>
                  <a:txBody>
                    <a:bodyPr/>
                    <a:lstStyle/>
                    <a:p>
                      <a:pPr marL="0" indent="0">
                        <a:buFont typeface="Arial" panose="020B0604020202020204" pitchFamily="34" charset="0"/>
                        <a:buNone/>
                      </a:pPr>
                      <a:r>
                        <a:rPr lang="en-US" sz="900" baseline="0" dirty="0" err="1"/>
                        <a:t>Wolinsky</a:t>
                      </a:r>
                      <a:r>
                        <a:rPr lang="en-US" sz="900" baseline="0" dirty="0"/>
                        <a:t> </a:t>
                      </a:r>
                      <a:br>
                        <a:rPr lang="en-US" sz="900" baseline="0" dirty="0"/>
                      </a:br>
                      <a:r>
                        <a:rPr lang="en-US" sz="900" i="1" baseline="0" dirty="0"/>
                        <a:t>et al. </a:t>
                      </a:r>
                      <a:r>
                        <a:rPr lang="en-US" sz="900" baseline="0" dirty="0"/>
                        <a:t>1997</a:t>
                      </a:r>
                    </a:p>
                  </a:txBody>
                  <a:tcPr marL="68580" marR="68580" marT="34290" marB="34290"/>
                </a:tc>
                <a:tc>
                  <a:txBody>
                    <a:bodyPr/>
                    <a:lstStyle/>
                    <a:p>
                      <a:pPr marL="87313" indent="-87313">
                        <a:buFont typeface="Arial" panose="020B0604020202020204" pitchFamily="34" charset="0"/>
                        <a:buChar char="•"/>
                      </a:pPr>
                      <a:r>
                        <a:rPr lang="en-US" sz="900" baseline="0" dirty="0"/>
                        <a:t>Mean increase in the number of lower body limitations</a:t>
                      </a:r>
                    </a:p>
                    <a:p>
                      <a:pPr marL="87313" indent="-87313">
                        <a:buFont typeface="Arial" panose="020B0604020202020204" pitchFamily="34" charset="0"/>
                        <a:buChar char="•"/>
                      </a:pPr>
                      <a:r>
                        <a:rPr lang="en-US" sz="900" baseline="0" dirty="0"/>
                        <a:t>Mean increase in the number of upper body limitations</a:t>
                      </a:r>
                    </a:p>
                  </a:txBody>
                  <a:tcPr marL="68580" marR="68580" marT="34290" marB="34290"/>
                </a:tc>
                <a:tc>
                  <a:txBody>
                    <a:bodyPr/>
                    <a:lstStyle/>
                    <a:p>
                      <a:r>
                        <a:rPr lang="en-US" sz="900" dirty="0"/>
                        <a:t>2.3 years</a:t>
                      </a:r>
                      <a:r>
                        <a:rPr lang="en-US" sz="900" baseline="30000" dirty="0"/>
                        <a:t>c</a:t>
                      </a:r>
                    </a:p>
                  </a:txBody>
                  <a:tcPr marL="68580" marR="68580" marT="34290" marB="34290"/>
                </a:tc>
                <a:tc>
                  <a:txBody>
                    <a:bodyPr/>
                    <a:lstStyle/>
                    <a:p>
                      <a:r>
                        <a:rPr lang="en-US" sz="900" baseline="0" dirty="0"/>
                        <a:t>Nil</a:t>
                      </a:r>
                      <a:r>
                        <a:rPr lang="en-US" sz="900" baseline="30000" dirty="0"/>
                        <a:t>d</a:t>
                      </a:r>
                    </a:p>
                  </a:txBody>
                  <a:tcPr marL="68580" marR="68580" marT="34290" marB="34290"/>
                </a:tc>
                <a:tc>
                  <a:txBody>
                    <a:bodyPr/>
                    <a:lstStyle/>
                    <a:p>
                      <a:r>
                        <a:rPr lang="en-US" sz="900" dirty="0"/>
                        <a:t>1.75%</a:t>
                      </a:r>
                    </a:p>
                    <a:p>
                      <a:r>
                        <a:rPr lang="en-US" sz="900" dirty="0"/>
                        <a:t>0.50%</a:t>
                      </a:r>
                    </a:p>
                  </a:txBody>
                  <a:tcPr marL="68580" marR="68580" marT="34290" marB="34290"/>
                </a:tc>
                <a:tc>
                  <a:txBody>
                    <a:bodyPr/>
                    <a:lstStyle/>
                    <a:p>
                      <a:r>
                        <a:rPr lang="en-US" sz="900" dirty="0"/>
                        <a:t>0.75%</a:t>
                      </a:r>
                    </a:p>
                    <a:p>
                      <a:r>
                        <a:rPr lang="en-US" sz="900" dirty="0"/>
                        <a:t>0.27%</a:t>
                      </a:r>
                    </a:p>
                  </a:txBody>
                  <a:tcPr marL="68580" marR="68580" marT="34290" marB="34290"/>
                </a:tc>
                <a:tc>
                  <a:txBody>
                    <a:bodyPr/>
                    <a:lstStyle/>
                    <a:p>
                      <a:r>
                        <a:rPr lang="en-US" sz="900" dirty="0"/>
                        <a:t>≤ 0.0001</a:t>
                      </a:r>
                    </a:p>
                    <a:p>
                      <a:r>
                        <a:rPr lang="en-US" sz="900" dirty="0"/>
                        <a:t>&lt; 0.001</a:t>
                      </a:r>
                    </a:p>
                  </a:txBody>
                  <a:tcPr marL="68580" marR="68580" marT="34290" marB="34290"/>
                </a:tc>
                <a:extLst>
                  <a:ext uri="{0D108BD9-81ED-4DB2-BD59-A6C34878D82A}">
                    <a16:rowId xmlns:a16="http://schemas.microsoft.com/office/drawing/2014/main" val="10005"/>
                  </a:ext>
                </a:extLst>
              </a:tr>
            </a:tbl>
          </a:graphicData>
        </a:graphic>
      </p:graphicFrame>
      <p:sp>
        <p:nvSpPr>
          <p:cNvPr id="10" name="Pentagon 48">
            <a:extLst>
              <a:ext uri="{FF2B5EF4-FFF2-40B4-BE49-F238E27FC236}">
                <a16:creationId xmlns:a16="http://schemas.microsoft.com/office/drawing/2014/main" id="{65298BBA-0E64-4716-9FD4-D004ECF130C5}"/>
              </a:ext>
            </a:extLst>
          </p:cNvPr>
          <p:cNvSpPr/>
          <p:nvPr/>
        </p:nvSpPr>
        <p:spPr>
          <a:xfrm>
            <a:off x="8391950" y="1862609"/>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mobility</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1474116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9C352-CEEC-49E5-859D-B7B0CD06D26E}"/>
              </a:ext>
            </a:extLst>
          </p:cNvPr>
          <p:cNvSpPr txBox="1">
            <a:spLocks/>
          </p:cNvSpPr>
          <p:nvPr/>
        </p:nvSpPr>
        <p:spPr>
          <a:xfrm>
            <a:off x="1164345" y="14375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300" dirty="0"/>
          </a:p>
        </p:txBody>
      </p:sp>
      <p:sp>
        <p:nvSpPr>
          <p:cNvPr id="2" name="Footer Placeholder 1">
            <a:extLst>
              <a:ext uri="{FF2B5EF4-FFF2-40B4-BE49-F238E27FC236}">
                <a16:creationId xmlns:a16="http://schemas.microsoft.com/office/drawing/2014/main" id="{7EB5EF10-D45A-4759-A79D-E8C3037807B7}"/>
              </a:ext>
            </a:extLst>
          </p:cNvPr>
          <p:cNvSpPr>
            <a:spLocks noGrp="1"/>
          </p:cNvSpPr>
          <p:nvPr>
            <p:ph type="ftr" sz="quarter" idx="11"/>
          </p:nvPr>
        </p:nvSpPr>
        <p:spPr/>
        <p:txBody>
          <a:bodyPr/>
          <a:lstStyle/>
          <a:p>
            <a:r>
              <a:rPr lang="en-GB" baseline="30000" dirty="0" err="1"/>
              <a:t>a</a:t>
            </a:r>
            <a:r>
              <a:rPr lang="en-GB" dirty="0" err="1"/>
              <a:t>Outcomes</a:t>
            </a:r>
            <a:r>
              <a:rPr lang="en-GB" dirty="0"/>
              <a:t> are provided from individual cohort studies reported in the review by Dyer SM </a:t>
            </a:r>
            <a:r>
              <a:rPr lang="en-GB" i="1" dirty="0"/>
              <a:t>et al. </a:t>
            </a:r>
            <a:r>
              <a:rPr lang="en-GB" dirty="0"/>
              <a:t>(2016);</a:t>
            </a:r>
            <a:r>
              <a:rPr lang="en-GB" baseline="30000" dirty="0"/>
              <a:t>1 </a:t>
            </a:r>
            <a:r>
              <a:rPr lang="en-GB" baseline="30000" dirty="0" err="1"/>
              <a:t>b</a:t>
            </a:r>
            <a:r>
              <a:rPr lang="en-GB" dirty="0" err="1"/>
              <a:t>Lower</a:t>
            </a:r>
            <a:r>
              <a:rPr lang="en-GB" dirty="0"/>
              <a:t> limb ADLs; </a:t>
            </a:r>
            <a:r>
              <a:rPr lang="en-GB" baseline="30000" dirty="0" err="1"/>
              <a:t>c</a:t>
            </a:r>
            <a:r>
              <a:rPr lang="en-GB" dirty="0" err="1"/>
              <a:t>Mean</a:t>
            </a:r>
            <a:r>
              <a:rPr lang="en-GB" dirty="0"/>
              <a:t> functional recovery score as a percentage of the pre-fracture score. The mean functional recovery score was a composite of mobility (33%), basic ADLs (44%) and IADLs (23%);</a:t>
            </a:r>
            <a:r>
              <a:rPr lang="en-GB" baseline="30000" dirty="0"/>
              <a:t> </a:t>
            </a:r>
            <a:r>
              <a:rPr lang="en-GB" baseline="30000" dirty="0" err="1"/>
              <a:t>d</a:t>
            </a:r>
            <a:r>
              <a:rPr lang="en-GB" dirty="0" err="1"/>
              <a:t>At</a:t>
            </a:r>
            <a:r>
              <a:rPr lang="en-GB" baseline="30000" dirty="0"/>
              <a:t> </a:t>
            </a:r>
            <a:r>
              <a:rPr lang="en-GB" dirty="0"/>
              <a:t>2 months post-discharge</a:t>
            </a:r>
          </a:p>
          <a:p>
            <a:r>
              <a:rPr lang="en-GB" dirty="0"/>
              <a:t>ADLs, activities of daily living; IADLs, instrumental activities of daily living; MBI, Modified Barthel Index; SD, standard deviation</a:t>
            </a:r>
          </a:p>
          <a:p>
            <a:r>
              <a:rPr lang="en-GB" dirty="0"/>
              <a:t>1. Dyer SM </a:t>
            </a:r>
            <a:r>
              <a:rPr lang="en-GB" i="1" dirty="0"/>
              <a:t>et al. </a:t>
            </a:r>
            <a:r>
              <a:rPr lang="pt-BR" i="1" dirty="0"/>
              <a:t>BMC Geriatr </a:t>
            </a:r>
            <a:r>
              <a:rPr lang="pt-BR" dirty="0"/>
              <a:t>2016;16:158 (please see the speaker notes for the individual study references)</a:t>
            </a:r>
            <a:r>
              <a:rPr lang="en-GB" dirty="0"/>
              <a:t>;</a:t>
            </a:r>
            <a:r>
              <a:rPr lang="pt-BR" dirty="0"/>
              <a:t> 2. </a:t>
            </a:r>
            <a:r>
              <a:rPr lang="en-GB" dirty="0"/>
              <a:t>Mahoney FI, Barthel D. </a:t>
            </a:r>
            <a:r>
              <a:rPr lang="en-GB" i="1" dirty="0"/>
              <a:t>Maryland State Med J </a:t>
            </a:r>
            <a:r>
              <a:rPr lang="en-GB" dirty="0"/>
              <a:t>1965;14:56–61</a:t>
            </a:r>
          </a:p>
        </p:txBody>
      </p:sp>
      <p:sp>
        <p:nvSpPr>
          <p:cNvPr id="9" name="Title 8">
            <a:extLst>
              <a:ext uri="{FF2B5EF4-FFF2-40B4-BE49-F238E27FC236}">
                <a16:creationId xmlns:a16="http://schemas.microsoft.com/office/drawing/2014/main" id="{CC1E0B80-E80C-4377-8477-75C07134108E}"/>
              </a:ext>
            </a:extLst>
          </p:cNvPr>
          <p:cNvSpPr>
            <a:spLocks noGrp="1"/>
          </p:cNvSpPr>
          <p:nvPr>
            <p:ph type="title"/>
          </p:nvPr>
        </p:nvSpPr>
        <p:spPr/>
        <p:txBody>
          <a:bodyPr/>
          <a:lstStyle/>
          <a:p>
            <a:r>
              <a:rPr lang="en-GB"/>
              <a:t>Hip fractures restrict elderly people’s self-care and ADLs in the medium to long term</a:t>
            </a:r>
            <a:endParaRPr lang="en-GB" dirty="0"/>
          </a:p>
        </p:txBody>
      </p:sp>
      <p:graphicFrame>
        <p:nvGraphicFramePr>
          <p:cNvPr id="6" name="Table 5">
            <a:extLst>
              <a:ext uri="{FF2B5EF4-FFF2-40B4-BE49-F238E27FC236}">
                <a16:creationId xmlns:a16="http://schemas.microsoft.com/office/drawing/2014/main" id="{B5F8B9C6-99C4-411B-8BA3-EC9AE0FDF895}"/>
              </a:ext>
            </a:extLst>
          </p:cNvPr>
          <p:cNvGraphicFramePr>
            <a:graphicFrameLocks noGrp="1"/>
          </p:cNvGraphicFramePr>
          <p:nvPr>
            <p:extLst>
              <p:ext uri="{D42A27DB-BD31-4B8C-83A1-F6EECF244321}">
                <p14:modId xmlns:p14="http://schemas.microsoft.com/office/powerpoint/2010/main" val="1892686928"/>
              </p:ext>
            </p:extLst>
          </p:nvPr>
        </p:nvGraphicFramePr>
        <p:xfrm>
          <a:off x="539750" y="1058863"/>
          <a:ext cx="7703999" cy="3477793"/>
        </p:xfrm>
        <a:graphic>
          <a:graphicData uri="http://schemas.openxmlformats.org/drawingml/2006/table">
            <a:tbl>
              <a:tblPr firstRow="1" bandRow="1">
                <a:tableStyleId>{5C22544A-7EE6-4342-B048-85BDC9FD1C3A}</a:tableStyleId>
              </a:tblPr>
              <a:tblGrid>
                <a:gridCol w="1241513">
                  <a:extLst>
                    <a:ext uri="{9D8B030D-6E8A-4147-A177-3AD203B41FA5}">
                      <a16:colId xmlns:a16="http://schemas.microsoft.com/office/drawing/2014/main" val="3057957772"/>
                    </a:ext>
                  </a:extLst>
                </a:gridCol>
                <a:gridCol w="2400735">
                  <a:extLst>
                    <a:ext uri="{9D8B030D-6E8A-4147-A177-3AD203B41FA5}">
                      <a16:colId xmlns:a16="http://schemas.microsoft.com/office/drawing/2014/main" val="3436657194"/>
                    </a:ext>
                  </a:extLst>
                </a:gridCol>
                <a:gridCol w="722388">
                  <a:extLst>
                    <a:ext uri="{9D8B030D-6E8A-4147-A177-3AD203B41FA5}">
                      <a16:colId xmlns:a16="http://schemas.microsoft.com/office/drawing/2014/main" val="382077975"/>
                    </a:ext>
                  </a:extLst>
                </a:gridCol>
                <a:gridCol w="579276">
                  <a:extLst>
                    <a:ext uri="{9D8B030D-6E8A-4147-A177-3AD203B41FA5}">
                      <a16:colId xmlns:a16="http://schemas.microsoft.com/office/drawing/2014/main" val="1925373142"/>
                    </a:ext>
                  </a:extLst>
                </a:gridCol>
                <a:gridCol w="647430">
                  <a:extLst>
                    <a:ext uri="{9D8B030D-6E8A-4147-A177-3AD203B41FA5}">
                      <a16:colId xmlns:a16="http://schemas.microsoft.com/office/drawing/2014/main" val="306873443"/>
                    </a:ext>
                  </a:extLst>
                </a:gridCol>
                <a:gridCol w="600774">
                  <a:extLst>
                    <a:ext uri="{9D8B030D-6E8A-4147-A177-3AD203B41FA5}">
                      <a16:colId xmlns:a16="http://schemas.microsoft.com/office/drawing/2014/main" val="3959209736"/>
                    </a:ext>
                  </a:extLst>
                </a:gridCol>
                <a:gridCol w="558937">
                  <a:extLst>
                    <a:ext uri="{9D8B030D-6E8A-4147-A177-3AD203B41FA5}">
                      <a16:colId xmlns:a16="http://schemas.microsoft.com/office/drawing/2014/main" val="3466861706"/>
                    </a:ext>
                  </a:extLst>
                </a:gridCol>
                <a:gridCol w="435002">
                  <a:extLst>
                    <a:ext uri="{9D8B030D-6E8A-4147-A177-3AD203B41FA5}">
                      <a16:colId xmlns:a16="http://schemas.microsoft.com/office/drawing/2014/main" val="2309535296"/>
                    </a:ext>
                  </a:extLst>
                </a:gridCol>
                <a:gridCol w="517944">
                  <a:extLst>
                    <a:ext uri="{9D8B030D-6E8A-4147-A177-3AD203B41FA5}">
                      <a16:colId xmlns:a16="http://schemas.microsoft.com/office/drawing/2014/main" val="2796221233"/>
                    </a:ext>
                  </a:extLst>
                </a:gridCol>
              </a:tblGrid>
              <a:tr h="241200">
                <a:tc gridSpan="9">
                  <a:txBody>
                    <a:bodyPr/>
                    <a:lstStyle/>
                    <a:p>
                      <a:pPr algn="ctr"/>
                      <a:r>
                        <a:rPr lang="en-GB" sz="900" b="1" baseline="0" dirty="0"/>
                        <a:t>Outcomes related to ADLs and self-care reported in individual studies from a large literature review</a:t>
                      </a:r>
                      <a:r>
                        <a:rPr lang="en-GB" sz="900" b="1" baseline="30000" dirty="0"/>
                        <a:t>1</a:t>
                      </a:r>
                    </a:p>
                  </a:txBody>
                  <a:tcPr marL="68580" marR="68580" marT="34290" marB="34290"/>
                </a:tc>
                <a:tc hMerge="1">
                  <a:txBody>
                    <a:bodyPr/>
                    <a:lstStyle/>
                    <a:p>
                      <a:pPr algn="ctr"/>
                      <a:endParaRPr lang="en-GB" sz="1500" b="1" baseline="30000" dirty="0"/>
                    </a:p>
                  </a:txBody>
                  <a:tcPr/>
                </a:tc>
                <a:tc hMerge="1">
                  <a:txBody>
                    <a:bodyPr/>
                    <a:lstStyle/>
                    <a:p>
                      <a:pPr algn="ctr"/>
                      <a:endParaRPr lang="en-GB" sz="14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62162122"/>
                  </a:ext>
                </a:extLst>
              </a:tr>
              <a:tr h="274288">
                <a:tc rowSpan="2">
                  <a:txBody>
                    <a:bodyPr/>
                    <a:lstStyle/>
                    <a:p>
                      <a:pPr algn="l"/>
                      <a:r>
                        <a:rPr lang="en-GB" sz="900" b="1" baseline="0" dirty="0">
                          <a:solidFill>
                            <a:schemeClr val="bg1"/>
                          </a:solidFill>
                        </a:rPr>
                        <a:t>Study reference</a:t>
                      </a:r>
                    </a:p>
                  </a:txBody>
                  <a:tcPr marL="68580" marR="68580" marT="34290" marB="34290">
                    <a:solidFill>
                      <a:schemeClr val="accent1"/>
                    </a:solidFill>
                  </a:tcPr>
                </a:tc>
                <a:tc rowSpan="2">
                  <a:txBody>
                    <a:bodyPr/>
                    <a:lstStyle/>
                    <a:p>
                      <a:pPr algn="ctr"/>
                      <a:r>
                        <a:rPr lang="en-GB" sz="900" b="1" dirty="0">
                          <a:solidFill>
                            <a:schemeClr val="bg1"/>
                          </a:solidFill>
                        </a:rPr>
                        <a:t>Composite</a:t>
                      </a:r>
                      <a:r>
                        <a:rPr lang="en-GB" sz="900" b="1" baseline="0" dirty="0">
                          <a:solidFill>
                            <a:schemeClr val="bg1"/>
                          </a:solidFill>
                        </a:rPr>
                        <a:t> measures of basic </a:t>
                      </a:r>
                      <a:r>
                        <a:rPr lang="en-GB" sz="900" b="1" baseline="0" dirty="0" err="1">
                          <a:solidFill>
                            <a:schemeClr val="bg1"/>
                          </a:solidFill>
                        </a:rPr>
                        <a:t>ADLs</a:t>
                      </a:r>
                      <a:r>
                        <a:rPr lang="en-GB" sz="900" b="1" baseline="30000" dirty="0" err="1">
                          <a:solidFill>
                            <a:schemeClr val="bg1"/>
                          </a:solidFill>
                        </a:rPr>
                        <a:t>a</a:t>
                      </a:r>
                      <a:endParaRPr lang="en-GB" sz="900" b="1" baseline="30000" dirty="0">
                        <a:solidFill>
                          <a:schemeClr val="bg1"/>
                        </a:solidFill>
                      </a:endParaRPr>
                    </a:p>
                  </a:txBody>
                  <a:tcPr marL="68580" marR="68580" marT="34290" marB="34290">
                    <a:solidFill>
                      <a:schemeClr val="accent1"/>
                    </a:solidFill>
                  </a:tcPr>
                </a:tc>
                <a:tc gridSpan="7">
                  <a:txBody>
                    <a:bodyPr/>
                    <a:lstStyle/>
                    <a:p>
                      <a:pPr algn="ctr"/>
                      <a:r>
                        <a:rPr lang="en-GB" sz="900" b="1" dirty="0">
                          <a:solidFill>
                            <a:schemeClr val="bg1"/>
                          </a:solidFill>
                        </a:rPr>
                        <a:t>Time post-fracture</a:t>
                      </a:r>
                    </a:p>
                  </a:txBody>
                  <a:tcPr marL="68580" marR="68580" marT="34290" marB="34290">
                    <a:solidFill>
                      <a:schemeClr val="accent1"/>
                    </a:solidFill>
                  </a:tcPr>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tc hMerge="1">
                  <a:txBody>
                    <a:bodyPr/>
                    <a:lstStyle/>
                    <a:p>
                      <a:endParaRPr lang="en-GB"/>
                    </a:p>
                  </a:txBody>
                  <a:tcPr/>
                </a:tc>
                <a:tc hMerge="1">
                  <a:txBody>
                    <a:bodyPr/>
                    <a:lstStyle/>
                    <a:p>
                      <a:pPr algn="ctr"/>
                      <a:endParaRPr lang="en-GB" sz="1400" dirty="0"/>
                    </a:p>
                  </a:txBody>
                  <a:tcPr/>
                </a:tc>
                <a:extLst>
                  <a:ext uri="{0D108BD9-81ED-4DB2-BD59-A6C34878D82A}">
                    <a16:rowId xmlns:a16="http://schemas.microsoft.com/office/drawing/2014/main" val="10000"/>
                  </a:ext>
                </a:extLst>
              </a:tr>
              <a:tr h="482949">
                <a:tc vMerge="1">
                  <a:txBody>
                    <a:bodyPr/>
                    <a:lstStyle/>
                    <a:p>
                      <a:endParaRPr lang="en-GB"/>
                    </a:p>
                  </a:txBody>
                  <a:tcPr/>
                </a:tc>
                <a:tc vMerge="1">
                  <a:txBody>
                    <a:bodyPr/>
                    <a:lstStyle/>
                    <a:p>
                      <a:pPr algn="l"/>
                      <a:endParaRPr lang="en-GB" sz="1400" b="0" dirty="0"/>
                    </a:p>
                  </a:txBody>
                  <a:tcPr>
                    <a:solidFill>
                      <a:schemeClr val="accent1"/>
                    </a:solidFill>
                  </a:tcPr>
                </a:tc>
                <a:tc>
                  <a:txBody>
                    <a:bodyPr/>
                    <a:lstStyle/>
                    <a:p>
                      <a:pPr algn="ctr"/>
                      <a:r>
                        <a:rPr lang="en-GB" sz="900" dirty="0">
                          <a:solidFill>
                            <a:schemeClr val="bg1"/>
                          </a:solidFill>
                        </a:rPr>
                        <a:t>Pre-fracture</a:t>
                      </a:r>
                    </a:p>
                  </a:txBody>
                  <a:tcPr marL="68580" marR="68580" marT="34290" marB="34290">
                    <a:solidFill>
                      <a:schemeClr val="accent1"/>
                    </a:solidFill>
                  </a:tcPr>
                </a:tc>
                <a:tc>
                  <a:txBody>
                    <a:bodyPr/>
                    <a:lstStyle/>
                    <a:p>
                      <a:pPr algn="ctr"/>
                      <a:r>
                        <a:rPr lang="en-GB" sz="900" dirty="0">
                          <a:solidFill>
                            <a:schemeClr val="bg1"/>
                          </a:solidFill>
                        </a:rPr>
                        <a:t>3–5 </a:t>
                      </a:r>
                    </a:p>
                    <a:p>
                      <a:pPr algn="ctr"/>
                      <a:r>
                        <a:rPr lang="en-GB" sz="900" dirty="0">
                          <a:solidFill>
                            <a:schemeClr val="bg1"/>
                          </a:solidFill>
                        </a:rPr>
                        <a:t>months</a:t>
                      </a:r>
                    </a:p>
                  </a:txBody>
                  <a:tcPr marL="68580" marR="68580" marT="34290" marB="34290">
                    <a:solidFill>
                      <a:schemeClr val="accent1"/>
                    </a:solidFill>
                  </a:tcPr>
                </a:tc>
                <a:tc>
                  <a:txBody>
                    <a:bodyPr/>
                    <a:lstStyle/>
                    <a:p>
                      <a:pPr algn="ctr"/>
                      <a:r>
                        <a:rPr lang="en-GB" sz="900" dirty="0">
                          <a:solidFill>
                            <a:schemeClr val="bg1"/>
                          </a:solidFill>
                        </a:rPr>
                        <a:t>6–9 </a:t>
                      </a:r>
                    </a:p>
                    <a:p>
                      <a:pPr algn="ctr"/>
                      <a:r>
                        <a:rPr lang="en-GB" sz="900" dirty="0">
                          <a:solidFill>
                            <a:schemeClr val="bg1"/>
                          </a:solidFill>
                        </a:rPr>
                        <a:t>months</a:t>
                      </a:r>
                    </a:p>
                  </a:txBody>
                  <a:tcPr marL="68580" marR="68580" marT="34290" marB="34290">
                    <a:solidFill>
                      <a:schemeClr val="accent1"/>
                    </a:solidFill>
                  </a:tcPr>
                </a:tc>
                <a:tc>
                  <a:txBody>
                    <a:bodyPr/>
                    <a:lstStyle/>
                    <a:p>
                      <a:pPr algn="ctr"/>
                      <a:r>
                        <a:rPr lang="en-GB" sz="900" dirty="0">
                          <a:solidFill>
                            <a:schemeClr val="bg1"/>
                          </a:solidFill>
                        </a:rPr>
                        <a:t>9–18 months</a:t>
                      </a:r>
                    </a:p>
                  </a:txBody>
                  <a:tcPr marL="68580" marR="68580" marT="34290" marB="34290">
                    <a:solidFill>
                      <a:schemeClr val="accent1"/>
                    </a:solidFill>
                  </a:tcPr>
                </a:tc>
                <a:tc>
                  <a:txBody>
                    <a:bodyPr/>
                    <a:lstStyle/>
                    <a:p>
                      <a:pPr algn="ctr"/>
                      <a:r>
                        <a:rPr lang="en-GB" sz="900" dirty="0">
                          <a:solidFill>
                            <a:schemeClr val="bg1"/>
                          </a:solidFill>
                        </a:rPr>
                        <a:t>19 months–</a:t>
                      </a:r>
                    </a:p>
                    <a:p>
                      <a:pPr algn="ctr"/>
                      <a:r>
                        <a:rPr lang="en-GB" sz="900" dirty="0">
                          <a:solidFill>
                            <a:schemeClr val="bg1"/>
                          </a:solidFill>
                        </a:rPr>
                        <a:t>2 years</a:t>
                      </a:r>
                    </a:p>
                  </a:txBody>
                  <a:tcPr marL="68580" marR="68580" marT="34290" marB="34290">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3–5 years</a:t>
                      </a:r>
                    </a:p>
                    <a:p>
                      <a:pPr algn="ctr"/>
                      <a:endParaRPr lang="en-GB" sz="9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6–10 years</a:t>
                      </a:r>
                    </a:p>
                  </a:txBody>
                  <a:tcPr marL="68580" marR="68580" marT="34290" marB="34290">
                    <a:solidFill>
                      <a:schemeClr val="accent1"/>
                    </a:solidFill>
                  </a:tcPr>
                </a:tc>
                <a:extLst>
                  <a:ext uri="{0D108BD9-81ED-4DB2-BD59-A6C34878D82A}">
                    <a16:rowId xmlns:a16="http://schemas.microsoft.com/office/drawing/2014/main" val="3162069775"/>
                  </a:ext>
                </a:extLst>
              </a:tr>
              <a:tr h="260945">
                <a:tc>
                  <a:txBody>
                    <a:bodyPr/>
                    <a:lstStyle/>
                    <a:p>
                      <a:r>
                        <a:rPr lang="en-GB" sz="900" baseline="0" dirty="0"/>
                        <a:t>Doshi </a:t>
                      </a:r>
                      <a:r>
                        <a:rPr lang="en-GB" sz="900" i="1" baseline="0" dirty="0"/>
                        <a:t>et al. </a:t>
                      </a:r>
                      <a:r>
                        <a:rPr lang="en-GB" sz="900" baseline="0" dirty="0"/>
                        <a:t>2014</a:t>
                      </a:r>
                    </a:p>
                  </a:txBody>
                  <a:tcPr marL="68580" marR="68580" marT="34290" marB="34290"/>
                </a:tc>
                <a:tc>
                  <a:txBody>
                    <a:bodyPr/>
                    <a:lstStyle/>
                    <a:p>
                      <a:r>
                        <a:rPr lang="en-GB" sz="900" baseline="0" dirty="0"/>
                        <a:t>MBI,</a:t>
                      </a:r>
                      <a:r>
                        <a:rPr lang="en-GB" sz="900" baseline="30000" dirty="0"/>
                        <a:t>2</a:t>
                      </a:r>
                      <a:r>
                        <a:rPr lang="en-GB" sz="900" baseline="0" dirty="0"/>
                        <a:t> mean</a:t>
                      </a:r>
                      <a:endParaRPr lang="en-GB" sz="900" baseline="30000" dirty="0"/>
                    </a:p>
                  </a:txBody>
                  <a:tcPr marL="68580" marR="68580" marT="34290" marB="34290"/>
                </a:tc>
                <a:tc>
                  <a:txBody>
                    <a:bodyPr/>
                    <a:lstStyle/>
                    <a:p>
                      <a:pPr algn="ctr"/>
                      <a:r>
                        <a:rPr lang="en-GB" sz="900" dirty="0"/>
                        <a:t>91.2</a:t>
                      </a:r>
                    </a:p>
                  </a:txBody>
                  <a:tcPr marL="68580" marR="68580" marT="34290" marB="34290"/>
                </a:tc>
                <a:tc>
                  <a:txBody>
                    <a:bodyPr/>
                    <a:lstStyle/>
                    <a:p>
                      <a:pPr algn="ctr"/>
                      <a:r>
                        <a:rPr lang="en-GB" sz="900" dirty="0"/>
                        <a:t>–</a:t>
                      </a:r>
                    </a:p>
                  </a:txBody>
                  <a:tcPr marL="68580" marR="68580" marT="34290" marB="34290"/>
                </a:tc>
                <a:tc>
                  <a:txBody>
                    <a:bodyPr/>
                    <a:lstStyle/>
                    <a:p>
                      <a:pPr algn="ctr"/>
                      <a:r>
                        <a:rPr lang="en-GB" sz="900" dirty="0"/>
                        <a:t>80.8</a:t>
                      </a:r>
                    </a:p>
                  </a:txBody>
                  <a:tcPr marL="68580" marR="68580" marT="34290" marB="34290"/>
                </a:tc>
                <a:tc>
                  <a:txBody>
                    <a:bodyPr/>
                    <a:lstStyle/>
                    <a:p>
                      <a:pPr algn="ctr"/>
                      <a:r>
                        <a:rPr lang="en-GB" sz="900" dirty="0"/>
                        <a:t>87.0</a:t>
                      </a:r>
                    </a:p>
                  </a:txBody>
                  <a:tcPr marL="68580" marR="68580" marT="34290" marB="34290"/>
                </a:tc>
                <a:tc>
                  <a:txBody>
                    <a:bodyPr/>
                    <a:lstStyle/>
                    <a:p>
                      <a:pPr algn="ctr"/>
                      <a:r>
                        <a:rPr lang="en-GB" sz="900" dirty="0"/>
                        <a:t>–</a:t>
                      </a:r>
                    </a:p>
                  </a:txBody>
                  <a:tcPr marL="68580" marR="68580" marT="34290" marB="34290"/>
                </a:tc>
                <a:tc>
                  <a:txBody>
                    <a:bodyPr/>
                    <a:lstStyle/>
                    <a:p>
                      <a:pPr algn="ctr"/>
                      <a:r>
                        <a:rPr lang="en-GB" sz="900" dirty="0"/>
                        <a:t>–</a:t>
                      </a:r>
                    </a:p>
                  </a:txBody>
                  <a:tcPr marL="68580" marR="68580" marT="34290" marB="34290"/>
                </a:tc>
                <a:tc>
                  <a:txBody>
                    <a:bodyPr/>
                    <a:lstStyle/>
                    <a:p>
                      <a:pPr algn="ctr"/>
                      <a:r>
                        <a:rPr lang="en-GB" sz="900" dirty="0"/>
                        <a:t>–</a:t>
                      </a:r>
                    </a:p>
                  </a:txBody>
                  <a:tcPr marL="68580" marR="68580" marT="34290" marB="34290"/>
                </a:tc>
                <a:extLst>
                  <a:ext uri="{0D108BD9-81ED-4DB2-BD59-A6C34878D82A}">
                    <a16:rowId xmlns:a16="http://schemas.microsoft.com/office/drawing/2014/main" val="2038314809"/>
                  </a:ext>
                </a:extLst>
              </a:tr>
              <a:tr h="760611">
                <a:tc>
                  <a:txBody>
                    <a:bodyPr/>
                    <a:lstStyle/>
                    <a:p>
                      <a:pPr marL="0" indent="0" algn="l">
                        <a:buFont typeface="Arial" panose="020B0604020202020204" pitchFamily="34" charset="0"/>
                        <a:buNone/>
                      </a:pPr>
                      <a:r>
                        <a:rPr lang="en-GB" sz="900" baseline="0" dirty="0"/>
                        <a:t>Miller </a:t>
                      </a:r>
                      <a:r>
                        <a:rPr lang="en-GB" sz="900" i="1" baseline="0" dirty="0"/>
                        <a:t>et al. </a:t>
                      </a:r>
                      <a:r>
                        <a:rPr lang="en-GB" sz="900" baseline="0" dirty="0"/>
                        <a:t>2009</a:t>
                      </a:r>
                    </a:p>
                  </a:txBody>
                  <a:tcPr marL="68580" marR="68580" marT="34290" marB="34290"/>
                </a:tc>
                <a:tc>
                  <a:txBody>
                    <a:bodyPr/>
                    <a:lstStyle/>
                    <a:p>
                      <a:r>
                        <a:rPr lang="en-GB" sz="900" dirty="0"/>
                        <a:t>Requiring assistance with </a:t>
                      </a:r>
                      <a:r>
                        <a:rPr lang="en-GB" sz="900" dirty="0" err="1"/>
                        <a:t>ADLs,</a:t>
                      </a:r>
                      <a:r>
                        <a:rPr lang="en-GB" sz="900" baseline="30000" dirty="0" err="1">
                          <a:solidFill>
                            <a:schemeClr val="tx1"/>
                          </a:solidFill>
                        </a:rPr>
                        <a:t>b</a:t>
                      </a:r>
                      <a:r>
                        <a:rPr lang="en-GB" sz="900" dirty="0"/>
                        <a:t> mean number of tasks (SD)</a:t>
                      </a:r>
                      <a:endParaRPr lang="en-GB" sz="900" baseline="30000" dirty="0">
                        <a:solidFill>
                          <a:srgbClr val="FF0000"/>
                        </a:solidFill>
                      </a:endParaRPr>
                    </a:p>
                    <a:p>
                      <a:pPr marL="87313" indent="-87313">
                        <a:buFont typeface="Arial" panose="020B0604020202020204" pitchFamily="34" charset="0"/>
                        <a:buChar char="•"/>
                      </a:pPr>
                      <a:r>
                        <a:rPr lang="en-GB" sz="900" dirty="0"/>
                        <a:t>No falls</a:t>
                      </a:r>
                    </a:p>
                    <a:p>
                      <a:pPr marL="87313" indent="-87313">
                        <a:buFont typeface="Arial" panose="020B0604020202020204" pitchFamily="34" charset="0"/>
                        <a:buChar char="•"/>
                      </a:pPr>
                      <a:r>
                        <a:rPr lang="en-GB" sz="900" dirty="0"/>
                        <a:t>1 fall</a:t>
                      </a:r>
                    </a:p>
                    <a:p>
                      <a:pPr marL="87313" indent="-87313">
                        <a:buFont typeface="Arial" panose="020B0604020202020204" pitchFamily="34" charset="0"/>
                        <a:buChar char="•"/>
                      </a:pPr>
                      <a:r>
                        <a:rPr lang="en-GB" sz="900" dirty="0"/>
                        <a:t>&gt; 1 fall</a:t>
                      </a:r>
                    </a:p>
                  </a:txBody>
                  <a:tcPr marL="68580" marR="68580" marT="34290" marB="34290"/>
                </a:tc>
                <a:tc>
                  <a:txBody>
                    <a:bodyPr/>
                    <a:lstStyle/>
                    <a:p>
                      <a:pPr algn="ctr"/>
                      <a:endParaRPr lang="en-GB" sz="900" dirty="0"/>
                    </a:p>
                    <a:p>
                      <a:pPr algn="ctr"/>
                      <a:endParaRPr lang="en-GB" sz="900" dirty="0"/>
                    </a:p>
                    <a:p>
                      <a:pPr algn="ctr"/>
                      <a:r>
                        <a:rPr lang="en-GB" sz="900" dirty="0"/>
                        <a:t>4.4 (3.4)</a:t>
                      </a:r>
                    </a:p>
                    <a:p>
                      <a:pPr algn="ctr"/>
                      <a:r>
                        <a:rPr lang="en-GB" sz="900" dirty="0"/>
                        <a:t>4.8 (3.4)</a:t>
                      </a:r>
                    </a:p>
                    <a:p>
                      <a:pPr algn="ctr"/>
                      <a:r>
                        <a:rPr lang="en-GB" sz="900" dirty="0"/>
                        <a:t>5.6 (3.2)</a:t>
                      </a:r>
                    </a:p>
                  </a:txBody>
                  <a:tcPr marL="68580" marR="68580" marT="34290" marB="34290"/>
                </a:tc>
                <a:tc>
                  <a:txBody>
                    <a:bodyPr/>
                    <a:lstStyle/>
                    <a:p>
                      <a:pPr algn="ctr"/>
                      <a:endParaRPr lang="en-GB" sz="900" dirty="0"/>
                    </a:p>
                    <a:p>
                      <a:pPr algn="ctr"/>
                      <a:endParaRPr lang="en-GB" sz="900" dirty="0"/>
                    </a:p>
                    <a:p>
                      <a:pPr algn="ctr"/>
                      <a:r>
                        <a:rPr lang="en-GB" sz="900" dirty="0"/>
                        <a:t>–</a:t>
                      </a:r>
                    </a:p>
                  </a:txBody>
                  <a:tcPr marL="68580" marR="68580" marT="34290" marB="34290"/>
                </a:tc>
                <a:tc>
                  <a:txBody>
                    <a:bodyPr/>
                    <a:lstStyle/>
                    <a:p>
                      <a:pPr algn="ctr"/>
                      <a:endParaRPr lang="en-GB" sz="900" dirty="0"/>
                    </a:p>
                    <a:p>
                      <a:pPr algn="ctr"/>
                      <a:endParaRPr lang="en-GB" sz="900" dirty="0"/>
                    </a:p>
                    <a:p>
                      <a:pPr algn="ctr"/>
                      <a:r>
                        <a:rPr lang="en-GB" sz="900" dirty="0"/>
                        <a:t>7.0 (3.3)</a:t>
                      </a:r>
                    </a:p>
                    <a:p>
                      <a:pPr algn="ctr"/>
                      <a:r>
                        <a:rPr lang="en-GB" sz="900" dirty="0"/>
                        <a:t>8.0 (2.7)</a:t>
                      </a:r>
                    </a:p>
                    <a:p>
                      <a:pPr algn="ctr"/>
                      <a:r>
                        <a:rPr lang="en-GB" sz="900" dirty="0"/>
                        <a:t>8.7 (3.0)</a:t>
                      </a:r>
                    </a:p>
                  </a:txBody>
                  <a:tcPr marL="68580" marR="68580" marT="34290" marB="34290"/>
                </a:tc>
                <a:tc>
                  <a:txBody>
                    <a:bodyPr/>
                    <a:lstStyle/>
                    <a:p>
                      <a:pPr algn="ctr"/>
                      <a:endParaRPr lang="en-GB" sz="900" dirty="0"/>
                    </a:p>
                    <a:p>
                      <a:pPr algn="ctr"/>
                      <a:endParaRPr lang="en-GB" sz="900" dirty="0"/>
                    </a:p>
                    <a:p>
                      <a:pPr algn="ctr"/>
                      <a:r>
                        <a:rPr lang="en-GB" sz="900" dirty="0"/>
                        <a:t>6.9 (3.4)</a:t>
                      </a:r>
                    </a:p>
                    <a:p>
                      <a:pPr algn="ctr"/>
                      <a:r>
                        <a:rPr lang="en-GB" sz="900" dirty="0"/>
                        <a:t>6.7 (2.9)</a:t>
                      </a:r>
                    </a:p>
                    <a:p>
                      <a:pPr algn="ctr"/>
                      <a:r>
                        <a:rPr lang="en-GB" sz="900" dirty="0"/>
                        <a:t>9.2 (2.9)</a:t>
                      </a:r>
                    </a:p>
                  </a:txBody>
                  <a:tcPr marL="68580" marR="68580" marT="34290" marB="34290"/>
                </a:tc>
                <a:tc>
                  <a:txBody>
                    <a:bodyPr/>
                    <a:lstStyle/>
                    <a:p>
                      <a:pPr algn="ctr"/>
                      <a:endParaRPr lang="en-GB" sz="900" dirty="0"/>
                    </a:p>
                    <a:p>
                      <a:pPr algn="ctr"/>
                      <a:endParaRPr lang="en-GB" sz="900" dirty="0"/>
                    </a:p>
                    <a:p>
                      <a:pPr algn="ctr"/>
                      <a:r>
                        <a:rPr lang="en-GB" sz="900" dirty="0"/>
                        <a:t>–</a:t>
                      </a:r>
                    </a:p>
                  </a:txBody>
                  <a:tcPr marL="68580" marR="68580" marT="34290" marB="34290"/>
                </a:tc>
                <a:tc>
                  <a:txBody>
                    <a:bodyPr/>
                    <a:lstStyle/>
                    <a:p>
                      <a:pPr algn="ctr"/>
                      <a:endParaRPr lang="en-GB" sz="900" dirty="0"/>
                    </a:p>
                    <a:p>
                      <a:pPr algn="ctr"/>
                      <a:endParaRPr lang="en-GB" sz="900" dirty="0"/>
                    </a:p>
                    <a:p>
                      <a:pPr algn="ctr"/>
                      <a:r>
                        <a:rPr lang="en-GB" sz="900" dirty="0"/>
                        <a:t>–</a:t>
                      </a:r>
                    </a:p>
                  </a:txBody>
                  <a:tcPr marL="68580" marR="68580" marT="34290" marB="34290"/>
                </a:tc>
                <a:tc>
                  <a:txBody>
                    <a:bodyPr/>
                    <a:lstStyle/>
                    <a:p>
                      <a:pPr algn="ctr"/>
                      <a:endParaRPr lang="en-GB" sz="900" dirty="0"/>
                    </a:p>
                    <a:p>
                      <a:pPr algn="ctr"/>
                      <a:endParaRPr lang="en-GB" sz="900" dirty="0"/>
                    </a:p>
                    <a:p>
                      <a:pPr algn="ctr"/>
                      <a:r>
                        <a:rPr lang="en-GB" sz="900" dirty="0"/>
                        <a:t>–</a:t>
                      </a:r>
                    </a:p>
                  </a:txBody>
                  <a:tcPr marL="68580" marR="68580" marT="34290" marB="34290"/>
                </a:tc>
                <a:extLst>
                  <a:ext uri="{0D108BD9-81ED-4DB2-BD59-A6C34878D82A}">
                    <a16:rowId xmlns:a16="http://schemas.microsoft.com/office/drawing/2014/main" val="808948532"/>
                  </a:ext>
                </a:extLst>
              </a:tr>
              <a:tr h="365760">
                <a:tc>
                  <a:txBody>
                    <a:bodyPr/>
                    <a:lstStyle/>
                    <a:p>
                      <a:r>
                        <a:rPr lang="en-GB" sz="900" baseline="0" dirty="0"/>
                        <a:t>Samuelsson </a:t>
                      </a:r>
                      <a:r>
                        <a:rPr lang="en-GB" sz="900" i="1" baseline="0" dirty="0"/>
                        <a:t>et al. </a:t>
                      </a:r>
                      <a:r>
                        <a:rPr lang="en-GB" sz="900" baseline="0" dirty="0"/>
                        <a:t>2009</a:t>
                      </a:r>
                    </a:p>
                  </a:txBody>
                  <a:tcPr marL="68580" marR="68580" marT="34290" marB="34290"/>
                </a:tc>
                <a:tc>
                  <a:txBody>
                    <a:bodyPr/>
                    <a:lstStyle/>
                    <a:p>
                      <a:r>
                        <a:rPr lang="en-GB" sz="900" dirty="0"/>
                        <a:t>ADL independent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74%</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algn="ctr"/>
                      <a:endParaRPr lang="en-GB" sz="900" dirty="0"/>
                    </a:p>
                  </a:txBody>
                  <a:tcPr marL="68580" marR="68580" marT="34290" marB="34290"/>
                </a:tc>
                <a:tc>
                  <a:txBody>
                    <a:bodyPr/>
                    <a:lstStyle/>
                    <a:p>
                      <a:pPr algn="ctr"/>
                      <a:r>
                        <a:rPr lang="en-GB" sz="900" dirty="0"/>
                        <a:t>58%</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algn="ctr"/>
                      <a:endParaRPr lang="en-GB" sz="900" dirty="0"/>
                    </a:p>
                  </a:txBody>
                  <a:tcPr marL="68580" marR="68580" marT="34290" marB="34290"/>
                </a:tc>
                <a:tc>
                  <a:txBody>
                    <a:bodyPr/>
                    <a:lstStyle/>
                    <a:p>
                      <a:pPr algn="ctr"/>
                      <a:r>
                        <a:rPr lang="en-GB" sz="900" dirty="0"/>
                        <a:t>59%</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algn="ctr"/>
                      <a:endParaRPr lang="en-GB" sz="9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algn="ctr"/>
                      <a:endParaRPr lang="en-GB" sz="900" dirty="0"/>
                    </a:p>
                  </a:txBody>
                  <a:tcPr marL="68580" marR="68580" marT="34290" marB="34290"/>
                </a:tc>
                <a:extLst>
                  <a:ext uri="{0D108BD9-81ED-4DB2-BD59-A6C34878D82A}">
                    <a16:rowId xmlns:a16="http://schemas.microsoft.com/office/drawing/2014/main" val="1551442538"/>
                  </a:ext>
                </a:extLst>
              </a:tr>
              <a:tr h="217170">
                <a:tc>
                  <a:txBody>
                    <a:bodyPr/>
                    <a:lstStyle/>
                    <a:p>
                      <a:r>
                        <a:rPr lang="en-GB" sz="900" baseline="0" dirty="0"/>
                        <a:t>Norton </a:t>
                      </a:r>
                      <a:r>
                        <a:rPr lang="en-GB" sz="900" i="1" baseline="0" dirty="0"/>
                        <a:t>et al.</a:t>
                      </a:r>
                      <a:r>
                        <a:rPr lang="en-GB" sz="900" baseline="0" dirty="0"/>
                        <a:t> 2000</a:t>
                      </a:r>
                    </a:p>
                  </a:txBody>
                  <a:tcPr marL="68580" marR="68580" marT="34290" marB="34290"/>
                </a:tc>
                <a:tc>
                  <a:txBody>
                    <a:bodyPr/>
                    <a:lstStyle/>
                    <a:p>
                      <a:r>
                        <a:rPr lang="en-GB" sz="900" baseline="0" dirty="0"/>
                        <a:t>Functionally independent</a:t>
                      </a:r>
                    </a:p>
                  </a:txBody>
                  <a:tcPr marL="68580" marR="68580" marT="34290" marB="34290"/>
                </a:tc>
                <a:tc>
                  <a:txBody>
                    <a:bodyPr/>
                    <a:lstStyle/>
                    <a:p>
                      <a:pPr algn="ctr"/>
                      <a:r>
                        <a:rPr lang="en-GB" sz="900" dirty="0"/>
                        <a:t>62%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44%</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1134796730"/>
                  </a:ext>
                </a:extLst>
              </a:tr>
              <a:tr h="260945">
                <a:tc>
                  <a:txBody>
                    <a:bodyPr/>
                    <a:lstStyle/>
                    <a:p>
                      <a:r>
                        <a:rPr lang="en-GB" sz="900" baseline="0" dirty="0" err="1"/>
                        <a:t>Koval</a:t>
                      </a:r>
                      <a:r>
                        <a:rPr lang="en-GB" sz="900" baseline="0" dirty="0"/>
                        <a:t> et al. 1998</a:t>
                      </a:r>
                    </a:p>
                  </a:txBody>
                  <a:tcPr marL="68580" marR="68580" marT="34290" marB="34290"/>
                </a:tc>
                <a:tc>
                  <a:txBody>
                    <a:bodyPr/>
                    <a:lstStyle/>
                    <a:p>
                      <a:r>
                        <a:rPr lang="en-GB" sz="900" dirty="0"/>
                        <a:t>Functional </a:t>
                      </a:r>
                      <a:r>
                        <a:rPr lang="en-GB" sz="900" dirty="0" err="1"/>
                        <a:t>recovery</a:t>
                      </a:r>
                      <a:r>
                        <a:rPr lang="en-GB" sz="900" baseline="30000" dirty="0" err="1"/>
                        <a:t>c</a:t>
                      </a:r>
                      <a:endParaRPr lang="en-GB" sz="9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77%</a:t>
                      </a:r>
                    </a:p>
                  </a:txBody>
                  <a:tcPr marL="68580" marR="68580" marT="34290" marB="34290"/>
                </a:tc>
                <a:tc>
                  <a:txBody>
                    <a:bodyPr/>
                    <a:lstStyle/>
                    <a:p>
                      <a:pPr algn="ctr"/>
                      <a:r>
                        <a:rPr lang="en-GB" sz="900" dirty="0"/>
                        <a:t>86%</a:t>
                      </a:r>
                    </a:p>
                  </a:txBody>
                  <a:tcPr marL="68580" marR="68580" marT="34290" marB="34290"/>
                </a:tc>
                <a:tc>
                  <a:txBody>
                    <a:bodyPr/>
                    <a:lstStyle/>
                    <a:p>
                      <a:pPr algn="ctr"/>
                      <a:r>
                        <a:rPr lang="en-GB" sz="900" dirty="0"/>
                        <a:t>86%</a:t>
                      </a:r>
                    </a:p>
                  </a:txBody>
                  <a:tcPr marL="68580" marR="68580" marT="34290" marB="34290"/>
                </a:tc>
                <a:tc>
                  <a:txBody>
                    <a:bodyPr/>
                    <a:lstStyle/>
                    <a:p>
                      <a:pPr algn="ctr"/>
                      <a:endParaRPr lang="en-GB" sz="900"/>
                    </a:p>
                  </a:txBody>
                  <a:tcPr marL="68580" marR="68580" marT="34290" marB="34290"/>
                </a:tc>
                <a:tc>
                  <a:txBody>
                    <a:bodyPr/>
                    <a:lstStyle/>
                    <a:p>
                      <a:pPr algn="ctr"/>
                      <a:endParaRPr lang="en-GB" sz="900"/>
                    </a:p>
                  </a:txBody>
                  <a:tcPr marL="68580" marR="68580" marT="34290" marB="34290"/>
                </a:tc>
                <a:tc>
                  <a:txBody>
                    <a:bodyPr/>
                    <a:lstStyle/>
                    <a:p>
                      <a:pPr algn="ctr"/>
                      <a:endParaRPr lang="en-GB" sz="900" dirty="0"/>
                    </a:p>
                  </a:txBody>
                  <a:tcPr marL="68580" marR="68580" marT="34290" marB="34290"/>
                </a:tc>
                <a:extLst>
                  <a:ext uri="{0D108BD9-81ED-4DB2-BD59-A6C34878D82A}">
                    <a16:rowId xmlns:a16="http://schemas.microsoft.com/office/drawing/2014/main" val="3497663284"/>
                  </a:ext>
                </a:extLst>
              </a:tr>
              <a:tr h="260945">
                <a:tc>
                  <a:txBody>
                    <a:bodyPr/>
                    <a:lstStyle/>
                    <a:p>
                      <a:r>
                        <a:rPr lang="en-GB" sz="900" baseline="0" dirty="0" err="1"/>
                        <a:t>Borgquist</a:t>
                      </a:r>
                      <a:r>
                        <a:rPr lang="en-GB" sz="900" baseline="0" dirty="0"/>
                        <a:t> </a:t>
                      </a:r>
                      <a:r>
                        <a:rPr lang="en-GB" sz="900" i="1" baseline="0" dirty="0"/>
                        <a:t>et al. </a:t>
                      </a:r>
                      <a:r>
                        <a:rPr lang="en-GB" sz="900" baseline="0" dirty="0"/>
                        <a:t>1990</a:t>
                      </a:r>
                    </a:p>
                  </a:txBody>
                  <a:tcPr marL="68580" marR="68580" marT="34290" marB="34290"/>
                </a:tc>
                <a:tc>
                  <a:txBody>
                    <a:bodyPr/>
                    <a:lstStyle/>
                    <a:p>
                      <a:r>
                        <a:rPr lang="en-GB" sz="900" baseline="0" dirty="0"/>
                        <a:t>Dressing/personal hygiene independent</a:t>
                      </a:r>
                    </a:p>
                  </a:txBody>
                  <a:tcPr marL="68580" marR="68580" marT="34290" marB="34290"/>
                </a:tc>
                <a:tc>
                  <a:txBody>
                    <a:bodyPr/>
                    <a:lstStyle/>
                    <a:p>
                      <a:pPr algn="ctr"/>
                      <a:r>
                        <a:rPr lang="en-GB" sz="900" dirty="0"/>
                        <a:t>89%</a:t>
                      </a:r>
                    </a:p>
                  </a:txBody>
                  <a:tcPr marL="68580" marR="68580" marT="34290" marB="34290"/>
                </a:tc>
                <a:tc>
                  <a:txBody>
                    <a:bodyPr/>
                    <a:lstStyle/>
                    <a:p>
                      <a:pPr algn="ctr"/>
                      <a:r>
                        <a:rPr lang="en-GB" sz="900" dirty="0"/>
                        <a:t>83%</a:t>
                      </a:r>
                    </a:p>
                  </a:txBody>
                  <a:tcPr marL="68580" marR="68580" marT="34290" marB="34290"/>
                </a:tc>
                <a:tc>
                  <a:txBody>
                    <a:bodyPr/>
                    <a:lstStyle/>
                    <a:p>
                      <a:pPr algn="ctr"/>
                      <a:r>
                        <a:rPr lang="en-GB" sz="900" dirty="0"/>
                        <a:t>–</a:t>
                      </a:r>
                    </a:p>
                  </a:txBody>
                  <a:tcPr marL="68580" marR="68580" marT="34290" marB="34290"/>
                </a:tc>
                <a:tc>
                  <a:txBody>
                    <a:bodyPr/>
                    <a:lstStyle/>
                    <a:p>
                      <a:pPr algn="ctr"/>
                      <a:r>
                        <a:rPr lang="en-GB" sz="900" dirty="0"/>
                        <a:t>88%</a:t>
                      </a:r>
                    </a:p>
                  </a:txBody>
                  <a:tcPr marL="68580" marR="68580" marT="34290" marB="34290"/>
                </a:tc>
                <a:tc>
                  <a:txBody>
                    <a:bodyPr/>
                    <a:lstStyle/>
                    <a:p>
                      <a:pPr algn="ctr"/>
                      <a:r>
                        <a:rPr lang="en-GB" sz="900" dirty="0"/>
                        <a:t>–</a:t>
                      </a:r>
                    </a:p>
                  </a:txBody>
                  <a:tcPr marL="68580" marR="68580" marT="34290" marB="34290"/>
                </a:tc>
                <a:tc>
                  <a:txBody>
                    <a:bodyPr/>
                    <a:lstStyle/>
                    <a:p>
                      <a:pPr algn="ctr"/>
                      <a:r>
                        <a:rPr lang="en-GB" sz="900" dirty="0"/>
                        <a:t>83%</a:t>
                      </a:r>
                    </a:p>
                  </a:txBody>
                  <a:tcPr marL="68580" marR="68580" marT="34290" marB="34290"/>
                </a:tc>
                <a:tc>
                  <a:txBody>
                    <a:bodyPr/>
                    <a:lstStyle/>
                    <a:p>
                      <a:pPr algn="ctr"/>
                      <a:r>
                        <a:rPr lang="en-GB" sz="900" dirty="0"/>
                        <a:t>92%</a:t>
                      </a:r>
                    </a:p>
                  </a:txBody>
                  <a:tcPr marL="68580" marR="68580" marT="34290" marB="34290"/>
                </a:tc>
                <a:extLst>
                  <a:ext uri="{0D108BD9-81ED-4DB2-BD59-A6C34878D82A}">
                    <a16:rowId xmlns:a16="http://schemas.microsoft.com/office/drawing/2014/main" val="599134610"/>
                  </a:ext>
                </a:extLst>
              </a:tr>
              <a:tr h="218709">
                <a:tc>
                  <a:txBody>
                    <a:bodyPr/>
                    <a:lstStyle/>
                    <a:p>
                      <a:r>
                        <a:rPr lang="en-GB" sz="900" baseline="0" dirty="0"/>
                        <a:t>Magaziner </a:t>
                      </a:r>
                      <a:r>
                        <a:rPr lang="en-GB" sz="900" i="1" baseline="0" dirty="0"/>
                        <a:t>et al. </a:t>
                      </a:r>
                      <a:r>
                        <a:rPr lang="en-GB" sz="900" baseline="0" dirty="0"/>
                        <a:t>1990</a:t>
                      </a:r>
                    </a:p>
                  </a:txBody>
                  <a:tcPr marL="68580" marR="68580" marT="34290" marB="34290"/>
                </a:tc>
                <a:tc>
                  <a:txBody>
                    <a:bodyPr/>
                    <a:lstStyle/>
                    <a:p>
                      <a:r>
                        <a:rPr lang="en-GB" sz="900" dirty="0"/>
                        <a:t>Fully independent in basic ADLs</a:t>
                      </a:r>
                      <a:endParaRPr lang="en-GB" sz="900" baseline="30000" dirty="0"/>
                    </a:p>
                  </a:txBody>
                  <a:tcPr marL="68580" marR="68580" marT="34290" marB="34290"/>
                </a:tc>
                <a:tc>
                  <a:txBody>
                    <a:bodyPr/>
                    <a:lstStyle/>
                    <a:p>
                      <a:pPr marL="0" indent="0" algn="ctr">
                        <a:buFont typeface="Arial" panose="020B0604020202020204" pitchFamily="34" charset="0"/>
                        <a:buNone/>
                      </a:pPr>
                      <a:r>
                        <a:rPr lang="en-GB" sz="900" dirty="0"/>
                        <a:t>70%</a:t>
                      </a:r>
                    </a:p>
                  </a:txBody>
                  <a:tcPr marL="68580" marR="68580" marT="34290" marB="34290"/>
                </a:tc>
                <a:tc>
                  <a:txBody>
                    <a:bodyPr/>
                    <a:lstStyle/>
                    <a:p>
                      <a:pPr algn="ctr"/>
                      <a:r>
                        <a:rPr lang="en-GB" sz="900" dirty="0"/>
                        <a:t>14%</a:t>
                      </a:r>
                      <a:r>
                        <a:rPr lang="en-GB" sz="900" baseline="30000" dirty="0">
                          <a:solidFill>
                            <a:schemeClr val="tx1"/>
                          </a:solidFill>
                        </a:rPr>
                        <a:t>d</a:t>
                      </a:r>
                    </a:p>
                  </a:txBody>
                  <a:tcPr marL="68580" marR="68580" marT="34290" marB="34290"/>
                </a:tc>
                <a:tc>
                  <a:txBody>
                    <a:bodyPr/>
                    <a:lstStyle/>
                    <a:p>
                      <a:pPr algn="ctr"/>
                      <a:r>
                        <a:rPr lang="en-GB" sz="900" dirty="0"/>
                        <a:t>–</a:t>
                      </a:r>
                    </a:p>
                  </a:txBody>
                  <a:tcPr marL="68580" marR="68580" marT="34290" marB="34290"/>
                </a:tc>
                <a:tc>
                  <a:txBody>
                    <a:bodyPr/>
                    <a:lstStyle/>
                    <a:p>
                      <a:pPr algn="ctr"/>
                      <a:r>
                        <a:rPr lang="en-GB" sz="900" dirty="0"/>
                        <a:t>40%</a:t>
                      </a:r>
                    </a:p>
                  </a:txBody>
                  <a:tcPr marL="68580" marR="68580" marT="34290" marB="34290"/>
                </a:tc>
                <a:tc>
                  <a:txBody>
                    <a:bodyPr/>
                    <a:lstStyle/>
                    <a:p>
                      <a:pPr algn="ctr"/>
                      <a:r>
                        <a:rPr lang="en-GB" sz="900" dirty="0"/>
                        <a:t>–</a:t>
                      </a:r>
                    </a:p>
                  </a:txBody>
                  <a:tcPr marL="68580" marR="68580" marT="34290" marB="34290"/>
                </a:tc>
                <a:tc>
                  <a:txBody>
                    <a:bodyPr/>
                    <a:lstStyle/>
                    <a:p>
                      <a:pPr algn="ctr"/>
                      <a:r>
                        <a:rPr lang="en-GB" sz="900" dirty="0"/>
                        <a:t>–</a:t>
                      </a:r>
                    </a:p>
                  </a:txBody>
                  <a:tcPr marL="68580" marR="68580" marT="34290" marB="34290"/>
                </a:tc>
                <a:tc>
                  <a:txBody>
                    <a:bodyPr/>
                    <a:lstStyle/>
                    <a:p>
                      <a:pPr algn="ctr"/>
                      <a:r>
                        <a:rPr lang="en-GB" sz="900" dirty="0"/>
                        <a:t>–</a:t>
                      </a:r>
                    </a:p>
                  </a:txBody>
                  <a:tcPr marL="68580" marR="68580" marT="34290" marB="34290"/>
                </a:tc>
                <a:extLst>
                  <a:ext uri="{0D108BD9-81ED-4DB2-BD59-A6C34878D82A}">
                    <a16:rowId xmlns:a16="http://schemas.microsoft.com/office/drawing/2014/main" val="4265098325"/>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36</a:t>
            </a:fld>
            <a:endParaRPr lang="en-US" dirty="0"/>
          </a:p>
        </p:txBody>
      </p:sp>
      <p:sp>
        <p:nvSpPr>
          <p:cNvPr id="8"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2506994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D226D784-5724-49D9-BD96-FBDF13F32C5A}"/>
              </a:ext>
            </a:extLst>
          </p:cNvPr>
          <p:cNvGraphicFramePr>
            <a:graphicFrameLocks noChangeAspect="1"/>
          </p:cNvGraphicFramePr>
          <p:nvPr>
            <p:extLst>
              <p:ext uri="{D42A27DB-BD31-4B8C-83A1-F6EECF244321}">
                <p14:modId xmlns:p14="http://schemas.microsoft.com/office/powerpoint/2010/main" val="1116669"/>
              </p:ext>
            </p:extLst>
          </p:nvPr>
        </p:nvGraphicFramePr>
        <p:xfrm>
          <a:off x="62033" y="1333516"/>
          <a:ext cx="4297580" cy="2578548"/>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3">
            <a:extLst>
              <a:ext uri="{FF2B5EF4-FFF2-40B4-BE49-F238E27FC236}">
                <a16:creationId xmlns:a16="http://schemas.microsoft.com/office/drawing/2014/main" id="{81B9F5C0-A66C-4141-BC98-9852BA9E8E8D}"/>
              </a:ext>
            </a:extLst>
          </p:cNvPr>
          <p:cNvSpPr>
            <a:spLocks noGrp="1"/>
          </p:cNvSpPr>
          <p:nvPr>
            <p:ph idx="1"/>
          </p:nvPr>
        </p:nvSpPr>
        <p:spPr>
          <a:xfrm>
            <a:off x="448407" y="1094642"/>
            <a:ext cx="7789131" cy="3637378"/>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Many elderly people experience persistent long-term disability in ADLs after hip fracture and may not have recovered their pre-fracture capabilities after more than 1 year</a:t>
            </a:r>
            <a:r>
              <a:rPr lang="en-GB" baseline="30000" dirty="0"/>
              <a:t>1,2</a:t>
            </a:r>
          </a:p>
          <a:p>
            <a:endParaRPr lang="en-GB" dirty="0"/>
          </a:p>
        </p:txBody>
      </p:sp>
      <p:sp>
        <p:nvSpPr>
          <p:cNvPr id="5" name="Title 1">
            <a:extLst>
              <a:ext uri="{FF2B5EF4-FFF2-40B4-BE49-F238E27FC236}">
                <a16:creationId xmlns:a16="http://schemas.microsoft.com/office/drawing/2014/main" id="{9429C352-CEEC-49E5-859D-B7B0CD06D26E}"/>
              </a:ext>
            </a:extLst>
          </p:cNvPr>
          <p:cNvSpPr txBox="1">
            <a:spLocks/>
          </p:cNvSpPr>
          <p:nvPr/>
        </p:nvSpPr>
        <p:spPr>
          <a:xfrm>
            <a:off x="1164345" y="14375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300" dirty="0"/>
          </a:p>
        </p:txBody>
      </p:sp>
      <p:sp>
        <p:nvSpPr>
          <p:cNvPr id="2" name="Footer Placeholder 1">
            <a:extLst>
              <a:ext uri="{FF2B5EF4-FFF2-40B4-BE49-F238E27FC236}">
                <a16:creationId xmlns:a16="http://schemas.microsoft.com/office/drawing/2014/main" id="{7EB5EF10-D45A-4759-A79D-E8C3037807B7}"/>
              </a:ext>
            </a:extLst>
          </p:cNvPr>
          <p:cNvSpPr>
            <a:spLocks noGrp="1"/>
          </p:cNvSpPr>
          <p:nvPr>
            <p:ph type="ftr" sz="quarter" idx="11"/>
          </p:nvPr>
        </p:nvSpPr>
        <p:spPr/>
        <p:txBody>
          <a:bodyPr/>
          <a:lstStyle/>
          <a:p>
            <a:r>
              <a:rPr lang="en-GB" baseline="30000" dirty="0" err="1"/>
              <a:t>a</a:t>
            </a:r>
            <a:r>
              <a:rPr lang="en-GB" dirty="0" err="1"/>
              <a:t>Dependence</a:t>
            </a:r>
            <a:r>
              <a:rPr lang="en-GB" dirty="0"/>
              <a:t> refers to an inability to perform the task, or a requirement for assistance from equipment or another person to perform the task. </a:t>
            </a:r>
            <a:r>
              <a:rPr lang="en-GB" baseline="30000" dirty="0" err="1"/>
              <a:t>b</a:t>
            </a:r>
            <a:r>
              <a:rPr lang="en-GB" dirty="0" err="1"/>
              <a:t>Grooming</a:t>
            </a:r>
            <a:r>
              <a:rPr lang="en-GB" dirty="0"/>
              <a:t> comprises brushing hair and teeth</a:t>
            </a:r>
          </a:p>
          <a:p>
            <a:r>
              <a:rPr lang="en-GB" dirty="0"/>
              <a:t>ADLs, activities of daily living; IADLs, instrumental activities of daily living</a:t>
            </a:r>
          </a:p>
          <a:p>
            <a:r>
              <a:rPr lang="en-GB" dirty="0"/>
              <a:t>1. </a:t>
            </a:r>
            <a:r>
              <a:rPr lang="en-GB" dirty="0" err="1"/>
              <a:t>Magaziner</a:t>
            </a:r>
            <a:r>
              <a:rPr lang="en-GB" dirty="0"/>
              <a:t> J </a:t>
            </a:r>
            <a:r>
              <a:rPr lang="en-GB" i="1" dirty="0"/>
              <a:t>et al. J </a:t>
            </a:r>
            <a:r>
              <a:rPr lang="en-GB" i="1" dirty="0" err="1"/>
              <a:t>Gerontol</a:t>
            </a:r>
            <a:r>
              <a:rPr lang="en-GB" i="1" dirty="0"/>
              <a:t> A </a:t>
            </a:r>
            <a:r>
              <a:rPr lang="en-GB" i="1" dirty="0" err="1"/>
              <a:t>Biol</a:t>
            </a:r>
            <a:r>
              <a:rPr lang="en-GB" i="1" dirty="0"/>
              <a:t> Sci Med Sci </a:t>
            </a:r>
            <a:r>
              <a:rPr lang="en-GB" dirty="0"/>
              <a:t>2000;55:M498–M507; 2. </a:t>
            </a:r>
            <a:r>
              <a:rPr lang="en-GB" dirty="0" err="1"/>
              <a:t>Magaziner</a:t>
            </a:r>
            <a:r>
              <a:rPr lang="en-GB" dirty="0"/>
              <a:t> J </a:t>
            </a:r>
            <a:r>
              <a:rPr lang="en-GB" i="1" dirty="0"/>
              <a:t>et al. Am J Epidemiol </a:t>
            </a:r>
            <a:r>
              <a:rPr lang="en-GB" dirty="0"/>
              <a:t>2003;157:1023–31</a:t>
            </a:r>
          </a:p>
        </p:txBody>
      </p:sp>
      <p:sp>
        <p:nvSpPr>
          <p:cNvPr id="9" name="Title 8">
            <a:extLst>
              <a:ext uri="{FF2B5EF4-FFF2-40B4-BE49-F238E27FC236}">
                <a16:creationId xmlns:a16="http://schemas.microsoft.com/office/drawing/2014/main" id="{CC1E0B80-E80C-4377-8477-75C07134108E}"/>
              </a:ext>
            </a:extLst>
          </p:cNvPr>
          <p:cNvSpPr>
            <a:spLocks noGrp="1"/>
          </p:cNvSpPr>
          <p:nvPr>
            <p:ph type="title"/>
          </p:nvPr>
        </p:nvSpPr>
        <p:spPr/>
        <p:txBody>
          <a:bodyPr/>
          <a:lstStyle/>
          <a:p>
            <a:r>
              <a:rPr lang="en-GB" dirty="0"/>
              <a:t>Hip fractures restrict elderly people’s ADLs and IADLs in the medium to long term</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37</a:t>
            </a:fld>
            <a:endParaRPr lang="en-US" dirty="0"/>
          </a:p>
        </p:txBody>
      </p:sp>
      <p:sp>
        <p:nvSpPr>
          <p:cNvPr id="8"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12" name="TextBox 11">
            <a:extLst>
              <a:ext uri="{FF2B5EF4-FFF2-40B4-BE49-F238E27FC236}">
                <a16:creationId xmlns:a16="http://schemas.microsoft.com/office/drawing/2014/main" id="{38BF966B-FA8E-4CAA-B33A-0EBCC58918CC}"/>
              </a:ext>
            </a:extLst>
          </p:cNvPr>
          <p:cNvSpPr txBox="1"/>
          <p:nvPr/>
        </p:nvSpPr>
        <p:spPr>
          <a:xfrm>
            <a:off x="244405" y="976731"/>
            <a:ext cx="3901135" cy="461665"/>
          </a:xfrm>
          <a:prstGeom prst="rect">
            <a:avLst/>
          </a:prstGeom>
          <a:noFill/>
        </p:spPr>
        <p:txBody>
          <a:bodyPr wrap="square" rtlCol="0">
            <a:spAutoFit/>
          </a:bodyPr>
          <a:lstStyle/>
          <a:p>
            <a:pPr algn="ctr"/>
            <a:r>
              <a:rPr lang="en-GB" sz="1200" b="1" dirty="0">
                <a:solidFill>
                  <a:schemeClr val="accent1"/>
                </a:solidFill>
              </a:rPr>
              <a:t>Dependence in ADLs and IADLs after </a:t>
            </a:r>
            <a:br>
              <a:rPr lang="en-GB" sz="1200" b="1" dirty="0">
                <a:solidFill>
                  <a:schemeClr val="accent1"/>
                </a:solidFill>
              </a:rPr>
            </a:br>
            <a:r>
              <a:rPr lang="en-GB" sz="1200" b="1" dirty="0">
                <a:solidFill>
                  <a:schemeClr val="accent1"/>
                </a:solidFill>
              </a:rPr>
              <a:t>hip fracture (N = 674)</a:t>
            </a:r>
            <a:r>
              <a:rPr lang="en-GB" sz="1200" b="1" baseline="30000" dirty="0">
                <a:solidFill>
                  <a:schemeClr val="accent1"/>
                </a:solidFill>
              </a:rPr>
              <a:t>1,a</a:t>
            </a:r>
          </a:p>
        </p:txBody>
      </p:sp>
      <p:sp>
        <p:nvSpPr>
          <p:cNvPr id="13" name="TextBox 12">
            <a:extLst>
              <a:ext uri="{FF2B5EF4-FFF2-40B4-BE49-F238E27FC236}">
                <a16:creationId xmlns:a16="http://schemas.microsoft.com/office/drawing/2014/main" id="{71CBA1C2-2AB4-43DD-B740-057338D7978B}"/>
              </a:ext>
            </a:extLst>
          </p:cNvPr>
          <p:cNvSpPr txBox="1"/>
          <p:nvPr/>
        </p:nvSpPr>
        <p:spPr>
          <a:xfrm>
            <a:off x="4327913" y="969693"/>
            <a:ext cx="4064038" cy="461665"/>
          </a:xfrm>
          <a:prstGeom prst="rect">
            <a:avLst/>
          </a:prstGeom>
          <a:noFill/>
        </p:spPr>
        <p:txBody>
          <a:bodyPr wrap="square" rtlCol="0">
            <a:spAutoFit/>
          </a:bodyPr>
          <a:lstStyle/>
          <a:p>
            <a:pPr algn="ctr"/>
            <a:r>
              <a:rPr lang="en-GB" sz="1200" b="1" dirty="0">
                <a:solidFill>
                  <a:schemeClr val="accent1"/>
                </a:solidFill>
              </a:rPr>
              <a:t>Dependence in ADLs and self-care tasks after </a:t>
            </a:r>
            <a:br>
              <a:rPr lang="en-GB" sz="1200" b="1" dirty="0">
                <a:solidFill>
                  <a:schemeClr val="accent1"/>
                </a:solidFill>
              </a:rPr>
            </a:br>
            <a:r>
              <a:rPr lang="en-GB" sz="1200" b="1" dirty="0">
                <a:solidFill>
                  <a:schemeClr val="accent1"/>
                </a:solidFill>
              </a:rPr>
              <a:t>hip fracture (N = 594)</a:t>
            </a:r>
            <a:r>
              <a:rPr lang="en-GB" sz="1200" b="1" baseline="30000" dirty="0">
                <a:solidFill>
                  <a:schemeClr val="accent1"/>
                </a:solidFill>
              </a:rPr>
              <a:t>2,b</a:t>
            </a:r>
          </a:p>
        </p:txBody>
      </p:sp>
      <p:pic>
        <p:nvPicPr>
          <p:cNvPr id="15" name="Picture 14">
            <a:extLst>
              <a:ext uri="{FF2B5EF4-FFF2-40B4-BE49-F238E27FC236}">
                <a16:creationId xmlns:a16="http://schemas.microsoft.com/office/drawing/2014/main" id="{EE1FAB4C-2D1E-495B-BB03-E0B7A63754E5}"/>
              </a:ext>
            </a:extLst>
          </p:cNvPr>
          <p:cNvPicPr>
            <a:picLocks noChangeAspect="1"/>
          </p:cNvPicPr>
          <p:nvPr/>
        </p:nvPicPr>
        <p:blipFill>
          <a:blip r:embed="rId4"/>
          <a:stretch>
            <a:fillRect/>
          </a:stretch>
        </p:blipFill>
        <p:spPr>
          <a:xfrm>
            <a:off x="791723" y="3362039"/>
            <a:ext cx="398093" cy="271377"/>
          </a:xfrm>
          <a:prstGeom prst="rect">
            <a:avLst/>
          </a:prstGeom>
        </p:spPr>
      </p:pic>
      <p:pic>
        <p:nvPicPr>
          <p:cNvPr id="16" name="Picture 15">
            <a:extLst>
              <a:ext uri="{FF2B5EF4-FFF2-40B4-BE49-F238E27FC236}">
                <a16:creationId xmlns:a16="http://schemas.microsoft.com/office/drawing/2014/main" id="{C438223D-EFCA-4E73-BA46-B6466621A4FC}"/>
              </a:ext>
            </a:extLst>
          </p:cNvPr>
          <p:cNvPicPr>
            <a:picLocks noChangeAspect="1"/>
          </p:cNvPicPr>
          <p:nvPr/>
        </p:nvPicPr>
        <p:blipFill>
          <a:blip r:embed="rId4"/>
          <a:stretch>
            <a:fillRect/>
          </a:stretch>
        </p:blipFill>
        <p:spPr>
          <a:xfrm>
            <a:off x="5076428" y="3337854"/>
            <a:ext cx="398093" cy="271377"/>
          </a:xfrm>
          <a:prstGeom prst="rect">
            <a:avLst/>
          </a:prstGeom>
        </p:spPr>
      </p:pic>
      <p:graphicFrame>
        <p:nvGraphicFramePr>
          <p:cNvPr id="17" name="Chart 16">
            <a:extLst>
              <a:ext uri="{FF2B5EF4-FFF2-40B4-BE49-F238E27FC236}">
                <a16:creationId xmlns:a16="http://schemas.microsoft.com/office/drawing/2014/main" id="{AE81ECAA-9FBF-4DC7-8E42-E31CDE15254C}"/>
              </a:ext>
            </a:extLst>
          </p:cNvPr>
          <p:cNvGraphicFramePr>
            <a:graphicFrameLocks noChangeAspect="1"/>
          </p:cNvGraphicFramePr>
          <p:nvPr>
            <p:extLst>
              <p:ext uri="{D42A27DB-BD31-4B8C-83A1-F6EECF244321}">
                <p14:modId xmlns:p14="http://schemas.microsoft.com/office/powerpoint/2010/main" val="539496872"/>
              </p:ext>
            </p:extLst>
          </p:nvPr>
        </p:nvGraphicFramePr>
        <p:xfrm>
          <a:off x="4145540" y="1303845"/>
          <a:ext cx="4296000" cy="257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1368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C44E9F5-419F-4B24-BE85-EE95BFA661E3}"/>
              </a:ext>
            </a:extLst>
          </p:cNvPr>
          <p:cNvSpPr txBox="1">
            <a:spLocks/>
          </p:cNvSpPr>
          <p:nvPr/>
        </p:nvSpPr>
        <p:spPr>
          <a:xfrm>
            <a:off x="448407" y="1094642"/>
            <a:ext cx="7789131" cy="3637378"/>
          </a:xfrm>
          <a:prstGeom prst="rect">
            <a:avLst/>
          </a:prstGeom>
        </p:spPr>
        <p:txBody>
          <a:bodyPr vert="horz" lIns="45720" tIns="45720" rIns="45720" bIns="45720" rtlCol="0">
            <a:noAutofit/>
          </a:bodyPr>
          <a:lstStyle>
            <a:lvl1pPr marL="176213" indent="-176213" algn="l" defTabSz="914400" rtl="0" eaLnBrk="1" latinLnBrk="0" hangingPunct="1">
              <a:lnSpc>
                <a:spcPct val="90000"/>
              </a:lnSpc>
              <a:spcBef>
                <a:spcPts val="1200"/>
              </a:spcBef>
              <a:spcAft>
                <a:spcPts val="200"/>
              </a:spcAft>
              <a:buClr>
                <a:schemeClr val="accent2"/>
              </a:buClr>
              <a:buSzPct val="100000"/>
              <a:buFont typeface="Arial" panose="020B0604020202020204" pitchFamily="34" charset="0"/>
              <a:buChar char="•"/>
              <a:defRPr sz="1400" kern="1200">
                <a:solidFill>
                  <a:schemeClr val="tx1"/>
                </a:solidFill>
                <a:latin typeface="+mn-lt"/>
                <a:ea typeface="+mn-ea"/>
                <a:cs typeface="+mn-cs"/>
              </a:defRPr>
            </a:lvl1pPr>
            <a:lvl2pPr marL="360363" indent="-18415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2pPr>
            <a:lvl3pPr marL="536575" indent="-176213" algn="l" defTabSz="914400" rtl="0" eaLnBrk="1" latinLnBrk="0" hangingPunct="1">
              <a:lnSpc>
                <a:spcPct val="90000"/>
              </a:lnSpc>
              <a:spcBef>
                <a:spcPts val="200"/>
              </a:spcBef>
              <a:spcAft>
                <a:spcPts val="400"/>
              </a:spcAft>
              <a:buClr>
                <a:schemeClr val="accent1"/>
              </a:buClr>
              <a:buFont typeface="Wingdings 3" pitchFamily="18" charset="2"/>
              <a:buChar char=""/>
              <a:defRPr sz="1050" kern="1200">
                <a:solidFill>
                  <a:schemeClr val="tx1"/>
                </a:solidFill>
                <a:latin typeface="+mn-lt"/>
                <a:ea typeface="+mn-ea"/>
                <a:cs typeface="+mn-cs"/>
              </a:defRPr>
            </a:lvl3pPr>
            <a:lvl4pPr marL="720725" indent="-184150" algn="l" defTabSz="914400" rtl="0" eaLnBrk="1" latinLnBrk="0" hangingPunct="1">
              <a:lnSpc>
                <a:spcPct val="90000"/>
              </a:lnSpc>
              <a:spcBef>
                <a:spcPts val="200"/>
              </a:spcBef>
              <a:spcAft>
                <a:spcPts val="400"/>
              </a:spcAft>
              <a:buClr>
                <a:schemeClr val="accent1"/>
              </a:buClr>
              <a:buFont typeface="Wingdings 3" pitchFamily="18" charset="2"/>
              <a:buChar char=""/>
              <a:defRPr sz="1050" kern="1200">
                <a:solidFill>
                  <a:schemeClr val="tx1"/>
                </a:solidFill>
                <a:latin typeface="+mn-lt"/>
                <a:ea typeface="+mn-ea"/>
                <a:cs typeface="+mn-cs"/>
              </a:defRPr>
            </a:lvl4pPr>
            <a:lvl5pPr marL="896938" indent="-176213" algn="l" defTabSz="914400" rtl="0" eaLnBrk="1" latinLnBrk="0" hangingPunct="1">
              <a:lnSpc>
                <a:spcPct val="90000"/>
              </a:lnSpc>
              <a:spcBef>
                <a:spcPts val="200"/>
              </a:spcBef>
              <a:spcAft>
                <a:spcPts val="400"/>
              </a:spcAft>
              <a:buClr>
                <a:schemeClr val="accent1"/>
              </a:buClr>
              <a:buFont typeface="Wingdings 3" pitchFamily="18" charset="2"/>
              <a:buChar char=""/>
              <a:defRPr sz="105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Most elderly people living in long-term care at the time of their hip fracture do not recover </a:t>
            </a:r>
            <a:br>
              <a:rPr lang="en-GB" dirty="0"/>
            </a:br>
            <a:r>
              <a:rPr lang="en-GB" dirty="0"/>
              <a:t>pre-fracture capabilities in self-care tasks, irrespective of known prognostic factors</a:t>
            </a:r>
            <a:r>
              <a:rPr lang="en-GB" baseline="30000" dirty="0"/>
              <a:t>1,b</a:t>
            </a:r>
          </a:p>
        </p:txBody>
      </p:sp>
      <p:sp>
        <p:nvSpPr>
          <p:cNvPr id="16" name="TextBox 15">
            <a:extLst>
              <a:ext uri="{FF2B5EF4-FFF2-40B4-BE49-F238E27FC236}">
                <a16:creationId xmlns:a16="http://schemas.microsoft.com/office/drawing/2014/main" id="{1C3FAAF8-5854-45D7-BCF2-6AA2BB5F8712}"/>
              </a:ext>
            </a:extLst>
          </p:cNvPr>
          <p:cNvSpPr txBox="1"/>
          <p:nvPr/>
        </p:nvSpPr>
        <p:spPr>
          <a:xfrm>
            <a:off x="4088269" y="3739215"/>
            <a:ext cx="2895805" cy="246221"/>
          </a:xfrm>
          <a:prstGeom prst="rect">
            <a:avLst/>
          </a:prstGeom>
          <a:noFill/>
        </p:spPr>
        <p:txBody>
          <a:bodyPr wrap="square" rtlCol="0">
            <a:spAutoFit/>
          </a:bodyPr>
          <a:lstStyle/>
          <a:p>
            <a:r>
              <a:rPr lang="en-GB" sz="1000" b="1" dirty="0"/>
              <a:t>Resident in long-term care before fracture</a:t>
            </a:r>
          </a:p>
        </p:txBody>
      </p:sp>
      <p:pic>
        <p:nvPicPr>
          <p:cNvPr id="14" name="Picture 13">
            <a:extLst>
              <a:ext uri="{FF2B5EF4-FFF2-40B4-BE49-F238E27FC236}">
                <a16:creationId xmlns:a16="http://schemas.microsoft.com/office/drawing/2014/main" id="{DBE5DCE0-ADE6-4DD0-A370-C97350354CE6}"/>
              </a:ext>
            </a:extLst>
          </p:cNvPr>
          <p:cNvPicPr>
            <a:picLocks noChangeAspect="1"/>
          </p:cNvPicPr>
          <p:nvPr/>
        </p:nvPicPr>
        <p:blipFill>
          <a:blip r:embed="rId3"/>
          <a:stretch>
            <a:fillRect/>
          </a:stretch>
        </p:blipFill>
        <p:spPr>
          <a:xfrm>
            <a:off x="6765010" y="3738539"/>
            <a:ext cx="585905" cy="274320"/>
          </a:xfrm>
          <a:prstGeom prst="rect">
            <a:avLst/>
          </a:prstGeom>
        </p:spPr>
      </p:pic>
      <p:sp>
        <p:nvSpPr>
          <p:cNvPr id="2" name="Footer Placeholder 1">
            <a:extLst>
              <a:ext uri="{FF2B5EF4-FFF2-40B4-BE49-F238E27FC236}">
                <a16:creationId xmlns:a16="http://schemas.microsoft.com/office/drawing/2014/main" id="{8057ED18-0076-4017-9C22-D9F500735D79}"/>
              </a:ext>
            </a:extLst>
          </p:cNvPr>
          <p:cNvSpPr>
            <a:spLocks noGrp="1"/>
          </p:cNvSpPr>
          <p:nvPr>
            <p:ph type="ftr" sz="quarter" idx="11"/>
          </p:nvPr>
        </p:nvSpPr>
        <p:spPr/>
        <p:txBody>
          <a:bodyPr/>
          <a:lstStyle/>
          <a:p>
            <a:r>
              <a:rPr lang="en-GB" baseline="30000" dirty="0" err="1"/>
              <a:t>a</a:t>
            </a:r>
            <a:r>
              <a:rPr lang="en-GB" dirty="0" err="1"/>
              <a:t>The</a:t>
            </a:r>
            <a:r>
              <a:rPr lang="en-GB" dirty="0"/>
              <a:t> proportion of patients independent in categories of the Modified Barthel Index. Walking includes walking with or without assistive devices; </a:t>
            </a:r>
            <a:r>
              <a:rPr lang="en-GB" dirty="0" err="1"/>
              <a:t>bPrognostic</a:t>
            </a:r>
            <a:r>
              <a:rPr lang="en-GB" dirty="0"/>
              <a:t> factors included age, comorbidities and dementia</a:t>
            </a:r>
          </a:p>
          <a:p>
            <a:r>
              <a:rPr lang="en-GB" dirty="0"/>
              <a:t>ADLs, activities of daily living</a:t>
            </a:r>
          </a:p>
          <a:p>
            <a:r>
              <a:rPr lang="en-GB" dirty="0"/>
              <a:t>1. Beaupre LA </a:t>
            </a:r>
            <a:r>
              <a:rPr lang="en-GB" i="1" dirty="0"/>
              <a:t>et al. J </a:t>
            </a:r>
            <a:r>
              <a:rPr lang="en-GB" i="1" dirty="0" err="1"/>
              <a:t>Gerontol</a:t>
            </a:r>
            <a:r>
              <a:rPr lang="en-GB" i="1" dirty="0"/>
              <a:t> Series A </a:t>
            </a:r>
            <a:r>
              <a:rPr lang="en-GB" i="1" dirty="0" err="1"/>
              <a:t>Biol</a:t>
            </a:r>
            <a:r>
              <a:rPr lang="en-GB" i="1" dirty="0"/>
              <a:t> Sci Med Sci </a:t>
            </a:r>
            <a:r>
              <a:rPr lang="en-GB" dirty="0"/>
              <a:t>2007;62:1127–33</a:t>
            </a:r>
          </a:p>
        </p:txBody>
      </p:sp>
      <p:sp>
        <p:nvSpPr>
          <p:cNvPr id="9" name="Title 8">
            <a:extLst>
              <a:ext uri="{FF2B5EF4-FFF2-40B4-BE49-F238E27FC236}">
                <a16:creationId xmlns:a16="http://schemas.microsoft.com/office/drawing/2014/main" id="{CC1E0B80-E80C-4377-8477-75C07134108E}"/>
              </a:ext>
            </a:extLst>
          </p:cNvPr>
          <p:cNvSpPr>
            <a:spLocks noGrp="1"/>
          </p:cNvSpPr>
          <p:nvPr>
            <p:ph type="title"/>
          </p:nvPr>
        </p:nvSpPr>
        <p:spPr/>
        <p:txBody>
          <a:bodyPr>
            <a:normAutofit/>
          </a:bodyPr>
          <a:lstStyle/>
          <a:p>
            <a:r>
              <a:rPr lang="en-GB" sz="2300" dirty="0"/>
              <a:t>Many elderly people do not fully recover their </a:t>
            </a:r>
            <a:br>
              <a:rPr lang="en-GB" sz="2300" dirty="0"/>
            </a:br>
            <a:r>
              <a:rPr lang="en-GB" sz="2300" dirty="0"/>
              <a:t>pre-fracture capabilities in self-care after hip fracture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38</a:t>
            </a:fld>
            <a:endParaRPr lang="en-US" dirty="0"/>
          </a:p>
        </p:txBody>
      </p:sp>
      <p:sp>
        <p:nvSpPr>
          <p:cNvPr id="7"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10" name="TextBox 9">
            <a:extLst>
              <a:ext uri="{FF2B5EF4-FFF2-40B4-BE49-F238E27FC236}">
                <a16:creationId xmlns:a16="http://schemas.microsoft.com/office/drawing/2014/main" id="{47B0B008-ADB8-470F-8961-1E0DBEA016FD}"/>
              </a:ext>
            </a:extLst>
          </p:cNvPr>
          <p:cNvSpPr txBox="1"/>
          <p:nvPr/>
        </p:nvSpPr>
        <p:spPr>
          <a:xfrm>
            <a:off x="1081377" y="971215"/>
            <a:ext cx="6359249" cy="276999"/>
          </a:xfrm>
          <a:prstGeom prst="rect">
            <a:avLst/>
          </a:prstGeom>
          <a:noFill/>
        </p:spPr>
        <p:txBody>
          <a:bodyPr wrap="square" rtlCol="0">
            <a:spAutoFit/>
          </a:bodyPr>
          <a:lstStyle/>
          <a:p>
            <a:pPr algn="ctr"/>
            <a:r>
              <a:rPr lang="en-GB" sz="1200" b="1" dirty="0">
                <a:solidFill>
                  <a:schemeClr val="accent1"/>
                </a:solidFill>
              </a:rPr>
              <a:t>The proportion of patients independent in specific self-care ADLs after hip fracture</a:t>
            </a:r>
            <a:r>
              <a:rPr lang="en-GB" sz="1200" b="1" baseline="30000" dirty="0">
                <a:solidFill>
                  <a:schemeClr val="accent1"/>
                </a:solidFill>
              </a:rPr>
              <a:t>1,a</a:t>
            </a:r>
          </a:p>
        </p:txBody>
      </p:sp>
      <p:graphicFrame>
        <p:nvGraphicFramePr>
          <p:cNvPr id="11" name="Chart 10">
            <a:extLst>
              <a:ext uri="{FF2B5EF4-FFF2-40B4-BE49-F238E27FC236}">
                <a16:creationId xmlns:a16="http://schemas.microsoft.com/office/drawing/2014/main" id="{3097FAE5-16F9-4695-BB0D-2A015ADAB7DA}"/>
              </a:ext>
            </a:extLst>
          </p:cNvPr>
          <p:cNvGraphicFramePr>
            <a:graphicFrameLocks noChangeAspect="1"/>
          </p:cNvGraphicFramePr>
          <p:nvPr>
            <p:extLst>
              <p:ext uri="{D42A27DB-BD31-4B8C-83A1-F6EECF244321}">
                <p14:modId xmlns:p14="http://schemas.microsoft.com/office/powerpoint/2010/main" val="3102904831"/>
              </p:ext>
            </p:extLst>
          </p:nvPr>
        </p:nvGraphicFramePr>
        <p:xfrm>
          <a:off x="331517" y="1274661"/>
          <a:ext cx="3713175" cy="25615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45E23546-A39C-478F-A1D2-8317EAF1025D}"/>
              </a:ext>
            </a:extLst>
          </p:cNvPr>
          <p:cNvGraphicFramePr>
            <a:graphicFrameLocks noChangeAspect="1"/>
          </p:cNvGraphicFramePr>
          <p:nvPr>
            <p:extLst>
              <p:ext uri="{D42A27DB-BD31-4B8C-83A1-F6EECF244321}">
                <p14:modId xmlns:p14="http://schemas.microsoft.com/office/powerpoint/2010/main" val="3935220768"/>
              </p:ext>
            </p:extLst>
          </p:nvPr>
        </p:nvGraphicFramePr>
        <p:xfrm>
          <a:off x="3979583" y="1283282"/>
          <a:ext cx="3712500" cy="2467279"/>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a:extLst>
              <a:ext uri="{FF2B5EF4-FFF2-40B4-BE49-F238E27FC236}">
                <a16:creationId xmlns:a16="http://schemas.microsoft.com/office/drawing/2014/main" id="{F918EAA6-7BED-4F02-AC73-3A4A451686A3}"/>
              </a:ext>
            </a:extLst>
          </p:cNvPr>
          <p:cNvPicPr>
            <a:picLocks noChangeAspect="1"/>
          </p:cNvPicPr>
          <p:nvPr/>
        </p:nvPicPr>
        <p:blipFill>
          <a:blip r:embed="rId6"/>
          <a:stretch>
            <a:fillRect/>
          </a:stretch>
        </p:blipFill>
        <p:spPr>
          <a:xfrm>
            <a:off x="3211023" y="3751386"/>
            <a:ext cx="398093" cy="271377"/>
          </a:xfrm>
          <a:prstGeom prst="rect">
            <a:avLst/>
          </a:prstGeom>
        </p:spPr>
      </p:pic>
      <p:sp>
        <p:nvSpPr>
          <p:cNvPr id="15" name="TextBox 14">
            <a:extLst>
              <a:ext uri="{FF2B5EF4-FFF2-40B4-BE49-F238E27FC236}">
                <a16:creationId xmlns:a16="http://schemas.microsoft.com/office/drawing/2014/main" id="{5AE2E12B-CC11-440E-A5D6-60938C1039EB}"/>
              </a:ext>
            </a:extLst>
          </p:cNvPr>
          <p:cNvSpPr txBox="1"/>
          <p:nvPr/>
        </p:nvSpPr>
        <p:spPr>
          <a:xfrm>
            <a:off x="539750" y="3750562"/>
            <a:ext cx="2744273" cy="246221"/>
          </a:xfrm>
          <a:prstGeom prst="rect">
            <a:avLst/>
          </a:prstGeom>
          <a:noFill/>
        </p:spPr>
        <p:txBody>
          <a:bodyPr wrap="square" rtlCol="0">
            <a:spAutoFit/>
          </a:bodyPr>
          <a:lstStyle/>
          <a:p>
            <a:r>
              <a:rPr lang="en-GB" sz="1000" b="1" dirty="0"/>
              <a:t>Resident in the community before fracture</a:t>
            </a:r>
          </a:p>
        </p:txBody>
      </p:sp>
      <p:sp>
        <p:nvSpPr>
          <p:cNvPr id="17" name="TextBox 16">
            <a:extLst>
              <a:ext uri="{FF2B5EF4-FFF2-40B4-BE49-F238E27FC236}">
                <a16:creationId xmlns:a16="http://schemas.microsoft.com/office/drawing/2014/main" id="{0B1F68E8-4DF2-4872-AA25-E50DF800B148}"/>
              </a:ext>
            </a:extLst>
          </p:cNvPr>
          <p:cNvSpPr txBox="1"/>
          <p:nvPr/>
        </p:nvSpPr>
        <p:spPr>
          <a:xfrm>
            <a:off x="7485017" y="1335514"/>
            <a:ext cx="832366" cy="584775"/>
          </a:xfrm>
          <a:prstGeom prst="rect">
            <a:avLst/>
          </a:prstGeom>
          <a:noFill/>
        </p:spPr>
        <p:txBody>
          <a:bodyPr wrap="square" rtlCol="0">
            <a:spAutoFit/>
          </a:bodyPr>
          <a:lstStyle/>
          <a:p>
            <a:pPr>
              <a:spcBef>
                <a:spcPts val="600"/>
              </a:spcBef>
            </a:pPr>
            <a:r>
              <a:rPr lang="en-GB" sz="900" dirty="0"/>
              <a:t>Pre-fracture</a:t>
            </a:r>
          </a:p>
          <a:p>
            <a:pPr>
              <a:spcBef>
                <a:spcPts val="600"/>
              </a:spcBef>
            </a:pPr>
            <a:r>
              <a:rPr lang="en-GB" sz="900" dirty="0"/>
              <a:t>6 months post-fracture</a:t>
            </a:r>
          </a:p>
        </p:txBody>
      </p:sp>
      <p:sp>
        <p:nvSpPr>
          <p:cNvPr id="19" name="Rectangle 18">
            <a:extLst>
              <a:ext uri="{FF2B5EF4-FFF2-40B4-BE49-F238E27FC236}">
                <a16:creationId xmlns:a16="http://schemas.microsoft.com/office/drawing/2014/main" id="{606443B2-4C7E-4F33-B661-3AB2B1AA8674}"/>
              </a:ext>
            </a:extLst>
          </p:cNvPr>
          <p:cNvSpPr/>
          <p:nvPr/>
        </p:nvSpPr>
        <p:spPr>
          <a:xfrm>
            <a:off x="7386626" y="1399095"/>
            <a:ext cx="108000" cy="1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1B473B7-DEC5-4105-AC05-503520931577}"/>
              </a:ext>
            </a:extLst>
          </p:cNvPr>
          <p:cNvSpPr/>
          <p:nvPr/>
        </p:nvSpPr>
        <p:spPr>
          <a:xfrm>
            <a:off x="7386626" y="1619666"/>
            <a:ext cx="108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1478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B5F2982B-73D4-4097-94DB-AB945083D236}"/>
              </a:ext>
            </a:extLst>
          </p:cNvPr>
          <p:cNvGraphicFramePr>
            <a:graphicFrameLocks noChangeAspect="1"/>
          </p:cNvGraphicFramePr>
          <p:nvPr/>
        </p:nvGraphicFramePr>
        <p:xfrm>
          <a:off x="237792" y="1215447"/>
          <a:ext cx="7469230" cy="249875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A5EB6A9E-7FED-4092-9DC4-83D93E0BB268}"/>
              </a:ext>
            </a:extLst>
          </p:cNvPr>
          <p:cNvGrpSpPr/>
          <p:nvPr/>
        </p:nvGrpSpPr>
        <p:grpSpPr>
          <a:xfrm>
            <a:off x="693216" y="3806174"/>
            <a:ext cx="626273" cy="613319"/>
            <a:chOff x="7008988" y="3543536"/>
            <a:chExt cx="905826" cy="864108"/>
          </a:xfrm>
        </p:grpSpPr>
        <p:pic>
          <p:nvPicPr>
            <p:cNvPr id="20" name="Picture 19">
              <a:extLst>
                <a:ext uri="{FF2B5EF4-FFF2-40B4-BE49-F238E27FC236}">
                  <a16:creationId xmlns:a16="http://schemas.microsoft.com/office/drawing/2014/main" id="{A20A877A-E51E-4981-A1A6-2831B62044B0}"/>
                </a:ext>
              </a:extLst>
            </p:cNvPr>
            <p:cNvPicPr>
              <a:picLocks noChangeAspect="1"/>
            </p:cNvPicPr>
            <p:nvPr/>
          </p:nvPicPr>
          <p:blipFill>
            <a:blip r:embed="rId4"/>
            <a:stretch>
              <a:fillRect/>
            </a:stretch>
          </p:blipFill>
          <p:spPr>
            <a:xfrm>
              <a:off x="7492661" y="3543536"/>
              <a:ext cx="422153" cy="864108"/>
            </a:xfrm>
            <a:prstGeom prst="rect">
              <a:avLst/>
            </a:prstGeom>
          </p:spPr>
        </p:pic>
        <p:pic>
          <p:nvPicPr>
            <p:cNvPr id="21" name="Picture 20">
              <a:extLst>
                <a:ext uri="{FF2B5EF4-FFF2-40B4-BE49-F238E27FC236}">
                  <a16:creationId xmlns:a16="http://schemas.microsoft.com/office/drawing/2014/main" id="{A09AADD2-44DA-475C-8ED6-C47C45C0124F}"/>
                </a:ext>
              </a:extLst>
            </p:cNvPr>
            <p:cNvPicPr>
              <a:picLocks noChangeAspect="1"/>
            </p:cNvPicPr>
            <p:nvPr/>
          </p:nvPicPr>
          <p:blipFill>
            <a:blip r:embed="rId5"/>
            <a:stretch>
              <a:fillRect/>
            </a:stretch>
          </p:blipFill>
          <p:spPr>
            <a:xfrm>
              <a:off x="7008988" y="3543536"/>
              <a:ext cx="483673" cy="864108"/>
            </a:xfrm>
            <a:prstGeom prst="rect">
              <a:avLst/>
            </a:prstGeom>
          </p:spPr>
        </p:pic>
      </p:grpSp>
      <p:sp>
        <p:nvSpPr>
          <p:cNvPr id="7" name="TextBox 6">
            <a:extLst>
              <a:ext uri="{FF2B5EF4-FFF2-40B4-BE49-F238E27FC236}">
                <a16:creationId xmlns:a16="http://schemas.microsoft.com/office/drawing/2014/main" id="{08247960-DA02-4BB1-A8A4-2DE8849CC390}"/>
              </a:ext>
            </a:extLst>
          </p:cNvPr>
          <p:cNvSpPr txBox="1"/>
          <p:nvPr/>
        </p:nvSpPr>
        <p:spPr>
          <a:xfrm>
            <a:off x="574984" y="972025"/>
            <a:ext cx="6707557" cy="276999"/>
          </a:xfrm>
          <a:prstGeom prst="rect">
            <a:avLst/>
          </a:prstGeom>
          <a:noFill/>
        </p:spPr>
        <p:txBody>
          <a:bodyPr wrap="square" rtlCol="0">
            <a:spAutoFit/>
          </a:bodyPr>
          <a:lstStyle/>
          <a:p>
            <a:pPr algn="ctr"/>
            <a:r>
              <a:rPr lang="en-GB" sz="1200" b="1" dirty="0">
                <a:solidFill>
                  <a:schemeClr val="accent1"/>
                </a:solidFill>
              </a:rPr>
              <a:t>The proportion of patients recovering pre-fracture ADLs after hip fracture</a:t>
            </a:r>
            <a:r>
              <a:rPr lang="en-GB" sz="1200" b="1" baseline="30000" dirty="0">
                <a:solidFill>
                  <a:schemeClr val="accent1"/>
                </a:solidFill>
              </a:rPr>
              <a:t>1,a</a:t>
            </a:r>
          </a:p>
        </p:txBody>
      </p:sp>
      <p:sp>
        <p:nvSpPr>
          <p:cNvPr id="34" name="Speech Bubble: Oval 33">
            <a:extLst>
              <a:ext uri="{FF2B5EF4-FFF2-40B4-BE49-F238E27FC236}">
                <a16:creationId xmlns:a16="http://schemas.microsoft.com/office/drawing/2014/main" id="{DEF11C78-4B73-4301-865A-7AC53763AB9D}"/>
              </a:ext>
            </a:extLst>
          </p:cNvPr>
          <p:cNvSpPr/>
          <p:nvPr/>
        </p:nvSpPr>
        <p:spPr>
          <a:xfrm>
            <a:off x="1580084" y="3806174"/>
            <a:ext cx="6225234" cy="614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rtlCol="0" anchor="ctr"/>
          <a:lstStyle/>
          <a:p>
            <a:pPr algn="ctr"/>
            <a:r>
              <a:rPr lang="en-GB" sz="1100" dirty="0"/>
              <a:t>For people like Elizabeth and Jean who were living in the community before their hip fracture, as many as 30% may not recover their pre-fracture capabilities in ADLs</a:t>
            </a:r>
            <a:r>
              <a:rPr lang="en-GB" sz="1100" baseline="30000" dirty="0"/>
              <a:t>2</a:t>
            </a:r>
          </a:p>
        </p:txBody>
      </p:sp>
      <p:sp>
        <p:nvSpPr>
          <p:cNvPr id="36" name="Title 8">
            <a:extLst>
              <a:ext uri="{FF2B5EF4-FFF2-40B4-BE49-F238E27FC236}">
                <a16:creationId xmlns:a16="http://schemas.microsoft.com/office/drawing/2014/main" id="{4ABAB39B-48CD-49BC-BF22-8243464A2A74}"/>
              </a:ext>
            </a:extLst>
          </p:cNvPr>
          <p:cNvSpPr txBox="1">
            <a:spLocks/>
          </p:cNvSpPr>
          <p:nvPr/>
        </p:nvSpPr>
        <p:spPr>
          <a:xfrm>
            <a:off x="539750" y="-142173"/>
            <a:ext cx="7886700" cy="9936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50" dirty="0"/>
          </a:p>
        </p:txBody>
      </p:sp>
      <p:grpSp>
        <p:nvGrpSpPr>
          <p:cNvPr id="19" name="Group 18">
            <a:extLst>
              <a:ext uri="{FF2B5EF4-FFF2-40B4-BE49-F238E27FC236}">
                <a16:creationId xmlns:a16="http://schemas.microsoft.com/office/drawing/2014/main" id="{980F39E7-DB91-4E34-82C7-D08E1B2899C9}"/>
              </a:ext>
            </a:extLst>
          </p:cNvPr>
          <p:cNvGrpSpPr/>
          <p:nvPr/>
        </p:nvGrpSpPr>
        <p:grpSpPr>
          <a:xfrm>
            <a:off x="7400208" y="1919373"/>
            <a:ext cx="983997" cy="274320"/>
            <a:chOff x="2290639" y="3804132"/>
            <a:chExt cx="1311996" cy="365760"/>
          </a:xfrm>
        </p:grpSpPr>
        <p:pic>
          <p:nvPicPr>
            <p:cNvPr id="27" name="Picture 26">
              <a:extLst>
                <a:ext uri="{FF2B5EF4-FFF2-40B4-BE49-F238E27FC236}">
                  <a16:creationId xmlns:a16="http://schemas.microsoft.com/office/drawing/2014/main" id="{CA8AE65C-365F-4E8B-983A-4D9B70714177}"/>
                </a:ext>
              </a:extLst>
            </p:cNvPr>
            <p:cNvPicPr>
              <a:picLocks noChangeAspect="1"/>
            </p:cNvPicPr>
            <p:nvPr/>
          </p:nvPicPr>
          <p:blipFill>
            <a:blip r:embed="rId6"/>
            <a:stretch>
              <a:fillRect/>
            </a:stretch>
          </p:blipFill>
          <p:spPr>
            <a:xfrm>
              <a:off x="2290639" y="3808056"/>
              <a:ext cx="530790" cy="361836"/>
            </a:xfrm>
            <a:prstGeom prst="rect">
              <a:avLst/>
            </a:prstGeom>
          </p:spPr>
        </p:pic>
        <p:pic>
          <p:nvPicPr>
            <p:cNvPr id="28" name="Picture 27">
              <a:extLst>
                <a:ext uri="{FF2B5EF4-FFF2-40B4-BE49-F238E27FC236}">
                  <a16:creationId xmlns:a16="http://schemas.microsoft.com/office/drawing/2014/main" id="{DBD19E7C-E502-405B-9E89-068B7D13BC10}"/>
                </a:ext>
              </a:extLst>
            </p:cNvPr>
            <p:cNvPicPr>
              <a:picLocks noChangeAspect="1"/>
            </p:cNvPicPr>
            <p:nvPr/>
          </p:nvPicPr>
          <p:blipFill>
            <a:blip r:embed="rId7"/>
            <a:stretch>
              <a:fillRect/>
            </a:stretch>
          </p:blipFill>
          <p:spPr>
            <a:xfrm>
              <a:off x="2821429" y="3804132"/>
              <a:ext cx="781206" cy="365760"/>
            </a:xfrm>
            <a:prstGeom prst="rect">
              <a:avLst/>
            </a:prstGeom>
          </p:spPr>
        </p:pic>
      </p:grpSp>
      <p:pic>
        <p:nvPicPr>
          <p:cNvPr id="30" name="Picture 29">
            <a:extLst>
              <a:ext uri="{FF2B5EF4-FFF2-40B4-BE49-F238E27FC236}">
                <a16:creationId xmlns:a16="http://schemas.microsoft.com/office/drawing/2014/main" id="{28446256-391B-47C3-B409-7E451C773E9F}"/>
              </a:ext>
            </a:extLst>
          </p:cNvPr>
          <p:cNvPicPr>
            <a:picLocks noChangeAspect="1"/>
          </p:cNvPicPr>
          <p:nvPr/>
        </p:nvPicPr>
        <p:blipFill>
          <a:blip r:embed="rId6"/>
          <a:stretch>
            <a:fillRect/>
          </a:stretch>
        </p:blipFill>
        <p:spPr>
          <a:xfrm>
            <a:off x="6713222" y="2576038"/>
            <a:ext cx="398093" cy="271377"/>
          </a:xfrm>
          <a:prstGeom prst="rect">
            <a:avLst/>
          </a:prstGeom>
        </p:spPr>
      </p:pic>
      <p:pic>
        <p:nvPicPr>
          <p:cNvPr id="31" name="Picture 30">
            <a:extLst>
              <a:ext uri="{FF2B5EF4-FFF2-40B4-BE49-F238E27FC236}">
                <a16:creationId xmlns:a16="http://schemas.microsoft.com/office/drawing/2014/main" id="{6C82AA6F-9E7D-4FE5-A474-8524803C16A3}"/>
              </a:ext>
            </a:extLst>
          </p:cNvPr>
          <p:cNvPicPr>
            <a:picLocks noChangeAspect="1"/>
          </p:cNvPicPr>
          <p:nvPr/>
        </p:nvPicPr>
        <p:blipFill>
          <a:blip r:embed="rId7"/>
          <a:stretch>
            <a:fillRect/>
          </a:stretch>
        </p:blipFill>
        <p:spPr>
          <a:xfrm>
            <a:off x="6707680" y="2880118"/>
            <a:ext cx="585905" cy="274320"/>
          </a:xfrm>
          <a:prstGeom prst="rect">
            <a:avLst/>
          </a:prstGeom>
        </p:spPr>
      </p:pic>
      <p:sp>
        <p:nvSpPr>
          <p:cNvPr id="32" name="Right Brace 31">
            <a:extLst>
              <a:ext uri="{FF2B5EF4-FFF2-40B4-BE49-F238E27FC236}">
                <a16:creationId xmlns:a16="http://schemas.microsoft.com/office/drawing/2014/main" id="{4B7766FA-6632-4BDB-A4E0-67F4B8025DD5}"/>
              </a:ext>
            </a:extLst>
          </p:cNvPr>
          <p:cNvSpPr/>
          <p:nvPr/>
        </p:nvSpPr>
        <p:spPr>
          <a:xfrm>
            <a:off x="6591832" y="2557248"/>
            <a:ext cx="34289" cy="343712"/>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33" name="TextBox 32">
            <a:extLst>
              <a:ext uri="{FF2B5EF4-FFF2-40B4-BE49-F238E27FC236}">
                <a16:creationId xmlns:a16="http://schemas.microsoft.com/office/drawing/2014/main" id="{E4EBC052-B9B6-4093-ADD4-39CE0D2F0CB5}"/>
              </a:ext>
            </a:extLst>
          </p:cNvPr>
          <p:cNvSpPr txBox="1"/>
          <p:nvPr/>
        </p:nvSpPr>
        <p:spPr>
          <a:xfrm>
            <a:off x="6516666" y="2892985"/>
            <a:ext cx="287079" cy="253916"/>
          </a:xfrm>
          <a:prstGeom prst="rect">
            <a:avLst/>
          </a:prstGeom>
          <a:noFill/>
        </p:spPr>
        <p:txBody>
          <a:bodyPr wrap="square" rtlCol="0">
            <a:spAutoFit/>
          </a:bodyPr>
          <a:lstStyle/>
          <a:p>
            <a:r>
              <a:rPr lang="en-GB" sz="1050" dirty="0">
                <a:solidFill>
                  <a:schemeClr val="tx1">
                    <a:lumMod val="65000"/>
                    <a:lumOff val="35000"/>
                  </a:schemeClr>
                </a:solidFill>
              </a:rPr>
              <a:t>–</a:t>
            </a:r>
          </a:p>
        </p:txBody>
      </p:sp>
      <p:sp>
        <p:nvSpPr>
          <p:cNvPr id="3" name="Footer Placeholder 2">
            <a:extLst>
              <a:ext uri="{FF2B5EF4-FFF2-40B4-BE49-F238E27FC236}">
                <a16:creationId xmlns:a16="http://schemas.microsoft.com/office/drawing/2014/main" id="{651DF825-3D78-4023-AFDF-825F6295FFB3}"/>
              </a:ext>
            </a:extLst>
          </p:cNvPr>
          <p:cNvSpPr>
            <a:spLocks noGrp="1"/>
          </p:cNvSpPr>
          <p:nvPr>
            <p:ph type="ftr" sz="quarter" idx="11"/>
          </p:nvPr>
        </p:nvSpPr>
        <p:spPr/>
        <p:txBody>
          <a:bodyPr/>
          <a:lstStyle/>
          <a:p>
            <a:r>
              <a:rPr lang="en-GB" baseline="30000" dirty="0" err="1"/>
              <a:t>a</a:t>
            </a:r>
            <a:r>
              <a:rPr lang="en-GB" dirty="0" err="1"/>
              <a:t>Outcomes</a:t>
            </a:r>
            <a:r>
              <a:rPr lang="en-GB" dirty="0"/>
              <a:t> related to composite measures of ADLs are provided from individual cohort studies reported in the review by Dyer SM </a:t>
            </a:r>
            <a:r>
              <a:rPr lang="en-GB" i="1" dirty="0"/>
              <a:t>et al. </a:t>
            </a:r>
            <a:r>
              <a:rPr lang="en-GB" dirty="0"/>
              <a:t>(2016),</a:t>
            </a:r>
            <a:r>
              <a:rPr lang="en-GB" baseline="30000" dirty="0"/>
              <a:t>1</a:t>
            </a:r>
            <a:r>
              <a:rPr lang="en-GB" dirty="0"/>
              <a:t> with the exception of Tang VL </a:t>
            </a:r>
            <a:r>
              <a:rPr lang="en-GB" i="1" dirty="0"/>
              <a:t>et al. </a:t>
            </a:r>
            <a:r>
              <a:rPr lang="en-GB" dirty="0"/>
              <a:t>(2017).</a:t>
            </a:r>
            <a:r>
              <a:rPr lang="en-GB" baseline="30000" dirty="0"/>
              <a:t>3 </a:t>
            </a:r>
            <a:r>
              <a:rPr lang="en-GB" dirty="0"/>
              <a:t>Studies did not report outcomes at every time point post-fracture. The review suggested that 40–70% of elderly people may recover their pre-fracture ADLs</a:t>
            </a:r>
            <a:r>
              <a:rPr lang="en-GB" baseline="30000" dirty="0"/>
              <a:t>1</a:t>
            </a:r>
          </a:p>
          <a:p>
            <a:r>
              <a:rPr lang="en-GB" dirty="0"/>
              <a:t>ADLs, activities of daily living; MBI, Modified Barthel Index</a:t>
            </a:r>
          </a:p>
          <a:p>
            <a:pPr lvl="0"/>
            <a:r>
              <a:rPr lang="en-GB" dirty="0"/>
              <a:t>1. Dyer SM </a:t>
            </a:r>
            <a:r>
              <a:rPr lang="en-GB" i="1" dirty="0"/>
              <a:t>et al. </a:t>
            </a:r>
            <a:r>
              <a:rPr lang="pt-BR" i="1" dirty="0"/>
              <a:t>BMC Geriatr </a:t>
            </a:r>
            <a:r>
              <a:rPr lang="pt-BR" dirty="0"/>
              <a:t>2016;16:158 (please see the speaker notes for the individual study references)</a:t>
            </a:r>
            <a:r>
              <a:rPr lang="en-GB" dirty="0"/>
              <a:t>; 2.</a:t>
            </a:r>
            <a:r>
              <a:rPr lang="pt-BR" dirty="0"/>
              <a:t> </a:t>
            </a:r>
            <a:r>
              <a:rPr lang="en-GB" dirty="0"/>
              <a:t>Shah MR </a:t>
            </a:r>
            <a:r>
              <a:rPr lang="en-GB" i="1" dirty="0"/>
              <a:t>et al. J </a:t>
            </a:r>
            <a:r>
              <a:rPr lang="en-GB" i="1" dirty="0" err="1"/>
              <a:t>Orthop</a:t>
            </a:r>
            <a:r>
              <a:rPr lang="en-GB" i="1" dirty="0"/>
              <a:t> Trauma </a:t>
            </a:r>
            <a:r>
              <a:rPr lang="en-GB" dirty="0"/>
              <a:t>2001;15:34–9; 3. Tang VL J </a:t>
            </a:r>
            <a:r>
              <a:rPr lang="en-GB" i="1" dirty="0"/>
              <a:t>et al. J Gen Intern Med</a:t>
            </a:r>
            <a:r>
              <a:rPr lang="en-GB" dirty="0"/>
              <a:t> 2017;32:153–58</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39</a:t>
            </a:fld>
            <a:endParaRPr lang="en-US" dirty="0"/>
          </a:p>
        </p:txBody>
      </p:sp>
      <p:sp>
        <p:nvSpPr>
          <p:cNvPr id="5" name="Title 4">
            <a:extLst>
              <a:ext uri="{FF2B5EF4-FFF2-40B4-BE49-F238E27FC236}">
                <a16:creationId xmlns:a16="http://schemas.microsoft.com/office/drawing/2014/main" id="{36A96245-D065-4642-BA13-6F90B9695161}"/>
              </a:ext>
            </a:extLst>
          </p:cNvPr>
          <p:cNvSpPr>
            <a:spLocks noGrp="1"/>
          </p:cNvSpPr>
          <p:nvPr>
            <p:ph type="title"/>
          </p:nvPr>
        </p:nvSpPr>
        <p:spPr/>
        <p:txBody>
          <a:bodyPr/>
          <a:lstStyle/>
          <a:p>
            <a:r>
              <a:rPr lang="en-US" sz="2200" dirty="0"/>
              <a:t>Many elderly people do not fully recover their </a:t>
            </a:r>
            <a:br>
              <a:rPr lang="en-US" sz="2200" dirty="0"/>
            </a:br>
            <a:r>
              <a:rPr lang="en-US" sz="2200" dirty="0"/>
              <a:t>pre-fracture capabilities in ADLs after hip fracture (1)</a:t>
            </a:r>
            <a:endParaRPr lang="en-GB" sz="2200" dirty="0"/>
          </a:p>
        </p:txBody>
      </p:sp>
      <p:sp>
        <p:nvSpPr>
          <p:cNvPr id="22" name="TextBox 21">
            <a:extLst>
              <a:ext uri="{FF2B5EF4-FFF2-40B4-BE49-F238E27FC236}">
                <a16:creationId xmlns:a16="http://schemas.microsoft.com/office/drawing/2014/main" id="{FC741250-C1DF-48CC-B272-695FB20B03F3}"/>
              </a:ext>
            </a:extLst>
          </p:cNvPr>
          <p:cNvSpPr txBox="1"/>
          <p:nvPr/>
        </p:nvSpPr>
        <p:spPr>
          <a:xfrm>
            <a:off x="4471365" y="1365526"/>
            <a:ext cx="2877237" cy="2069797"/>
          </a:xfrm>
          <a:prstGeom prst="rect">
            <a:avLst/>
          </a:prstGeom>
          <a:solidFill>
            <a:schemeClr val="bg1"/>
          </a:solidFill>
        </p:spPr>
        <p:txBody>
          <a:bodyPr wrap="square" lIns="36000" rIns="36000" rtlCol="0">
            <a:spAutoFit/>
          </a:bodyPr>
          <a:lstStyle/>
          <a:p>
            <a:pPr>
              <a:spcBef>
                <a:spcPts val="500"/>
              </a:spcBef>
            </a:pPr>
            <a:r>
              <a:rPr lang="en-GB" sz="900" dirty="0"/>
              <a:t>Independent ADLs (Tang </a:t>
            </a:r>
            <a:r>
              <a:rPr lang="en-GB" sz="900" i="1" dirty="0"/>
              <a:t>et al. </a:t>
            </a:r>
            <a:r>
              <a:rPr lang="en-GB" sz="900" dirty="0"/>
              <a:t>2017)</a:t>
            </a:r>
          </a:p>
          <a:p>
            <a:pPr>
              <a:spcBef>
                <a:spcPts val="500"/>
              </a:spcBef>
            </a:pPr>
            <a:r>
              <a:rPr lang="en-GB" sz="900" dirty="0"/>
              <a:t>ADL level (MBI) (Vergara </a:t>
            </a:r>
            <a:r>
              <a:rPr lang="en-GB" sz="900" i="1" dirty="0"/>
              <a:t>et al. </a:t>
            </a:r>
            <a:r>
              <a:rPr lang="en-GB" sz="900" dirty="0"/>
              <a:t>2014)</a:t>
            </a:r>
          </a:p>
          <a:p>
            <a:pPr>
              <a:spcBef>
                <a:spcPts val="500"/>
              </a:spcBef>
            </a:pPr>
            <a:r>
              <a:rPr lang="en-GB" sz="900" dirty="0"/>
              <a:t>No decline ADLs (Givens </a:t>
            </a:r>
            <a:r>
              <a:rPr lang="en-GB" sz="900" i="1" dirty="0"/>
              <a:t>et al.</a:t>
            </a:r>
            <a:r>
              <a:rPr lang="en-GB" sz="900" dirty="0"/>
              <a:t> 2008)</a:t>
            </a:r>
          </a:p>
          <a:p>
            <a:pPr>
              <a:spcBef>
                <a:spcPts val="500"/>
              </a:spcBef>
            </a:pPr>
            <a:r>
              <a:rPr lang="en-GB" sz="900" dirty="0"/>
              <a:t>ADL level (MBI) (Beaupre </a:t>
            </a:r>
            <a:r>
              <a:rPr lang="en-GB" sz="900" i="1" dirty="0"/>
              <a:t>et al.</a:t>
            </a:r>
            <a:r>
              <a:rPr lang="en-GB" sz="900" dirty="0"/>
              <a:t> 2005)</a:t>
            </a:r>
          </a:p>
          <a:p>
            <a:pPr>
              <a:spcBef>
                <a:spcPts val="500"/>
              </a:spcBef>
            </a:pPr>
            <a:r>
              <a:rPr lang="en-GB" sz="900" dirty="0"/>
              <a:t>Same assistance required at home (</a:t>
            </a:r>
            <a:r>
              <a:rPr lang="en-GB" sz="900" dirty="0" err="1"/>
              <a:t>Osnes</a:t>
            </a:r>
            <a:r>
              <a:rPr lang="en-GB" sz="900" dirty="0"/>
              <a:t> </a:t>
            </a:r>
            <a:r>
              <a:rPr lang="en-GB" sz="900" i="1" dirty="0"/>
              <a:t>et al. </a:t>
            </a:r>
            <a:r>
              <a:rPr lang="en-GB" sz="900" dirty="0"/>
              <a:t>2004)</a:t>
            </a:r>
          </a:p>
          <a:p>
            <a:pPr>
              <a:spcBef>
                <a:spcPts val="500"/>
              </a:spcBef>
            </a:pPr>
            <a:r>
              <a:rPr lang="en-GB" sz="900" dirty="0"/>
              <a:t>No assistance required at home (</a:t>
            </a:r>
            <a:r>
              <a:rPr lang="en-GB" sz="900" dirty="0" err="1"/>
              <a:t>Osnes</a:t>
            </a:r>
            <a:r>
              <a:rPr lang="en-GB" sz="900" dirty="0"/>
              <a:t> </a:t>
            </a:r>
            <a:r>
              <a:rPr lang="en-GB" sz="900" i="1" dirty="0"/>
              <a:t>et al. </a:t>
            </a:r>
            <a:r>
              <a:rPr lang="en-GB" sz="900" dirty="0"/>
              <a:t>2004)</a:t>
            </a:r>
          </a:p>
          <a:p>
            <a:pPr>
              <a:spcBef>
                <a:spcPts val="500"/>
              </a:spcBef>
            </a:pPr>
            <a:r>
              <a:rPr lang="en-GB" sz="900" dirty="0"/>
              <a:t>Functional independence (Norton </a:t>
            </a:r>
            <a:r>
              <a:rPr lang="en-GB" sz="900" i="1" dirty="0"/>
              <a:t>et al.</a:t>
            </a:r>
            <a:r>
              <a:rPr lang="en-GB" sz="900" dirty="0"/>
              <a:t> 2000)</a:t>
            </a:r>
          </a:p>
          <a:p>
            <a:pPr>
              <a:spcBef>
                <a:spcPts val="500"/>
              </a:spcBef>
            </a:pPr>
            <a:r>
              <a:rPr lang="en-GB" sz="900" dirty="0"/>
              <a:t>ADL level (MBI) (Beaupre </a:t>
            </a:r>
            <a:r>
              <a:rPr lang="en-GB" sz="900" i="1" dirty="0"/>
              <a:t>et al.</a:t>
            </a:r>
            <a:r>
              <a:rPr lang="en-GB" sz="900" dirty="0"/>
              <a:t> 2007)</a:t>
            </a:r>
          </a:p>
          <a:p>
            <a:pPr>
              <a:spcBef>
                <a:spcPts val="500"/>
              </a:spcBef>
            </a:pPr>
            <a:r>
              <a:rPr lang="en-GB" sz="900" dirty="0"/>
              <a:t>ADL level (Shah </a:t>
            </a:r>
            <a:r>
              <a:rPr lang="en-GB" sz="900" i="1" dirty="0"/>
              <a:t>et al.</a:t>
            </a:r>
            <a:r>
              <a:rPr lang="en-GB" sz="900" dirty="0"/>
              <a:t> 2001)</a:t>
            </a:r>
          </a:p>
          <a:p>
            <a:pPr>
              <a:spcBef>
                <a:spcPts val="500"/>
              </a:spcBef>
            </a:pPr>
            <a:r>
              <a:rPr lang="en-GB" sz="900" dirty="0"/>
              <a:t>ADL level (MBI) (Beaupre </a:t>
            </a:r>
            <a:r>
              <a:rPr lang="en-GB" sz="900" i="1" dirty="0"/>
              <a:t>et al. </a:t>
            </a:r>
            <a:r>
              <a:rPr lang="en-GB" sz="900" dirty="0"/>
              <a:t>2007)</a:t>
            </a:r>
          </a:p>
        </p:txBody>
      </p:sp>
      <p:sp>
        <p:nvSpPr>
          <p:cNvPr id="18" name="Right Brace 17">
            <a:extLst>
              <a:ext uri="{FF2B5EF4-FFF2-40B4-BE49-F238E27FC236}">
                <a16:creationId xmlns:a16="http://schemas.microsoft.com/office/drawing/2014/main" id="{28290546-D21F-4BAD-8534-32F3C0EB1621}"/>
              </a:ext>
            </a:extLst>
          </p:cNvPr>
          <p:cNvSpPr/>
          <p:nvPr/>
        </p:nvSpPr>
        <p:spPr>
          <a:xfrm>
            <a:off x="7285610" y="1438193"/>
            <a:ext cx="34289" cy="1332000"/>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37" name="TextBox 36">
            <a:extLst>
              <a:ext uri="{FF2B5EF4-FFF2-40B4-BE49-F238E27FC236}">
                <a16:creationId xmlns:a16="http://schemas.microsoft.com/office/drawing/2014/main" id="{BEF59AF6-37EB-4B1E-ABB4-DB537766CA2F}"/>
              </a:ext>
            </a:extLst>
          </p:cNvPr>
          <p:cNvSpPr txBox="1"/>
          <p:nvPr/>
        </p:nvSpPr>
        <p:spPr>
          <a:xfrm>
            <a:off x="7127217" y="1127771"/>
            <a:ext cx="1374686" cy="415498"/>
          </a:xfrm>
          <a:prstGeom prst="rect">
            <a:avLst/>
          </a:prstGeom>
          <a:noFill/>
        </p:spPr>
        <p:txBody>
          <a:bodyPr wrap="square" rtlCol="0">
            <a:spAutoFit/>
          </a:bodyPr>
          <a:lstStyle/>
          <a:p>
            <a:pPr algn="ctr"/>
            <a:r>
              <a:rPr lang="en-GB" sz="1050" b="1" dirty="0"/>
              <a:t>Residence before fracture</a:t>
            </a:r>
          </a:p>
        </p:txBody>
      </p:sp>
      <p:pic>
        <p:nvPicPr>
          <p:cNvPr id="23" name="Picture 22">
            <a:extLst>
              <a:ext uri="{FF2B5EF4-FFF2-40B4-BE49-F238E27FC236}">
                <a16:creationId xmlns:a16="http://schemas.microsoft.com/office/drawing/2014/main" id="{28446256-391B-47C3-B409-7E451C773E9F}"/>
              </a:ext>
            </a:extLst>
          </p:cNvPr>
          <p:cNvPicPr>
            <a:picLocks noChangeAspect="1"/>
          </p:cNvPicPr>
          <p:nvPr/>
        </p:nvPicPr>
        <p:blipFill>
          <a:blip r:embed="rId6"/>
          <a:stretch>
            <a:fillRect/>
          </a:stretch>
        </p:blipFill>
        <p:spPr>
          <a:xfrm>
            <a:off x="7556222" y="2791192"/>
            <a:ext cx="428273" cy="291951"/>
          </a:xfrm>
          <a:prstGeom prst="rect">
            <a:avLst/>
          </a:prstGeom>
        </p:spPr>
      </p:pic>
      <p:pic>
        <p:nvPicPr>
          <p:cNvPr id="24" name="Picture 23">
            <a:extLst>
              <a:ext uri="{FF2B5EF4-FFF2-40B4-BE49-F238E27FC236}">
                <a16:creationId xmlns:a16="http://schemas.microsoft.com/office/drawing/2014/main" id="{6C82AA6F-9E7D-4FE5-A474-8524803C16A3}"/>
              </a:ext>
            </a:extLst>
          </p:cNvPr>
          <p:cNvPicPr>
            <a:picLocks noChangeAspect="1"/>
          </p:cNvPicPr>
          <p:nvPr/>
        </p:nvPicPr>
        <p:blipFill>
          <a:blip r:embed="rId7"/>
          <a:stretch>
            <a:fillRect/>
          </a:stretch>
        </p:blipFill>
        <p:spPr>
          <a:xfrm>
            <a:off x="7485187" y="3120390"/>
            <a:ext cx="656127" cy="307198"/>
          </a:xfrm>
          <a:prstGeom prst="rect">
            <a:avLst/>
          </a:prstGeom>
        </p:spPr>
      </p:pic>
      <p:sp>
        <p:nvSpPr>
          <p:cNvPr id="25" name="TextBox 24">
            <a:extLst>
              <a:ext uri="{FF2B5EF4-FFF2-40B4-BE49-F238E27FC236}">
                <a16:creationId xmlns:a16="http://schemas.microsoft.com/office/drawing/2014/main" id="{E4EBC052-B9B6-4093-ADD4-39CE0D2F0CB5}"/>
              </a:ext>
            </a:extLst>
          </p:cNvPr>
          <p:cNvSpPr txBox="1"/>
          <p:nvPr/>
        </p:nvSpPr>
        <p:spPr>
          <a:xfrm>
            <a:off x="7173450" y="3112158"/>
            <a:ext cx="382772" cy="307777"/>
          </a:xfrm>
          <a:prstGeom prst="rect">
            <a:avLst/>
          </a:prstGeom>
          <a:noFill/>
        </p:spPr>
        <p:txBody>
          <a:bodyPr wrap="square" rtlCol="0">
            <a:spAutoFit/>
          </a:bodyPr>
          <a:lstStyle/>
          <a:p>
            <a:r>
              <a:rPr lang="en-GB" sz="1400" dirty="0">
                <a:solidFill>
                  <a:schemeClr val="tx1">
                    <a:lumMod val="65000"/>
                    <a:lumOff val="35000"/>
                  </a:schemeClr>
                </a:solidFill>
              </a:rPr>
              <a:t>–</a:t>
            </a:r>
          </a:p>
        </p:txBody>
      </p:sp>
      <p:sp>
        <p:nvSpPr>
          <p:cNvPr id="26" name="Right Brace 25">
            <a:extLst>
              <a:ext uri="{FF2B5EF4-FFF2-40B4-BE49-F238E27FC236}">
                <a16:creationId xmlns:a16="http://schemas.microsoft.com/office/drawing/2014/main" id="{4B7766FA-6632-4BDB-A4E0-67F4B8025DD5}"/>
              </a:ext>
            </a:extLst>
          </p:cNvPr>
          <p:cNvSpPr/>
          <p:nvPr/>
        </p:nvSpPr>
        <p:spPr>
          <a:xfrm>
            <a:off x="7282542" y="2796390"/>
            <a:ext cx="45719" cy="324000"/>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180567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9188-F23E-40BB-877F-2785E185C259}"/>
              </a:ext>
            </a:extLst>
          </p:cNvPr>
          <p:cNvSpPr>
            <a:spLocks noGrp="1"/>
          </p:cNvSpPr>
          <p:nvPr>
            <p:ph type="title"/>
          </p:nvPr>
        </p:nvSpPr>
        <p:spPr/>
        <p:txBody>
          <a:bodyPr/>
          <a:lstStyle/>
          <a:p>
            <a:r>
              <a:rPr lang="en-GB" dirty="0"/>
              <a:t>Hip fractures accelerate functional decline in elderly people</a:t>
            </a:r>
          </a:p>
        </p:txBody>
      </p:sp>
      <p:sp>
        <p:nvSpPr>
          <p:cNvPr id="3" name="Content Placeholder 2">
            <a:extLst>
              <a:ext uri="{FF2B5EF4-FFF2-40B4-BE49-F238E27FC236}">
                <a16:creationId xmlns:a16="http://schemas.microsoft.com/office/drawing/2014/main" id="{AD2657D2-3C79-4C0D-A24C-C78333F0D22D}"/>
              </a:ext>
            </a:extLst>
          </p:cNvPr>
          <p:cNvSpPr>
            <a:spLocks noGrp="1"/>
          </p:cNvSpPr>
          <p:nvPr>
            <p:ph idx="1"/>
          </p:nvPr>
        </p:nvSpPr>
        <p:spPr>
          <a:xfrm>
            <a:off x="448408" y="1094642"/>
            <a:ext cx="6668010" cy="3637378"/>
          </a:xfrm>
        </p:spPr>
        <p:txBody>
          <a:bodyPr/>
          <a:lstStyle/>
          <a:p>
            <a:r>
              <a:rPr lang="en-GB" dirty="0"/>
              <a:t>Ageing</a:t>
            </a:r>
          </a:p>
          <a:p>
            <a:pPr lvl="1"/>
            <a:r>
              <a:rPr lang="en-GB" dirty="0"/>
              <a:t>The number of people worldwide aged 60 years or over is projected to increase by 56% between 2015 and 2030 from 901 million to 1.4 billion</a:t>
            </a:r>
            <a:r>
              <a:rPr lang="en-GB" baseline="30000" dirty="0"/>
              <a:t>1</a:t>
            </a:r>
          </a:p>
          <a:p>
            <a:pPr lvl="1"/>
            <a:r>
              <a:rPr lang="en-GB" dirty="0"/>
              <a:t>In 2014, the World Health Organization declared, “ageing well must be a global priority”</a:t>
            </a:r>
            <a:r>
              <a:rPr lang="en-GB" baseline="30000" dirty="0"/>
              <a:t>2</a:t>
            </a:r>
          </a:p>
          <a:p>
            <a:pPr lvl="1"/>
            <a:r>
              <a:rPr lang="en-GB" dirty="0"/>
              <a:t>Maintaining mobility, independence and the ability to reside in one’s own home are important as people age</a:t>
            </a:r>
            <a:r>
              <a:rPr lang="en-GB" baseline="30000" dirty="0"/>
              <a:t>3–8</a:t>
            </a:r>
          </a:p>
          <a:p>
            <a:r>
              <a:rPr lang="en-GB" dirty="0"/>
              <a:t>Hip fractures </a:t>
            </a:r>
          </a:p>
          <a:p>
            <a:pPr lvl="1"/>
            <a:r>
              <a:rPr lang="en-GB" dirty="0"/>
              <a:t>The number of hip fractures worldwide is expected to increase from 1.7 million in 1990 to 6.3 million by 2050</a:t>
            </a:r>
            <a:r>
              <a:rPr lang="en-GB" baseline="30000" dirty="0"/>
              <a:t>9,10</a:t>
            </a:r>
          </a:p>
          <a:p>
            <a:pPr lvl="1"/>
            <a:r>
              <a:rPr lang="en-GB" dirty="0"/>
              <a:t>Hip fractures are associated with increased mortality in elderly people</a:t>
            </a:r>
            <a:r>
              <a:rPr lang="en-GB" baseline="30000" dirty="0"/>
              <a:t>11–14</a:t>
            </a:r>
            <a:r>
              <a:rPr lang="en-GB" dirty="0"/>
              <a:t> </a:t>
            </a:r>
          </a:p>
          <a:p>
            <a:pPr lvl="2"/>
            <a:r>
              <a:rPr lang="en-GB" dirty="0"/>
              <a:t>However, 42–86% of elderly people are alive 1 year after a hip fracture</a:t>
            </a:r>
            <a:r>
              <a:rPr lang="en-GB" baseline="30000" dirty="0"/>
              <a:t>14</a:t>
            </a:r>
          </a:p>
          <a:p>
            <a:pPr lvl="1"/>
            <a:r>
              <a:rPr lang="en-GB" dirty="0"/>
              <a:t>Hip fractures have a significant impact on the functional autonomy and independence of elderly people</a:t>
            </a:r>
            <a:r>
              <a:rPr lang="en-GB" baseline="30000" dirty="0"/>
              <a:t>15,16 </a:t>
            </a:r>
          </a:p>
          <a:p>
            <a:pPr lvl="2"/>
            <a:r>
              <a:rPr lang="en-GB" dirty="0"/>
              <a:t>They result in more functional decline than would be expected from normal ageing</a:t>
            </a:r>
            <a:r>
              <a:rPr lang="en-GB" baseline="30000" dirty="0"/>
              <a:t>15,17–20</a:t>
            </a:r>
          </a:p>
        </p:txBody>
      </p:sp>
      <p:sp>
        <p:nvSpPr>
          <p:cNvPr id="34" name="Footer Placeholder 33">
            <a:extLst>
              <a:ext uri="{FF2B5EF4-FFF2-40B4-BE49-F238E27FC236}">
                <a16:creationId xmlns:a16="http://schemas.microsoft.com/office/drawing/2014/main" id="{6D39F965-E1A1-4894-8659-5E3B9CD600DF}"/>
              </a:ext>
            </a:extLst>
          </p:cNvPr>
          <p:cNvSpPr>
            <a:spLocks noGrp="1"/>
          </p:cNvSpPr>
          <p:nvPr>
            <p:ph type="ftr" sz="quarter" idx="11"/>
          </p:nvPr>
        </p:nvSpPr>
        <p:spPr>
          <a:xfrm>
            <a:off x="439234" y="4897632"/>
            <a:ext cx="7957071" cy="205740"/>
          </a:xfrm>
        </p:spPr>
        <p:txBody>
          <a:bodyPr/>
          <a:lstStyle/>
          <a:p>
            <a:r>
              <a:rPr lang="en-US" dirty="0"/>
              <a:t>Please see the speaker notes for the slide references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
        <p:nvSpPr>
          <p:cNvPr id="13" name="Pentagon 48">
            <a:extLst>
              <a:ext uri="{FF2B5EF4-FFF2-40B4-BE49-F238E27FC236}">
                <a16:creationId xmlns:a16="http://schemas.microsoft.com/office/drawing/2014/main" id="{8A379E1B-A408-44B7-9682-B6B2BB1603DA}"/>
              </a:ext>
            </a:extLst>
          </p:cNvPr>
          <p:cNvSpPr/>
          <p:nvPr/>
        </p:nvSpPr>
        <p:spPr>
          <a:xfrm>
            <a:off x="8384985" y="251451"/>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1841529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57ED18-0076-4017-9C22-D9F500735D79}"/>
              </a:ext>
            </a:extLst>
          </p:cNvPr>
          <p:cNvSpPr>
            <a:spLocks noGrp="1"/>
          </p:cNvSpPr>
          <p:nvPr>
            <p:ph type="ftr" sz="quarter" idx="11"/>
          </p:nvPr>
        </p:nvSpPr>
        <p:spPr/>
        <p:txBody>
          <a:bodyPr/>
          <a:lstStyle/>
          <a:p>
            <a:r>
              <a:rPr lang="en-GB" baseline="30000" dirty="0" err="1"/>
              <a:t>a</a:t>
            </a:r>
            <a:r>
              <a:rPr lang="en-GB" dirty="0" err="1"/>
              <a:t>Outcomes</a:t>
            </a:r>
            <a:r>
              <a:rPr lang="en-GB" dirty="0"/>
              <a:t> are provided from individual cohort studies reported in the review by Dyer SM </a:t>
            </a:r>
            <a:r>
              <a:rPr lang="en-GB" i="1" dirty="0"/>
              <a:t>et al. </a:t>
            </a:r>
            <a:r>
              <a:rPr lang="en-GB" dirty="0"/>
              <a:t>(2016);</a:t>
            </a:r>
            <a:r>
              <a:rPr lang="en-GB" baseline="30000" dirty="0"/>
              <a:t>1 </a:t>
            </a:r>
            <a:r>
              <a:rPr lang="en-GB" baseline="30000" dirty="0" err="1"/>
              <a:t>b</a:t>
            </a:r>
            <a:r>
              <a:rPr lang="en-GB" dirty="0" err="1"/>
              <a:t>Determined</a:t>
            </a:r>
            <a:r>
              <a:rPr lang="en-GB" dirty="0"/>
              <a:t> as 100% less the percentage of survivors who deteriorated; </a:t>
            </a:r>
            <a:r>
              <a:rPr lang="en-GB" baseline="30000" dirty="0" err="1"/>
              <a:t>c</a:t>
            </a:r>
            <a:r>
              <a:rPr lang="en-GB" dirty="0" err="1"/>
              <a:t>Determined</a:t>
            </a:r>
            <a:r>
              <a:rPr lang="en-GB" dirty="0"/>
              <a:t> as 100% less the percentage of survivors that got worse regarding the number of ADLs with difficulty; </a:t>
            </a:r>
            <a:r>
              <a:rPr lang="en-GB" dirty="0" err="1"/>
              <a:t>dIn</a:t>
            </a:r>
            <a:r>
              <a:rPr lang="en-GB" dirty="0"/>
              <a:t> this study, for patients who died, functional status in the 2 weeks before death was determined by proxy interview and included</a:t>
            </a:r>
          </a:p>
          <a:p>
            <a:r>
              <a:rPr lang="en-GB" dirty="0"/>
              <a:t>ADLs, activities of daily living; MBI, Modified Barthel Index</a:t>
            </a:r>
          </a:p>
          <a:p>
            <a:r>
              <a:rPr lang="en-GB" dirty="0"/>
              <a:t>1. Dyer SM </a:t>
            </a:r>
            <a:r>
              <a:rPr lang="en-GB" i="1" dirty="0"/>
              <a:t>et al. </a:t>
            </a:r>
            <a:r>
              <a:rPr lang="pt-BR" i="1" dirty="0"/>
              <a:t>BMC Geriatr </a:t>
            </a:r>
            <a:r>
              <a:rPr lang="pt-BR" dirty="0"/>
              <a:t>2016;16:158 (please see the speaker notes for the individual study references)</a:t>
            </a:r>
            <a:r>
              <a:rPr lang="en-GB" dirty="0"/>
              <a:t>;</a:t>
            </a:r>
            <a:r>
              <a:rPr lang="pt-BR" dirty="0"/>
              <a:t> </a:t>
            </a:r>
            <a:r>
              <a:rPr lang="en-GB" dirty="0"/>
              <a:t>2. Mahoney FI, Barthel D. </a:t>
            </a:r>
            <a:r>
              <a:rPr lang="en-GB" i="1" dirty="0"/>
              <a:t>Maryland State Med J </a:t>
            </a:r>
            <a:r>
              <a:rPr lang="en-GB" dirty="0"/>
              <a:t>1965;14:56–61 </a:t>
            </a:r>
          </a:p>
        </p:txBody>
      </p:sp>
      <p:sp>
        <p:nvSpPr>
          <p:cNvPr id="9" name="Title 8">
            <a:extLst>
              <a:ext uri="{FF2B5EF4-FFF2-40B4-BE49-F238E27FC236}">
                <a16:creationId xmlns:a16="http://schemas.microsoft.com/office/drawing/2014/main" id="{CC1E0B80-E80C-4377-8477-75C07134108E}"/>
              </a:ext>
            </a:extLst>
          </p:cNvPr>
          <p:cNvSpPr>
            <a:spLocks noGrp="1"/>
          </p:cNvSpPr>
          <p:nvPr>
            <p:ph type="title"/>
          </p:nvPr>
        </p:nvSpPr>
        <p:spPr/>
        <p:txBody>
          <a:bodyPr>
            <a:normAutofit fontScale="90000"/>
          </a:bodyPr>
          <a:lstStyle/>
          <a:p>
            <a:r>
              <a:rPr lang="en-GB" dirty="0"/>
              <a:t>Many elderly people do not fully recover their </a:t>
            </a:r>
            <a:br>
              <a:rPr lang="en-GB" dirty="0"/>
            </a:br>
            <a:r>
              <a:rPr lang="en-GB" dirty="0"/>
              <a:t>pre-fracture capabilities in ADLs after hip fracture (2) </a:t>
            </a:r>
          </a:p>
        </p:txBody>
      </p:sp>
      <p:sp>
        <p:nvSpPr>
          <p:cNvPr id="3" name="Content Placeholder 2"/>
          <p:cNvSpPr>
            <a:spLocks noGrp="1"/>
          </p:cNvSpPr>
          <p:nvPr>
            <p:ph idx="1"/>
          </p:nvPr>
        </p:nvSpPr>
        <p:spPr/>
        <p:txBody>
          <a:bodyPr/>
          <a:lstStyle/>
          <a:p>
            <a:endParaRPr lang="en-GB"/>
          </a:p>
        </p:txBody>
      </p:sp>
      <p:graphicFrame>
        <p:nvGraphicFramePr>
          <p:cNvPr id="5" name="Table 4">
            <a:extLst>
              <a:ext uri="{FF2B5EF4-FFF2-40B4-BE49-F238E27FC236}">
                <a16:creationId xmlns:a16="http://schemas.microsoft.com/office/drawing/2014/main" id="{901F9DD6-1BAF-4AE7-A22E-9CD885AD6D8D}"/>
              </a:ext>
            </a:extLst>
          </p:cNvPr>
          <p:cNvGraphicFramePr>
            <a:graphicFrameLocks noGrp="1"/>
          </p:cNvGraphicFramePr>
          <p:nvPr>
            <p:extLst>
              <p:ext uri="{D42A27DB-BD31-4B8C-83A1-F6EECF244321}">
                <p14:modId xmlns:p14="http://schemas.microsoft.com/office/powerpoint/2010/main" val="1142932686"/>
              </p:ext>
            </p:extLst>
          </p:nvPr>
        </p:nvGraphicFramePr>
        <p:xfrm>
          <a:off x="539750" y="1055353"/>
          <a:ext cx="7704001" cy="3351561"/>
        </p:xfrm>
        <a:graphic>
          <a:graphicData uri="http://schemas.openxmlformats.org/drawingml/2006/table">
            <a:tbl>
              <a:tblPr firstRow="1" bandRow="1">
                <a:tableStyleId>{5C22544A-7EE6-4342-B048-85BDC9FD1C3A}</a:tableStyleId>
              </a:tblPr>
              <a:tblGrid>
                <a:gridCol w="1215025">
                  <a:extLst>
                    <a:ext uri="{9D8B030D-6E8A-4147-A177-3AD203B41FA5}">
                      <a16:colId xmlns:a16="http://schemas.microsoft.com/office/drawing/2014/main" val="2013540980"/>
                    </a:ext>
                  </a:extLst>
                </a:gridCol>
                <a:gridCol w="1889427">
                  <a:extLst>
                    <a:ext uri="{9D8B030D-6E8A-4147-A177-3AD203B41FA5}">
                      <a16:colId xmlns:a16="http://schemas.microsoft.com/office/drawing/2014/main" val="3436657194"/>
                    </a:ext>
                  </a:extLst>
                </a:gridCol>
                <a:gridCol w="1085052">
                  <a:extLst>
                    <a:ext uri="{9D8B030D-6E8A-4147-A177-3AD203B41FA5}">
                      <a16:colId xmlns:a16="http://schemas.microsoft.com/office/drawing/2014/main" val="382077975"/>
                    </a:ext>
                  </a:extLst>
                </a:gridCol>
                <a:gridCol w="859000">
                  <a:extLst>
                    <a:ext uri="{9D8B030D-6E8A-4147-A177-3AD203B41FA5}">
                      <a16:colId xmlns:a16="http://schemas.microsoft.com/office/drawing/2014/main" val="1925373142"/>
                    </a:ext>
                  </a:extLst>
                </a:gridCol>
                <a:gridCol w="884747">
                  <a:extLst>
                    <a:ext uri="{9D8B030D-6E8A-4147-A177-3AD203B41FA5}">
                      <a16:colId xmlns:a16="http://schemas.microsoft.com/office/drawing/2014/main" val="306873443"/>
                    </a:ext>
                  </a:extLst>
                </a:gridCol>
                <a:gridCol w="866537">
                  <a:extLst>
                    <a:ext uri="{9D8B030D-6E8A-4147-A177-3AD203B41FA5}">
                      <a16:colId xmlns:a16="http://schemas.microsoft.com/office/drawing/2014/main" val="3959209736"/>
                    </a:ext>
                  </a:extLst>
                </a:gridCol>
                <a:gridCol w="904213">
                  <a:extLst>
                    <a:ext uri="{9D8B030D-6E8A-4147-A177-3AD203B41FA5}">
                      <a16:colId xmlns:a16="http://schemas.microsoft.com/office/drawing/2014/main" val="3466861706"/>
                    </a:ext>
                  </a:extLst>
                </a:gridCol>
              </a:tblGrid>
              <a:tr h="241919">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baseline="0" dirty="0"/>
                        <a:t>Outcomes related to ADLs reported in individual studies from a large literature review</a:t>
                      </a:r>
                      <a:r>
                        <a:rPr lang="en-GB" sz="900" b="1" baseline="30000" dirty="0"/>
                        <a:t>1</a:t>
                      </a:r>
                      <a:endParaRPr lang="en-GB" sz="900" b="0" baseline="30000" dirty="0"/>
                    </a:p>
                  </a:txBody>
                  <a:tcPr marL="68580" marR="68580" marT="34290" marB="34290">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baseline="30000" dirty="0"/>
                    </a:p>
                  </a:txBody>
                  <a:tcPr>
                    <a:solidFill>
                      <a:schemeClr val="accent1"/>
                    </a:solidFill>
                  </a:tcPr>
                </a:tc>
                <a:tc hMerge="1">
                  <a:txBody>
                    <a:bodyPr/>
                    <a:lstStyle/>
                    <a:p>
                      <a:pPr algn="ctr"/>
                      <a:endParaRPr lang="en-GB" sz="14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0124425"/>
                  </a:ext>
                </a:extLst>
              </a:tr>
              <a:tr h="478926">
                <a:tc rowSpan="2">
                  <a:txBody>
                    <a:bodyPr/>
                    <a:lstStyle/>
                    <a:p>
                      <a:pPr algn="l"/>
                      <a:r>
                        <a:rPr lang="en-GB" sz="900" b="1" baseline="0" dirty="0">
                          <a:solidFill>
                            <a:schemeClr val="bg1"/>
                          </a:solidFill>
                        </a:rPr>
                        <a:t>Study reference</a:t>
                      </a:r>
                    </a:p>
                  </a:txBody>
                  <a:tcPr marL="68580" marR="68580" marT="34290" marB="34290">
                    <a:solidFill>
                      <a:schemeClr val="accent1"/>
                    </a:solidFill>
                  </a:tcPr>
                </a:tc>
                <a:tc rowSpan="2">
                  <a:txBody>
                    <a:bodyPr/>
                    <a:lstStyle/>
                    <a:p>
                      <a:pPr algn="ctr"/>
                      <a:r>
                        <a:rPr lang="en-GB" sz="900" b="1" dirty="0">
                          <a:solidFill>
                            <a:schemeClr val="bg1"/>
                          </a:solidFill>
                        </a:rPr>
                        <a:t>Composite</a:t>
                      </a:r>
                      <a:r>
                        <a:rPr lang="en-GB" sz="900" b="1" baseline="0" dirty="0">
                          <a:solidFill>
                            <a:schemeClr val="bg1"/>
                          </a:solidFill>
                        </a:rPr>
                        <a:t> measures of basic </a:t>
                      </a:r>
                      <a:r>
                        <a:rPr lang="en-GB" sz="900" b="1" baseline="0" dirty="0" err="1">
                          <a:solidFill>
                            <a:schemeClr val="bg1"/>
                          </a:solidFill>
                        </a:rPr>
                        <a:t>ADLs</a:t>
                      </a:r>
                      <a:r>
                        <a:rPr lang="en-GB" sz="900" b="1" baseline="30000" dirty="0" err="1">
                          <a:solidFill>
                            <a:schemeClr val="bg1"/>
                          </a:solidFill>
                        </a:rPr>
                        <a:t>a</a:t>
                      </a:r>
                      <a:endParaRPr lang="en-GB" sz="900" b="1" baseline="30000" dirty="0">
                        <a:solidFill>
                          <a:schemeClr val="bg1"/>
                        </a:solidFill>
                      </a:endParaRPr>
                    </a:p>
                  </a:txBody>
                  <a:tcPr marL="68580" marR="68580" marT="34290" marB="34290">
                    <a:solidFill>
                      <a:schemeClr val="accent1"/>
                    </a:solidFill>
                  </a:tcPr>
                </a:tc>
                <a:tc rowSpan="2">
                  <a:txBody>
                    <a:bodyPr/>
                    <a:lstStyle/>
                    <a:p>
                      <a:pPr algn="ctr"/>
                      <a:r>
                        <a:rPr lang="en-GB" sz="900" b="1" dirty="0">
                          <a:solidFill>
                            <a:schemeClr val="bg1"/>
                          </a:solidFill>
                        </a:rPr>
                        <a:t>Pre-fracture residence</a:t>
                      </a:r>
                    </a:p>
                  </a:txBody>
                  <a:tcPr marL="68580" marR="68580" marT="34290" marB="34290">
                    <a:solidFill>
                      <a:schemeClr val="accent1"/>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rPr>
                        <a:t>Proportion of survivors who recovered</a:t>
                      </a:r>
                      <a:r>
                        <a:rPr lang="en-GB" sz="900" b="1" baseline="0" dirty="0">
                          <a:solidFill>
                            <a:schemeClr val="bg1"/>
                          </a:solidFill>
                        </a:rPr>
                        <a:t> their pre-fracture capabilities post-fracture</a:t>
                      </a:r>
                      <a:endParaRPr lang="en-GB" sz="900" b="0" dirty="0">
                        <a:solidFill>
                          <a:schemeClr val="bg1"/>
                        </a:solidFill>
                      </a:endParaRPr>
                    </a:p>
                  </a:txBody>
                  <a:tcPr marL="68580" marR="68580" marT="34290" marB="34290">
                    <a:solidFill>
                      <a:schemeClr val="accent1"/>
                    </a:solidFill>
                  </a:tcPr>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extLst>
                  <a:ext uri="{0D108BD9-81ED-4DB2-BD59-A6C34878D82A}">
                    <a16:rowId xmlns:a16="http://schemas.microsoft.com/office/drawing/2014/main" val="10000"/>
                  </a:ext>
                </a:extLst>
              </a:tr>
              <a:tr h="241919">
                <a:tc vMerge="1">
                  <a:txBody>
                    <a:bodyPr/>
                    <a:lstStyle/>
                    <a:p>
                      <a:endParaRPr lang="en-GB"/>
                    </a:p>
                  </a:txBody>
                  <a:tcPr/>
                </a:tc>
                <a:tc vMerge="1">
                  <a:txBody>
                    <a:bodyPr/>
                    <a:lstStyle/>
                    <a:p>
                      <a:pPr algn="l"/>
                      <a:endParaRPr lang="en-GB" sz="1400" b="0" dirty="0"/>
                    </a:p>
                  </a:txBody>
                  <a:tcPr>
                    <a:solidFill>
                      <a:schemeClr val="accent1"/>
                    </a:solidFill>
                  </a:tcPr>
                </a:tc>
                <a:tc vMerge="1">
                  <a:txBody>
                    <a:bodyPr/>
                    <a:lstStyle/>
                    <a:p>
                      <a:pPr algn="ctr"/>
                      <a:endParaRPr lang="en-GB" sz="1400" dirty="0">
                        <a:solidFill>
                          <a:schemeClr val="bg1"/>
                        </a:solidFill>
                      </a:endParaRPr>
                    </a:p>
                  </a:txBody>
                  <a:tcPr>
                    <a:solidFill>
                      <a:schemeClr val="accent1"/>
                    </a:solidFill>
                  </a:tcPr>
                </a:tc>
                <a:tc>
                  <a:txBody>
                    <a:bodyPr/>
                    <a:lstStyle/>
                    <a:p>
                      <a:pPr algn="ctr"/>
                      <a:r>
                        <a:rPr lang="en-GB" sz="900" b="0" dirty="0">
                          <a:solidFill>
                            <a:schemeClr val="bg1"/>
                          </a:solidFill>
                        </a:rPr>
                        <a:t>3–4 months</a:t>
                      </a:r>
                    </a:p>
                  </a:txBody>
                  <a:tcPr marL="68580" marR="68580" marT="34290" marB="34290">
                    <a:solidFill>
                      <a:schemeClr val="accent1"/>
                    </a:solidFill>
                  </a:tcPr>
                </a:tc>
                <a:tc>
                  <a:txBody>
                    <a:bodyPr/>
                    <a:lstStyle/>
                    <a:p>
                      <a:pPr algn="ctr"/>
                      <a:r>
                        <a:rPr lang="en-GB" sz="900" b="0" dirty="0">
                          <a:solidFill>
                            <a:schemeClr val="bg1"/>
                          </a:solidFill>
                        </a:rPr>
                        <a:t>6 months</a:t>
                      </a:r>
                    </a:p>
                  </a:txBody>
                  <a:tcPr marL="68580" marR="68580" marT="34290" marB="34290">
                    <a:solidFill>
                      <a:schemeClr val="accent1"/>
                    </a:solidFill>
                  </a:tcPr>
                </a:tc>
                <a:tc>
                  <a:txBody>
                    <a:bodyPr/>
                    <a:lstStyle/>
                    <a:p>
                      <a:pPr algn="ctr"/>
                      <a:r>
                        <a:rPr lang="en-GB" sz="900" b="0" dirty="0">
                          <a:solidFill>
                            <a:schemeClr val="bg1"/>
                          </a:solidFill>
                        </a:rPr>
                        <a:t>12 months</a:t>
                      </a:r>
                    </a:p>
                  </a:txBody>
                  <a:tcPr marL="68580" marR="68580" marT="34290" marB="34290">
                    <a:solidFill>
                      <a:schemeClr val="accent1"/>
                    </a:solidFill>
                  </a:tcPr>
                </a:tc>
                <a:tc>
                  <a:txBody>
                    <a:bodyPr/>
                    <a:lstStyle/>
                    <a:p>
                      <a:pPr algn="ctr"/>
                      <a:r>
                        <a:rPr lang="en-GB" sz="900" b="0" dirty="0">
                          <a:solidFill>
                            <a:schemeClr val="bg1"/>
                          </a:solidFill>
                        </a:rPr>
                        <a:t>24 months</a:t>
                      </a:r>
                    </a:p>
                  </a:txBody>
                  <a:tcPr marL="68580" marR="68580" marT="34290" marB="34290">
                    <a:solidFill>
                      <a:schemeClr val="accent1"/>
                    </a:solidFill>
                  </a:tcPr>
                </a:tc>
                <a:extLst>
                  <a:ext uri="{0D108BD9-81ED-4DB2-BD59-A6C34878D82A}">
                    <a16:rowId xmlns:a16="http://schemas.microsoft.com/office/drawing/2014/main" val="3162069775"/>
                  </a:ext>
                </a:extLst>
              </a:tr>
              <a:tr h="321364">
                <a:tc>
                  <a:txBody>
                    <a:bodyPr/>
                    <a:lstStyle/>
                    <a:p>
                      <a:r>
                        <a:rPr lang="en-GB" sz="900" baseline="0" dirty="0"/>
                        <a:t>Vergara </a:t>
                      </a:r>
                      <a:r>
                        <a:rPr lang="en-GB" sz="900" i="1" baseline="0" dirty="0"/>
                        <a:t>et al.</a:t>
                      </a:r>
                      <a:r>
                        <a:rPr lang="en-GB" sz="900" baseline="0" dirty="0"/>
                        <a:t> 2014</a:t>
                      </a:r>
                    </a:p>
                  </a:txBody>
                  <a:tcPr marL="68580" marR="68580" marT="34290" marB="34290"/>
                </a:tc>
                <a:tc>
                  <a:txBody>
                    <a:bodyPr/>
                    <a:lstStyle/>
                    <a:p>
                      <a:r>
                        <a:rPr lang="en-GB" sz="900" dirty="0"/>
                        <a:t>ADL level (MBI</a:t>
                      </a:r>
                      <a:r>
                        <a:rPr lang="en-GB" sz="900" baseline="30000" dirty="0"/>
                        <a:t>2</a:t>
                      </a:r>
                      <a:r>
                        <a:rPr lang="en-GB" sz="900" dirty="0"/>
                        <a:t>)</a:t>
                      </a:r>
                      <a:r>
                        <a:rPr lang="en-GB" sz="900" baseline="30000" dirty="0"/>
                        <a:t>b</a:t>
                      </a:r>
                    </a:p>
                  </a:txBody>
                  <a:tcPr marL="68580" marR="68580" marT="34290" marB="34290"/>
                </a:tc>
                <a:tc>
                  <a:txBody>
                    <a:bodyPr/>
                    <a:lstStyle/>
                    <a:p>
                      <a:r>
                        <a:rPr lang="en-GB" sz="900" dirty="0"/>
                        <a:t>Mixed</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29%</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1691493752"/>
                  </a:ext>
                </a:extLst>
              </a:tr>
              <a:tr h="205254">
                <a:tc>
                  <a:txBody>
                    <a:bodyPr/>
                    <a:lstStyle/>
                    <a:p>
                      <a:r>
                        <a:rPr lang="en-GB" sz="900" baseline="0" dirty="0"/>
                        <a:t>Bentler </a:t>
                      </a:r>
                      <a:r>
                        <a:rPr lang="en-GB" sz="900" i="1" baseline="0" dirty="0"/>
                        <a:t>et al. </a:t>
                      </a:r>
                      <a:r>
                        <a:rPr lang="en-GB" sz="900" baseline="0" dirty="0"/>
                        <a:t>2009</a:t>
                      </a:r>
                    </a:p>
                  </a:txBody>
                  <a:tcPr marL="68580" marR="68580" marT="34290" marB="34290"/>
                </a:tc>
                <a:tc>
                  <a:txBody>
                    <a:bodyPr/>
                    <a:lstStyle/>
                    <a:p>
                      <a:r>
                        <a:rPr lang="en-GB" sz="900" dirty="0"/>
                        <a:t>ADLs without </a:t>
                      </a:r>
                      <a:r>
                        <a:rPr lang="en-GB" sz="900" dirty="0" err="1"/>
                        <a:t>difficulty</a:t>
                      </a:r>
                      <a:r>
                        <a:rPr lang="en-GB" sz="900" baseline="30000" dirty="0" err="1"/>
                        <a:t>c</a:t>
                      </a:r>
                      <a:endParaRPr lang="en-GB" sz="900" baseline="30000" dirty="0"/>
                    </a:p>
                  </a:txBody>
                  <a:tcPr marL="68580" marR="68580" marT="34290" marB="34290"/>
                </a:tc>
                <a:tc>
                  <a:txBody>
                    <a:bodyPr/>
                    <a:lstStyle/>
                    <a:p>
                      <a:r>
                        <a:rPr lang="en-GB" sz="900" dirty="0"/>
                        <a:t>Not</a:t>
                      </a:r>
                      <a:r>
                        <a:rPr lang="en-GB" sz="900" baseline="0" dirty="0"/>
                        <a:t> reported</a:t>
                      </a:r>
                      <a:endParaRPr lang="en-GB" sz="9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49%</a:t>
                      </a:r>
                    </a:p>
                  </a:txBody>
                  <a:tcPr marL="68580" marR="68580" marT="34290" marB="34290"/>
                </a:tc>
                <a:extLst>
                  <a:ext uri="{0D108BD9-81ED-4DB2-BD59-A6C34878D82A}">
                    <a16:rowId xmlns:a16="http://schemas.microsoft.com/office/drawing/2014/main" val="2038314809"/>
                  </a:ext>
                </a:extLst>
              </a:tr>
              <a:tr h="207992">
                <a:tc>
                  <a:txBody>
                    <a:bodyPr/>
                    <a:lstStyle/>
                    <a:p>
                      <a:r>
                        <a:rPr lang="en-GB" sz="900" baseline="0" dirty="0"/>
                        <a:t>Givens </a:t>
                      </a:r>
                      <a:r>
                        <a:rPr lang="en-GB" sz="900" i="1" baseline="0" dirty="0"/>
                        <a:t>et al. </a:t>
                      </a:r>
                      <a:r>
                        <a:rPr lang="en-GB" sz="900" baseline="0" dirty="0"/>
                        <a:t>2008</a:t>
                      </a:r>
                    </a:p>
                  </a:txBody>
                  <a:tcPr marL="68580" marR="68580" marT="34290" marB="34290"/>
                </a:tc>
                <a:tc>
                  <a:txBody>
                    <a:bodyPr/>
                    <a:lstStyle/>
                    <a:p>
                      <a:r>
                        <a:rPr lang="en-GB" sz="900" dirty="0"/>
                        <a:t>ADL no </a:t>
                      </a:r>
                      <a:r>
                        <a:rPr lang="en-GB" sz="900" dirty="0" err="1"/>
                        <a:t>decline</a:t>
                      </a:r>
                      <a:r>
                        <a:rPr lang="en-GB" sz="900" baseline="30000" dirty="0" err="1"/>
                        <a:t>b,d</a:t>
                      </a:r>
                      <a:endParaRPr lang="en-GB" sz="900" baseline="30000" dirty="0"/>
                    </a:p>
                  </a:txBody>
                  <a:tcPr marL="68580" marR="68580" marT="34290" marB="34290"/>
                </a:tc>
                <a:tc>
                  <a:txBody>
                    <a:bodyPr/>
                    <a:lstStyle/>
                    <a:p>
                      <a:r>
                        <a:rPr lang="en-GB" sz="900" dirty="0"/>
                        <a:t>Mixed</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b="0" dirty="0"/>
                        <a:t>71%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1008903230"/>
                  </a:ext>
                </a:extLst>
              </a:tr>
              <a:tr h="350681">
                <a:tc>
                  <a:txBody>
                    <a:bodyPr/>
                    <a:lstStyle/>
                    <a:p>
                      <a:r>
                        <a:rPr lang="en-GB" sz="900" baseline="0" dirty="0"/>
                        <a:t>Beaupre </a:t>
                      </a:r>
                      <a:r>
                        <a:rPr lang="en-GB" sz="900" i="1" baseline="0" dirty="0"/>
                        <a:t>et al. </a:t>
                      </a:r>
                      <a:r>
                        <a:rPr lang="en-GB" sz="900" baseline="0" dirty="0"/>
                        <a:t>2007</a:t>
                      </a:r>
                    </a:p>
                  </a:txBody>
                  <a:tcPr marL="68580" marR="68580" marT="34290" marB="34290"/>
                </a:tc>
                <a:tc>
                  <a:txBody>
                    <a:bodyPr/>
                    <a:lstStyle/>
                    <a:p>
                      <a:r>
                        <a:rPr lang="en-GB" sz="900" dirty="0"/>
                        <a:t>ADL level (MBI</a:t>
                      </a:r>
                      <a:r>
                        <a:rPr lang="en-GB" sz="900" baseline="30000" dirty="0"/>
                        <a:t>2</a:t>
                      </a:r>
                      <a:r>
                        <a:rPr lang="en-GB" sz="900" dirty="0"/>
                        <a:t>)</a:t>
                      </a:r>
                    </a:p>
                  </a:txBody>
                  <a:tcPr marL="68580" marR="68580" marT="34290" marB="34290"/>
                </a:tc>
                <a:tc>
                  <a:txBody>
                    <a:bodyPr/>
                    <a:lstStyle/>
                    <a:p>
                      <a:pPr marL="87313" indent="-87313">
                        <a:buFont typeface="Arial" panose="020B0604020202020204" pitchFamily="34" charset="0"/>
                        <a:buChar char="•"/>
                      </a:pPr>
                      <a:r>
                        <a:rPr lang="en-GB" sz="900" dirty="0"/>
                        <a:t>Community</a:t>
                      </a:r>
                    </a:p>
                    <a:p>
                      <a:pPr marL="87313" indent="-87313">
                        <a:buFont typeface="Arial" panose="020B0604020202020204" pitchFamily="34" charset="0"/>
                        <a:buChar char="•"/>
                      </a:pPr>
                      <a:r>
                        <a:rPr lang="en-GB" sz="900" dirty="0"/>
                        <a:t>Long-term care</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b="0" dirty="0"/>
                        <a:t>71%</a:t>
                      </a:r>
                    </a:p>
                    <a:p>
                      <a:pPr algn="ctr"/>
                      <a:r>
                        <a:rPr lang="en-GB" sz="900" b="0" dirty="0"/>
                        <a:t>22%</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1331566627"/>
                  </a:ext>
                </a:extLst>
              </a:tr>
              <a:tr h="205254">
                <a:tc>
                  <a:txBody>
                    <a:bodyPr/>
                    <a:lstStyle/>
                    <a:p>
                      <a:r>
                        <a:rPr lang="en-GB" sz="900" baseline="0" dirty="0"/>
                        <a:t>Beaupre </a:t>
                      </a:r>
                      <a:r>
                        <a:rPr lang="en-GB" sz="900" b="0" i="1" baseline="0" dirty="0"/>
                        <a:t>et al. </a:t>
                      </a:r>
                      <a:r>
                        <a:rPr lang="en-GB" sz="900" baseline="0" dirty="0"/>
                        <a:t>2005</a:t>
                      </a:r>
                    </a:p>
                  </a:txBody>
                  <a:tcPr marL="68580" marR="68580" marT="34290" marB="34290"/>
                </a:tc>
                <a:tc>
                  <a:txBody>
                    <a:bodyPr/>
                    <a:lstStyle/>
                    <a:p>
                      <a:r>
                        <a:rPr lang="en-GB" sz="900" dirty="0"/>
                        <a:t>ADL level (MBI</a:t>
                      </a:r>
                      <a:r>
                        <a:rPr lang="en-GB" sz="900" baseline="30000" dirty="0"/>
                        <a:t>2</a:t>
                      </a:r>
                      <a:r>
                        <a:rPr lang="en-GB" sz="900" dirty="0"/>
                        <a:t>)</a:t>
                      </a:r>
                    </a:p>
                  </a:txBody>
                  <a:tcPr marL="68580" marR="68580" marT="34290" marB="34290"/>
                </a:tc>
                <a:tc>
                  <a:txBody>
                    <a:bodyPr/>
                    <a:lstStyle/>
                    <a:p>
                      <a:r>
                        <a:rPr lang="en-GB" sz="900" dirty="0"/>
                        <a:t>Mixed</a:t>
                      </a:r>
                    </a:p>
                  </a:txBody>
                  <a:tcPr marL="68580" marR="68580" marT="34290" marB="34290"/>
                </a:tc>
                <a:tc>
                  <a:txBody>
                    <a:bodyPr/>
                    <a:lstStyle/>
                    <a:p>
                      <a:pPr algn="ctr"/>
                      <a:r>
                        <a:rPr lang="en-GB" sz="900" dirty="0"/>
                        <a:t>34%</a:t>
                      </a:r>
                    </a:p>
                  </a:txBody>
                  <a:tcPr marL="68580" marR="68580" marT="34290" marB="34290"/>
                </a:tc>
                <a:tc>
                  <a:txBody>
                    <a:bodyPr/>
                    <a:lstStyle/>
                    <a:p>
                      <a:pPr algn="ctr"/>
                      <a:r>
                        <a:rPr lang="en-GB" sz="900" dirty="0"/>
                        <a:t>42%</a:t>
                      </a:r>
                    </a:p>
                  </a:txBody>
                  <a:tcPr marL="68580" marR="68580" marT="34290" marB="34290"/>
                </a:tc>
                <a:tc>
                  <a:txBody>
                    <a:bodyPr/>
                    <a:lstStyle/>
                    <a:p>
                      <a:pPr algn="ctr"/>
                      <a:endParaRPr lang="en-GB" sz="900" dirty="0"/>
                    </a:p>
                  </a:txBody>
                  <a:tcPr marL="68580" marR="68580" marT="34290" marB="34290"/>
                </a:tc>
                <a:tc>
                  <a:txBody>
                    <a:bodyPr/>
                    <a:lstStyle/>
                    <a:p>
                      <a:pPr algn="ctr"/>
                      <a:endParaRPr lang="en-GB" sz="900" dirty="0"/>
                    </a:p>
                  </a:txBody>
                  <a:tcPr marL="68580" marR="68580" marT="34290" marB="34290"/>
                </a:tc>
                <a:extLst>
                  <a:ext uri="{0D108BD9-81ED-4DB2-BD59-A6C34878D82A}">
                    <a16:rowId xmlns:a16="http://schemas.microsoft.com/office/drawing/2014/main" val="3497663284"/>
                  </a:ext>
                </a:extLst>
              </a:tr>
              <a:tr h="478926">
                <a:tc>
                  <a:txBody>
                    <a:bodyPr/>
                    <a:lstStyle/>
                    <a:p>
                      <a:r>
                        <a:rPr lang="en-GB" sz="900" baseline="0" dirty="0" err="1"/>
                        <a:t>Osnes</a:t>
                      </a:r>
                      <a:r>
                        <a:rPr lang="en-GB" sz="900" baseline="0" dirty="0"/>
                        <a:t> </a:t>
                      </a:r>
                      <a:r>
                        <a:rPr lang="en-GB" sz="900" i="1" baseline="0" dirty="0"/>
                        <a:t>et al. </a:t>
                      </a:r>
                      <a:r>
                        <a:rPr lang="en-GB" sz="900" baseline="0" dirty="0"/>
                        <a:t>2004</a:t>
                      </a:r>
                    </a:p>
                  </a:txBody>
                  <a:tcPr marL="68580" marR="68580" marT="34290" marB="34290"/>
                </a:tc>
                <a:tc>
                  <a:txBody>
                    <a:bodyPr/>
                    <a:lstStyle/>
                    <a:p>
                      <a:r>
                        <a:rPr lang="en-GB" sz="900" dirty="0"/>
                        <a:t>Assistance at home at the same frequency</a:t>
                      </a:r>
                    </a:p>
                    <a:p>
                      <a:r>
                        <a:rPr lang="en-GB" sz="900" dirty="0"/>
                        <a:t>Without assistance at home</a:t>
                      </a:r>
                    </a:p>
                  </a:txBody>
                  <a:tcPr marL="68580" marR="68580" marT="34290" marB="34290"/>
                </a:tc>
                <a:tc>
                  <a:txBody>
                    <a:bodyPr/>
                    <a:lstStyle/>
                    <a:p>
                      <a:r>
                        <a:rPr lang="en-GB" sz="900" dirty="0"/>
                        <a:t>Mixed</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49%</a:t>
                      </a:r>
                    </a:p>
                    <a:p>
                      <a:pPr algn="ctr"/>
                      <a:r>
                        <a:rPr lang="en-GB" sz="900" dirty="0"/>
                        <a:t>45%</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1868611440"/>
                  </a:ext>
                </a:extLst>
              </a:tr>
              <a:tr h="205254">
                <a:tc>
                  <a:txBody>
                    <a:bodyPr/>
                    <a:lstStyle/>
                    <a:p>
                      <a:r>
                        <a:rPr lang="en-GB" sz="900" baseline="0" dirty="0"/>
                        <a:t>Shah </a:t>
                      </a:r>
                      <a:r>
                        <a:rPr lang="en-GB" sz="900" i="1" u="none" baseline="0" dirty="0"/>
                        <a:t>et al. </a:t>
                      </a:r>
                      <a:r>
                        <a:rPr lang="en-GB" sz="900" baseline="0" dirty="0"/>
                        <a:t>2001</a:t>
                      </a:r>
                    </a:p>
                  </a:txBody>
                  <a:tcPr marL="68580" marR="68580" marT="34290" marB="34290"/>
                </a:tc>
                <a:tc>
                  <a:txBody>
                    <a:bodyPr/>
                    <a:lstStyle/>
                    <a:p>
                      <a:r>
                        <a:rPr lang="en-GB" sz="900" dirty="0"/>
                        <a:t>ADL level</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t>Community</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a:t>
                      </a:r>
                    </a:p>
                  </a:txBody>
                  <a:tcPr marL="68580" marR="68580" marT="34290" marB="34290"/>
                </a:tc>
                <a:tc>
                  <a:txBody>
                    <a:bodyPr/>
                    <a:lstStyle/>
                    <a:p>
                      <a:pPr algn="ctr"/>
                      <a:r>
                        <a:rPr lang="en-GB" sz="900" dirty="0"/>
                        <a:t>70%</a:t>
                      </a:r>
                    </a:p>
                  </a:txBody>
                  <a:tcPr marL="68580" marR="68580" marT="34290" marB="34290"/>
                </a:tc>
                <a:tc>
                  <a:txBody>
                    <a:bodyPr/>
                    <a:lstStyle/>
                    <a:p>
                      <a:pPr algn="ctr"/>
                      <a:r>
                        <a:rPr lang="en-GB" sz="900" dirty="0"/>
                        <a:t>–</a:t>
                      </a:r>
                    </a:p>
                  </a:txBody>
                  <a:tcPr marL="68580" marR="68580" marT="34290" marB="34290"/>
                </a:tc>
                <a:extLst>
                  <a:ext uri="{0D108BD9-81ED-4DB2-BD59-A6C34878D82A}">
                    <a16:rowId xmlns:a16="http://schemas.microsoft.com/office/drawing/2014/main" val="3785904478"/>
                  </a:ext>
                </a:extLst>
              </a:tr>
              <a:tr h="205254">
                <a:tc>
                  <a:txBody>
                    <a:bodyPr/>
                    <a:lstStyle/>
                    <a:p>
                      <a:r>
                        <a:rPr lang="en-GB" sz="900" baseline="0" dirty="0"/>
                        <a:t>Norton </a:t>
                      </a:r>
                      <a:r>
                        <a:rPr lang="en-GB" sz="900" i="1" baseline="0" dirty="0"/>
                        <a:t>et al. </a:t>
                      </a:r>
                      <a:r>
                        <a:rPr lang="en-GB" sz="900" baseline="0" dirty="0"/>
                        <a:t>2000</a:t>
                      </a:r>
                    </a:p>
                  </a:txBody>
                  <a:tcPr marL="68580" marR="68580" marT="34290" marB="34290"/>
                </a:tc>
                <a:tc>
                  <a:txBody>
                    <a:bodyPr/>
                    <a:lstStyle/>
                    <a:p>
                      <a:r>
                        <a:rPr lang="en-GB" sz="900" dirty="0"/>
                        <a:t>Functional independence</a:t>
                      </a:r>
                      <a:endParaRPr lang="en-GB" sz="900" baseline="30000" dirty="0"/>
                    </a:p>
                  </a:txBody>
                  <a:tcPr marL="68580" marR="68580" marT="34290" marB="34290"/>
                </a:tc>
                <a:tc>
                  <a:txBody>
                    <a:bodyPr/>
                    <a:lstStyle/>
                    <a:p>
                      <a:r>
                        <a:rPr lang="en-GB" sz="900" dirty="0"/>
                        <a:t>Mixed</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tc>
                  <a:txBody>
                    <a:bodyPr/>
                    <a:lstStyle/>
                    <a:p>
                      <a:pPr algn="ctr"/>
                      <a:r>
                        <a:rPr lang="en-GB" sz="900" dirty="0"/>
                        <a:t>72%</a:t>
                      </a:r>
                    </a:p>
                  </a:txBody>
                  <a:tcPr marL="68580" marR="68580" marT="34290" marB="34290"/>
                </a:tc>
                <a:extLst>
                  <a:ext uri="{0D108BD9-81ED-4DB2-BD59-A6C34878D82A}">
                    <a16:rowId xmlns:a16="http://schemas.microsoft.com/office/drawing/2014/main" val="1933618254"/>
                  </a:ext>
                </a:extLst>
              </a:tr>
              <a:tr h="205254">
                <a:tc>
                  <a:txBody>
                    <a:bodyPr/>
                    <a:lstStyle/>
                    <a:p>
                      <a:r>
                        <a:rPr lang="en-GB" sz="900" baseline="0" dirty="0" err="1"/>
                        <a:t>Koval</a:t>
                      </a:r>
                      <a:r>
                        <a:rPr lang="en-GB" sz="900" baseline="0" dirty="0"/>
                        <a:t> </a:t>
                      </a:r>
                      <a:r>
                        <a:rPr lang="en-GB" sz="900" i="1" baseline="0" dirty="0"/>
                        <a:t>et al. </a:t>
                      </a:r>
                      <a:r>
                        <a:rPr lang="en-GB" sz="900" baseline="0" dirty="0"/>
                        <a:t>1998</a:t>
                      </a:r>
                    </a:p>
                  </a:txBody>
                  <a:tcPr marL="68580" marR="68580" marT="34290" marB="34290"/>
                </a:tc>
                <a:tc>
                  <a:txBody>
                    <a:bodyPr/>
                    <a:lstStyle/>
                    <a:p>
                      <a:r>
                        <a:rPr lang="en-GB" sz="900" dirty="0"/>
                        <a:t>ADL level</a:t>
                      </a:r>
                    </a:p>
                  </a:txBody>
                  <a:tcPr marL="68580" marR="68580" marT="34290" marB="34290"/>
                </a:tc>
                <a:tc>
                  <a:txBody>
                    <a:bodyPr/>
                    <a:lstStyle/>
                    <a:p>
                      <a:r>
                        <a:rPr lang="en-GB" sz="900" dirty="0"/>
                        <a:t>Community</a:t>
                      </a:r>
                    </a:p>
                  </a:txBody>
                  <a:tcPr marL="68580" marR="68580" marT="34290" marB="34290"/>
                </a:tc>
                <a:tc>
                  <a:txBody>
                    <a:bodyPr/>
                    <a:lstStyle/>
                    <a:p>
                      <a:pPr algn="ctr"/>
                      <a:r>
                        <a:rPr lang="en-GB" sz="900" dirty="0"/>
                        <a:t>59%</a:t>
                      </a:r>
                    </a:p>
                  </a:txBody>
                  <a:tcPr marL="68580" marR="68580" marT="34290" marB="34290"/>
                </a:tc>
                <a:tc>
                  <a:txBody>
                    <a:bodyPr/>
                    <a:lstStyle/>
                    <a:p>
                      <a:pPr algn="ctr"/>
                      <a:r>
                        <a:rPr lang="en-GB" sz="900" dirty="0"/>
                        <a:t>71%</a:t>
                      </a:r>
                    </a:p>
                  </a:txBody>
                  <a:tcPr marL="68580" marR="68580" marT="34290" marB="34290"/>
                </a:tc>
                <a:tc>
                  <a:txBody>
                    <a:bodyPr/>
                    <a:lstStyle/>
                    <a:p>
                      <a:pPr algn="ctr"/>
                      <a:r>
                        <a:rPr lang="en-GB" sz="900" dirty="0"/>
                        <a:t>73%</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t>–</a:t>
                      </a:r>
                    </a:p>
                  </a:txBody>
                  <a:tcPr marL="68580" marR="68580" marT="34290" marB="34290"/>
                </a:tc>
                <a:extLst>
                  <a:ext uri="{0D108BD9-81ED-4DB2-BD59-A6C34878D82A}">
                    <a16:rowId xmlns:a16="http://schemas.microsoft.com/office/drawing/2014/main" val="253592275"/>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40</a:t>
            </a:fld>
            <a:endParaRPr lang="en-US" dirty="0"/>
          </a:p>
        </p:txBody>
      </p:sp>
      <p:sp>
        <p:nvSpPr>
          <p:cNvPr id="7"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1065291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9C352-CEEC-49E5-859D-B7B0CD06D26E}"/>
              </a:ext>
            </a:extLst>
          </p:cNvPr>
          <p:cNvSpPr txBox="1">
            <a:spLocks/>
          </p:cNvSpPr>
          <p:nvPr/>
        </p:nvSpPr>
        <p:spPr>
          <a:xfrm>
            <a:off x="1164345" y="14375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300" dirty="0"/>
          </a:p>
        </p:txBody>
      </p:sp>
      <p:sp>
        <p:nvSpPr>
          <p:cNvPr id="2" name="Footer Placeholder 1">
            <a:extLst>
              <a:ext uri="{FF2B5EF4-FFF2-40B4-BE49-F238E27FC236}">
                <a16:creationId xmlns:a16="http://schemas.microsoft.com/office/drawing/2014/main" id="{ADF6B44D-38A8-4802-AAE9-930BE3421597}"/>
              </a:ext>
            </a:extLst>
          </p:cNvPr>
          <p:cNvSpPr>
            <a:spLocks noGrp="1"/>
          </p:cNvSpPr>
          <p:nvPr>
            <p:ph type="ftr" sz="quarter" idx="11"/>
          </p:nvPr>
        </p:nvSpPr>
        <p:spPr/>
        <p:txBody>
          <a:bodyPr/>
          <a:lstStyle/>
          <a:p>
            <a:r>
              <a:rPr lang="en-GB" baseline="30000" dirty="0" err="1"/>
              <a:t>a</a:t>
            </a:r>
            <a:r>
              <a:rPr lang="en-GB" dirty="0" err="1"/>
              <a:t>Outcomes</a:t>
            </a:r>
            <a:r>
              <a:rPr lang="en-GB" dirty="0"/>
              <a:t> are provided from individual cohort studies reported in the review by Dyer SM </a:t>
            </a:r>
            <a:r>
              <a:rPr lang="en-GB" i="1" dirty="0"/>
              <a:t>et al. </a:t>
            </a:r>
            <a:r>
              <a:rPr lang="en-GB" dirty="0"/>
              <a:t>(2016);</a:t>
            </a:r>
            <a:r>
              <a:rPr lang="en-GB" baseline="30000" dirty="0"/>
              <a:t>1 </a:t>
            </a:r>
            <a:r>
              <a:rPr lang="en-GB" baseline="30000" dirty="0" err="1"/>
              <a:t>b</a:t>
            </a:r>
            <a:r>
              <a:rPr lang="en-GB" dirty="0" err="1"/>
              <a:t>Determined</a:t>
            </a:r>
            <a:r>
              <a:rPr lang="en-GB" dirty="0"/>
              <a:t> as 100% less the percentage of survivors who deteriorated; </a:t>
            </a:r>
            <a:r>
              <a:rPr lang="en-GB" baseline="30000" dirty="0" err="1"/>
              <a:t>c</a:t>
            </a:r>
            <a:r>
              <a:rPr lang="en-GB" dirty="0" err="1"/>
              <a:t>Determined</a:t>
            </a:r>
            <a:r>
              <a:rPr lang="en-GB" dirty="0"/>
              <a:t> as 100% less the percentage of survivors that got worse regarding the number of ADLs with difficulty; </a:t>
            </a:r>
          </a:p>
          <a:p>
            <a:r>
              <a:rPr lang="en-GB" dirty="0"/>
              <a:t>ADLs, activities of daily living; IADLs, instrumental activities of daily living</a:t>
            </a:r>
          </a:p>
          <a:p>
            <a:r>
              <a:rPr lang="en-GB" dirty="0"/>
              <a:t>1. Dyer SM </a:t>
            </a:r>
            <a:r>
              <a:rPr lang="en-GB" i="1" dirty="0"/>
              <a:t>et al. </a:t>
            </a:r>
            <a:r>
              <a:rPr lang="pt-BR" i="1" dirty="0"/>
              <a:t>BMC Geriatr </a:t>
            </a:r>
            <a:r>
              <a:rPr lang="pt-BR" dirty="0"/>
              <a:t>2016;16:158 (please see the speaker notes for the individual study references)</a:t>
            </a:r>
            <a:r>
              <a:rPr lang="en-GB" dirty="0"/>
              <a:t> </a:t>
            </a:r>
            <a:r>
              <a:rPr lang="pt-BR" dirty="0"/>
              <a:t> </a:t>
            </a:r>
          </a:p>
        </p:txBody>
      </p:sp>
      <p:sp>
        <p:nvSpPr>
          <p:cNvPr id="6" name="Title 5"/>
          <p:cNvSpPr>
            <a:spLocks noGrp="1"/>
          </p:cNvSpPr>
          <p:nvPr>
            <p:ph type="title"/>
          </p:nvPr>
        </p:nvSpPr>
        <p:spPr/>
        <p:txBody>
          <a:bodyPr/>
          <a:lstStyle/>
          <a:p>
            <a:r>
              <a:rPr lang="en-GB" dirty="0"/>
              <a:t>Many elderly people do not fully recover their </a:t>
            </a:r>
            <a:br>
              <a:rPr lang="en-GB" dirty="0"/>
            </a:br>
            <a:r>
              <a:rPr lang="en-GB" dirty="0"/>
              <a:t>pre-fracture capabilities in IADLs after hip fracture</a:t>
            </a:r>
            <a:endParaRPr lang="en-US" dirty="0"/>
          </a:p>
        </p:txBody>
      </p:sp>
      <p:sp>
        <p:nvSpPr>
          <p:cNvPr id="3" name="Content Placeholder 2"/>
          <p:cNvSpPr>
            <a:spLocks noGrp="1"/>
          </p:cNvSpPr>
          <p:nvPr>
            <p:ph idx="1"/>
          </p:nvPr>
        </p:nvSpPr>
        <p:spPr/>
        <p:txBody>
          <a:bodyPr/>
          <a:lstStyle/>
          <a:p>
            <a:endParaRPr lang="en-GB"/>
          </a:p>
        </p:txBody>
      </p:sp>
      <p:graphicFrame>
        <p:nvGraphicFramePr>
          <p:cNvPr id="7" name="Table 6">
            <a:extLst>
              <a:ext uri="{FF2B5EF4-FFF2-40B4-BE49-F238E27FC236}">
                <a16:creationId xmlns:a16="http://schemas.microsoft.com/office/drawing/2014/main" id="{AA0479A1-6717-4732-A369-13553AAE1EE3}"/>
              </a:ext>
            </a:extLst>
          </p:cNvPr>
          <p:cNvGraphicFramePr>
            <a:graphicFrameLocks noGrp="1"/>
          </p:cNvGraphicFramePr>
          <p:nvPr>
            <p:extLst>
              <p:ext uri="{D42A27DB-BD31-4B8C-83A1-F6EECF244321}">
                <p14:modId xmlns:p14="http://schemas.microsoft.com/office/powerpoint/2010/main" val="3539829706"/>
              </p:ext>
            </p:extLst>
          </p:nvPr>
        </p:nvGraphicFramePr>
        <p:xfrm>
          <a:off x="539750" y="1058863"/>
          <a:ext cx="7704000" cy="2290980"/>
        </p:xfrm>
        <a:graphic>
          <a:graphicData uri="http://schemas.openxmlformats.org/drawingml/2006/table">
            <a:tbl>
              <a:tblPr firstRow="1" bandRow="1">
                <a:tableStyleId>{5C22544A-7EE6-4342-B048-85BDC9FD1C3A}</a:tableStyleId>
              </a:tblPr>
              <a:tblGrid>
                <a:gridCol w="1178740">
                  <a:extLst>
                    <a:ext uri="{9D8B030D-6E8A-4147-A177-3AD203B41FA5}">
                      <a16:colId xmlns:a16="http://schemas.microsoft.com/office/drawing/2014/main" val="3944968240"/>
                    </a:ext>
                  </a:extLst>
                </a:gridCol>
                <a:gridCol w="1503189">
                  <a:extLst>
                    <a:ext uri="{9D8B030D-6E8A-4147-A177-3AD203B41FA5}">
                      <a16:colId xmlns:a16="http://schemas.microsoft.com/office/drawing/2014/main" val="3436657194"/>
                    </a:ext>
                  </a:extLst>
                </a:gridCol>
                <a:gridCol w="1233247">
                  <a:extLst>
                    <a:ext uri="{9D8B030D-6E8A-4147-A177-3AD203B41FA5}">
                      <a16:colId xmlns:a16="http://schemas.microsoft.com/office/drawing/2014/main" val="382077975"/>
                    </a:ext>
                  </a:extLst>
                </a:gridCol>
                <a:gridCol w="947206">
                  <a:extLst>
                    <a:ext uri="{9D8B030D-6E8A-4147-A177-3AD203B41FA5}">
                      <a16:colId xmlns:a16="http://schemas.microsoft.com/office/drawing/2014/main" val="1925373142"/>
                    </a:ext>
                  </a:extLst>
                </a:gridCol>
                <a:gridCol w="947206">
                  <a:extLst>
                    <a:ext uri="{9D8B030D-6E8A-4147-A177-3AD203B41FA5}">
                      <a16:colId xmlns:a16="http://schemas.microsoft.com/office/drawing/2014/main" val="306873443"/>
                    </a:ext>
                  </a:extLst>
                </a:gridCol>
                <a:gridCol w="947206">
                  <a:extLst>
                    <a:ext uri="{9D8B030D-6E8A-4147-A177-3AD203B41FA5}">
                      <a16:colId xmlns:a16="http://schemas.microsoft.com/office/drawing/2014/main" val="3959209736"/>
                    </a:ext>
                  </a:extLst>
                </a:gridCol>
                <a:gridCol w="947206">
                  <a:extLst>
                    <a:ext uri="{9D8B030D-6E8A-4147-A177-3AD203B41FA5}">
                      <a16:colId xmlns:a16="http://schemas.microsoft.com/office/drawing/2014/main" val="3466861706"/>
                    </a:ext>
                  </a:extLst>
                </a:gridCol>
              </a:tblGrid>
              <a:tr h="24120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baseline="0" dirty="0"/>
                        <a:t>Outcomes related to IADLs reported in individual studies from a large literature review</a:t>
                      </a:r>
                      <a:r>
                        <a:rPr lang="en-GB" sz="900" b="1" baseline="30000" dirty="0"/>
                        <a:t>1</a:t>
                      </a:r>
                      <a:endParaRPr lang="en-GB" sz="900" b="0" baseline="30000" dirty="0"/>
                    </a:p>
                  </a:txBody>
                  <a:tcPr marL="68580" marR="68580" marT="34290" marB="34290">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baseline="30000" dirty="0"/>
                    </a:p>
                  </a:txBody>
                  <a:tcPr>
                    <a:solidFill>
                      <a:schemeClr val="accent1"/>
                    </a:solidFill>
                  </a:tcPr>
                </a:tc>
                <a:tc hMerge="1">
                  <a:txBody>
                    <a:bodyPr/>
                    <a:lstStyle/>
                    <a:p>
                      <a:pPr algn="ctr"/>
                      <a:endParaRPr lang="en-GB" sz="14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45745838"/>
                  </a:ext>
                </a:extLst>
              </a:tr>
              <a:tr h="548640">
                <a:tc rowSpan="2">
                  <a:txBody>
                    <a:bodyPr/>
                    <a:lstStyle/>
                    <a:p>
                      <a:pPr algn="l"/>
                      <a:r>
                        <a:rPr lang="en-GB" sz="900" b="1" baseline="0" dirty="0">
                          <a:solidFill>
                            <a:schemeClr val="bg1"/>
                          </a:solidFill>
                        </a:rPr>
                        <a:t>Study reference</a:t>
                      </a:r>
                    </a:p>
                  </a:txBody>
                  <a:tcPr marL="68580" marR="68580" marT="34290" marB="34290">
                    <a:solidFill>
                      <a:schemeClr val="accent1"/>
                    </a:solidFill>
                  </a:tcPr>
                </a:tc>
                <a:tc rowSpan="2">
                  <a:txBody>
                    <a:bodyPr/>
                    <a:lstStyle/>
                    <a:p>
                      <a:pPr algn="l"/>
                      <a:r>
                        <a:rPr lang="en-GB" sz="900" b="1" dirty="0">
                          <a:solidFill>
                            <a:schemeClr val="bg1"/>
                          </a:solidFill>
                        </a:rPr>
                        <a:t>Composite measures of </a:t>
                      </a:r>
                      <a:r>
                        <a:rPr lang="en-GB" sz="900" b="1" dirty="0" err="1">
                          <a:solidFill>
                            <a:schemeClr val="bg1"/>
                          </a:solidFill>
                        </a:rPr>
                        <a:t>IADLs</a:t>
                      </a:r>
                      <a:r>
                        <a:rPr lang="en-GB" sz="900" b="1" baseline="30000" dirty="0" err="1">
                          <a:solidFill>
                            <a:schemeClr val="bg1"/>
                          </a:solidFill>
                        </a:rPr>
                        <a:t>a</a:t>
                      </a:r>
                      <a:endParaRPr lang="en-GB" sz="900" b="1" baseline="30000" dirty="0">
                        <a:solidFill>
                          <a:schemeClr val="bg1"/>
                        </a:solidFill>
                      </a:endParaRPr>
                    </a:p>
                  </a:txBody>
                  <a:tcPr marL="68580" marR="68580" marT="34290" marB="34290">
                    <a:solidFill>
                      <a:schemeClr val="accent1"/>
                    </a:solidFill>
                  </a:tcPr>
                </a:tc>
                <a:tc rowSpan="2">
                  <a:txBody>
                    <a:bodyPr/>
                    <a:lstStyle/>
                    <a:p>
                      <a:pPr algn="ctr"/>
                      <a:r>
                        <a:rPr lang="en-GB" sz="900" b="1" dirty="0">
                          <a:solidFill>
                            <a:schemeClr val="bg1"/>
                          </a:solidFill>
                        </a:rPr>
                        <a:t>Pre-fracture residence</a:t>
                      </a:r>
                    </a:p>
                  </a:txBody>
                  <a:tcPr marL="68580" marR="68580" marT="34290" marB="34290">
                    <a:solidFill>
                      <a:schemeClr val="accent1"/>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bg1"/>
                          </a:solidFill>
                        </a:rPr>
                        <a:t>Proportion of survivors who recovered</a:t>
                      </a:r>
                      <a:r>
                        <a:rPr lang="en-GB" sz="900" b="1" baseline="0" dirty="0">
                          <a:solidFill>
                            <a:schemeClr val="bg1"/>
                          </a:solidFill>
                        </a:rPr>
                        <a:t> their pre-fracture capabilities post-fracture</a:t>
                      </a:r>
                      <a:r>
                        <a:rPr lang="en-GB" sz="900" b="0" baseline="0" dirty="0">
                          <a:solidFill>
                            <a:schemeClr val="bg1"/>
                          </a:solidFill>
                        </a:rPr>
                        <a:t>, %</a:t>
                      </a:r>
                      <a:endParaRPr lang="en-GB" sz="900" b="0" dirty="0"/>
                    </a:p>
                  </a:txBody>
                  <a:tcPr marL="68580" marR="68580" marT="34290" marB="34290">
                    <a:solidFill>
                      <a:schemeClr val="accent1"/>
                    </a:solidFill>
                  </a:tcPr>
                </a:tc>
                <a:tc hMerge="1">
                  <a:txBody>
                    <a:bodyPr/>
                    <a:lstStyle/>
                    <a:p>
                      <a:pPr algn="ctr"/>
                      <a:endParaRPr lang="en-GB" sz="1400" dirty="0"/>
                    </a:p>
                  </a:txBody>
                  <a:tcPr/>
                </a:tc>
                <a:tc hMerge="1">
                  <a:txBody>
                    <a:bodyPr/>
                    <a:lstStyle/>
                    <a:p>
                      <a:pPr algn="ctr"/>
                      <a:endParaRPr lang="en-GB" sz="1400" dirty="0"/>
                    </a:p>
                  </a:txBody>
                  <a:tcPr/>
                </a:tc>
                <a:tc hMerge="1">
                  <a:txBody>
                    <a:bodyPr/>
                    <a:lstStyle/>
                    <a:p>
                      <a:pPr algn="ctr"/>
                      <a:endParaRPr lang="en-GB" sz="1400" dirty="0"/>
                    </a:p>
                  </a:txBody>
                  <a:tcPr/>
                </a:tc>
                <a:extLst>
                  <a:ext uri="{0D108BD9-81ED-4DB2-BD59-A6C34878D82A}">
                    <a16:rowId xmlns:a16="http://schemas.microsoft.com/office/drawing/2014/main" val="10000"/>
                  </a:ext>
                </a:extLst>
              </a:tr>
              <a:tr h="278130">
                <a:tc vMerge="1">
                  <a:txBody>
                    <a:bodyPr/>
                    <a:lstStyle/>
                    <a:p>
                      <a:endParaRPr lang="en-GB"/>
                    </a:p>
                  </a:txBody>
                  <a:tcPr/>
                </a:tc>
                <a:tc vMerge="1">
                  <a:txBody>
                    <a:bodyPr/>
                    <a:lstStyle/>
                    <a:p>
                      <a:pPr algn="l"/>
                      <a:endParaRPr lang="en-GB" sz="1400" b="0" dirty="0"/>
                    </a:p>
                  </a:txBody>
                  <a:tcPr>
                    <a:solidFill>
                      <a:schemeClr val="accent1"/>
                    </a:solidFill>
                  </a:tcPr>
                </a:tc>
                <a:tc vMerge="1">
                  <a:txBody>
                    <a:bodyPr/>
                    <a:lstStyle/>
                    <a:p>
                      <a:pPr algn="ctr"/>
                      <a:endParaRPr lang="en-GB" sz="1400" b="0" dirty="0">
                        <a:solidFill>
                          <a:schemeClr val="bg1"/>
                        </a:solidFill>
                      </a:endParaRPr>
                    </a:p>
                  </a:txBody>
                  <a:tcPr>
                    <a:solidFill>
                      <a:schemeClr val="accent1"/>
                    </a:solidFill>
                  </a:tcPr>
                </a:tc>
                <a:tc>
                  <a:txBody>
                    <a:bodyPr/>
                    <a:lstStyle/>
                    <a:p>
                      <a:pPr algn="ctr"/>
                      <a:r>
                        <a:rPr lang="en-GB" sz="900" b="0" dirty="0">
                          <a:solidFill>
                            <a:schemeClr val="bg1"/>
                          </a:solidFill>
                        </a:rPr>
                        <a:t>3–4 months</a:t>
                      </a:r>
                    </a:p>
                  </a:txBody>
                  <a:tcPr marL="68580" marR="68580" marT="34290" marB="34290">
                    <a:solidFill>
                      <a:schemeClr val="accent1"/>
                    </a:solidFill>
                  </a:tcPr>
                </a:tc>
                <a:tc>
                  <a:txBody>
                    <a:bodyPr/>
                    <a:lstStyle/>
                    <a:p>
                      <a:pPr algn="ctr"/>
                      <a:r>
                        <a:rPr lang="en-GB" sz="900" b="0" dirty="0">
                          <a:solidFill>
                            <a:schemeClr val="bg1"/>
                          </a:solidFill>
                        </a:rPr>
                        <a:t>6 months</a:t>
                      </a:r>
                    </a:p>
                  </a:txBody>
                  <a:tcPr marL="68580" marR="68580" marT="34290" marB="34290">
                    <a:solidFill>
                      <a:schemeClr val="accent1"/>
                    </a:solidFill>
                  </a:tcPr>
                </a:tc>
                <a:tc>
                  <a:txBody>
                    <a:bodyPr/>
                    <a:lstStyle/>
                    <a:p>
                      <a:pPr algn="ctr"/>
                      <a:r>
                        <a:rPr lang="en-GB" sz="900" b="0" dirty="0">
                          <a:solidFill>
                            <a:schemeClr val="bg1"/>
                          </a:solidFill>
                        </a:rPr>
                        <a:t>12 months</a:t>
                      </a:r>
                    </a:p>
                  </a:txBody>
                  <a:tcPr marL="68580" marR="68580" marT="34290" marB="34290">
                    <a:solidFill>
                      <a:schemeClr val="accent1"/>
                    </a:solidFill>
                  </a:tcPr>
                </a:tc>
                <a:tc>
                  <a:txBody>
                    <a:bodyPr/>
                    <a:lstStyle/>
                    <a:p>
                      <a:pPr algn="ctr"/>
                      <a:r>
                        <a:rPr lang="en-GB" sz="900" b="0" dirty="0">
                          <a:solidFill>
                            <a:schemeClr val="bg1"/>
                          </a:solidFill>
                        </a:rPr>
                        <a:t>24 months</a:t>
                      </a:r>
                    </a:p>
                  </a:txBody>
                  <a:tcPr marL="68580" marR="68580" marT="34290" marB="34290">
                    <a:solidFill>
                      <a:schemeClr val="accent1"/>
                    </a:solidFill>
                  </a:tcPr>
                </a:tc>
                <a:extLst>
                  <a:ext uri="{0D108BD9-81ED-4DB2-BD59-A6C34878D82A}">
                    <a16:rowId xmlns:a16="http://schemas.microsoft.com/office/drawing/2014/main" val="3162069775"/>
                  </a:ext>
                </a:extLst>
              </a:tr>
              <a:tr h="388620">
                <a:tc>
                  <a:txBody>
                    <a:bodyPr/>
                    <a:lstStyle/>
                    <a:p>
                      <a:r>
                        <a:rPr lang="en-GB" sz="900" baseline="0" dirty="0"/>
                        <a:t>Vergara </a:t>
                      </a:r>
                      <a:r>
                        <a:rPr lang="en-GB" sz="900" i="1" baseline="0" dirty="0"/>
                        <a:t>et al.</a:t>
                      </a:r>
                      <a:r>
                        <a:rPr lang="en-GB" sz="900" baseline="0" dirty="0"/>
                        <a:t> 2014</a:t>
                      </a:r>
                    </a:p>
                  </a:txBody>
                  <a:tcPr marL="68580" marR="68580" marT="34290" marB="34290"/>
                </a:tc>
                <a:tc>
                  <a:txBody>
                    <a:bodyPr/>
                    <a:lstStyle/>
                    <a:p>
                      <a:r>
                        <a:rPr lang="en-GB" sz="900" dirty="0" err="1"/>
                        <a:t>IADLs</a:t>
                      </a:r>
                      <a:r>
                        <a:rPr lang="en-GB" sz="900" baseline="30000" dirty="0" err="1"/>
                        <a:t>b</a:t>
                      </a:r>
                      <a:endParaRPr lang="en-GB" sz="900" baseline="30000" dirty="0"/>
                    </a:p>
                  </a:txBody>
                  <a:tcPr marL="68580" marR="68580" marT="34290" marB="34290"/>
                </a:tc>
                <a:tc>
                  <a:txBody>
                    <a:bodyPr/>
                    <a:lstStyle/>
                    <a:p>
                      <a:r>
                        <a:rPr lang="en-GB" sz="900" dirty="0"/>
                        <a:t>Mixed</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tc>
                  <a:txBody>
                    <a:bodyPr/>
                    <a:lstStyle/>
                    <a:p>
                      <a:pPr algn="ctr"/>
                      <a:r>
                        <a:rPr lang="en-GB" sz="900" dirty="0"/>
                        <a:t>25%</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extLst>
                  <a:ext uri="{0D108BD9-81ED-4DB2-BD59-A6C34878D82A}">
                    <a16:rowId xmlns:a16="http://schemas.microsoft.com/office/drawing/2014/main" val="603699683"/>
                  </a:ext>
                </a:extLst>
              </a:tr>
              <a:tr h="278130">
                <a:tc>
                  <a:txBody>
                    <a:bodyPr/>
                    <a:lstStyle/>
                    <a:p>
                      <a:r>
                        <a:rPr lang="en-GB" sz="900" baseline="0" dirty="0"/>
                        <a:t>Bentler </a:t>
                      </a:r>
                      <a:r>
                        <a:rPr lang="en-GB" sz="900" i="1" baseline="0" dirty="0"/>
                        <a:t>et al.</a:t>
                      </a:r>
                      <a:r>
                        <a:rPr lang="en-GB" sz="900" baseline="0" dirty="0"/>
                        <a:t> 2009</a:t>
                      </a:r>
                    </a:p>
                  </a:txBody>
                  <a:tcPr marL="68580" marR="68580" marT="34290" marB="34290"/>
                </a:tc>
                <a:tc>
                  <a:txBody>
                    <a:bodyPr/>
                    <a:lstStyle/>
                    <a:p>
                      <a:r>
                        <a:rPr lang="en-GB" sz="900" dirty="0" err="1"/>
                        <a:t>IADLs</a:t>
                      </a:r>
                      <a:r>
                        <a:rPr lang="en-GB" sz="900" baseline="30000" dirty="0" err="1"/>
                        <a:t>c</a:t>
                      </a:r>
                      <a:endParaRPr lang="en-GB" sz="900" baseline="30000" dirty="0"/>
                    </a:p>
                  </a:txBody>
                  <a:tcPr marL="68580" marR="68580" marT="34290" marB="34290"/>
                </a:tc>
                <a:tc>
                  <a:txBody>
                    <a:bodyPr/>
                    <a:lstStyle/>
                    <a:p>
                      <a:r>
                        <a:rPr lang="en-GB" sz="900" dirty="0"/>
                        <a:t>Not</a:t>
                      </a:r>
                      <a:r>
                        <a:rPr lang="en-GB" sz="900" baseline="0" dirty="0"/>
                        <a:t> reported</a:t>
                      </a:r>
                      <a:endParaRPr lang="en-GB" sz="9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tc>
                  <a:txBody>
                    <a:bodyPr/>
                    <a:lstStyle/>
                    <a:p>
                      <a:pPr algn="ctr"/>
                      <a:r>
                        <a:rPr lang="en-GB" sz="900" dirty="0"/>
                        <a:t>55%</a:t>
                      </a:r>
                    </a:p>
                  </a:txBody>
                  <a:tcPr marL="68580" marR="68580" marT="34290" marB="34290"/>
                </a:tc>
                <a:extLst>
                  <a:ext uri="{0D108BD9-81ED-4DB2-BD59-A6C34878D82A}">
                    <a16:rowId xmlns:a16="http://schemas.microsoft.com/office/drawing/2014/main" val="2038314809"/>
                  </a:ext>
                </a:extLst>
              </a:tr>
              <a:tr h="278130">
                <a:tc>
                  <a:txBody>
                    <a:bodyPr/>
                    <a:lstStyle/>
                    <a:p>
                      <a:r>
                        <a:rPr lang="en-GB" sz="900" baseline="0" dirty="0"/>
                        <a:t>Shah </a:t>
                      </a:r>
                      <a:r>
                        <a:rPr lang="en-GB" sz="900" i="1" baseline="0" dirty="0"/>
                        <a:t>et al. </a:t>
                      </a:r>
                      <a:r>
                        <a:rPr lang="en-GB" sz="900" baseline="0" dirty="0"/>
                        <a:t>2001</a:t>
                      </a:r>
                    </a:p>
                  </a:txBody>
                  <a:tcPr marL="68580" marR="68580" marT="34290" marB="34290"/>
                </a:tc>
                <a:tc>
                  <a:txBody>
                    <a:bodyPr/>
                    <a:lstStyle/>
                    <a:p>
                      <a:r>
                        <a:rPr lang="en-GB" sz="900" dirty="0"/>
                        <a:t>IADLs</a:t>
                      </a:r>
                    </a:p>
                  </a:txBody>
                  <a:tcPr marL="68580" marR="68580" marT="34290" marB="34290"/>
                </a:tc>
                <a:tc>
                  <a:txBody>
                    <a:bodyPr/>
                    <a:lstStyle/>
                    <a:p>
                      <a:r>
                        <a:rPr lang="en-GB" sz="900" dirty="0"/>
                        <a:t>Not</a:t>
                      </a:r>
                      <a:r>
                        <a:rPr lang="en-GB" sz="900" baseline="0" dirty="0"/>
                        <a:t> reported</a:t>
                      </a:r>
                      <a:endParaRPr lang="en-GB" sz="9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tc>
                  <a:txBody>
                    <a:bodyPr/>
                    <a:lstStyle/>
                    <a:p>
                      <a:pPr algn="ctr"/>
                      <a:r>
                        <a:rPr lang="en-GB" sz="900" dirty="0"/>
                        <a:t>46%</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extLst>
                  <a:ext uri="{0D108BD9-81ED-4DB2-BD59-A6C34878D82A}">
                    <a16:rowId xmlns:a16="http://schemas.microsoft.com/office/drawing/2014/main" val="3666504902"/>
                  </a:ext>
                </a:extLst>
              </a:tr>
              <a:tr h="278130">
                <a:tc>
                  <a:txBody>
                    <a:bodyPr/>
                    <a:lstStyle/>
                    <a:p>
                      <a:r>
                        <a:rPr lang="en-GB" sz="900" baseline="0" dirty="0" err="1"/>
                        <a:t>Koval</a:t>
                      </a:r>
                      <a:r>
                        <a:rPr lang="en-GB" sz="900" baseline="0" dirty="0"/>
                        <a:t> </a:t>
                      </a:r>
                      <a:r>
                        <a:rPr lang="en-GB" sz="900" i="1" baseline="0" dirty="0"/>
                        <a:t>et al. </a:t>
                      </a:r>
                      <a:r>
                        <a:rPr lang="en-GB" sz="900" baseline="0" dirty="0"/>
                        <a:t>1998</a:t>
                      </a:r>
                    </a:p>
                  </a:txBody>
                  <a:tcPr marL="68580" marR="68580" marT="34290" marB="34290"/>
                </a:tc>
                <a:tc>
                  <a:txBody>
                    <a:bodyPr/>
                    <a:lstStyle/>
                    <a:p>
                      <a:r>
                        <a:rPr lang="en-GB" sz="900" dirty="0"/>
                        <a:t>IADLs</a:t>
                      </a:r>
                    </a:p>
                  </a:txBody>
                  <a:tcPr marL="68580" marR="68580" marT="34290" marB="34290"/>
                </a:tc>
                <a:tc>
                  <a:txBody>
                    <a:bodyPr/>
                    <a:lstStyle/>
                    <a:p>
                      <a:r>
                        <a:rPr lang="en-GB" sz="900" dirty="0"/>
                        <a:t>Community</a:t>
                      </a:r>
                    </a:p>
                  </a:txBody>
                  <a:tcPr marL="68580" marR="68580" marT="34290" marB="34290"/>
                </a:tc>
                <a:tc>
                  <a:txBody>
                    <a:bodyPr/>
                    <a:lstStyle/>
                    <a:p>
                      <a:pPr algn="ctr"/>
                      <a:r>
                        <a:rPr lang="en-GB" sz="900" dirty="0"/>
                        <a:t>34%</a:t>
                      </a:r>
                    </a:p>
                  </a:txBody>
                  <a:tcPr marL="68580" marR="68580" marT="34290" marB="34290"/>
                </a:tc>
                <a:tc>
                  <a:txBody>
                    <a:bodyPr/>
                    <a:lstStyle/>
                    <a:p>
                      <a:pPr algn="ctr"/>
                      <a:r>
                        <a:rPr lang="en-GB" sz="900" dirty="0"/>
                        <a:t>42%</a:t>
                      </a:r>
                    </a:p>
                  </a:txBody>
                  <a:tcPr marL="68580" marR="68580" marT="34290" marB="34290"/>
                </a:tc>
                <a:tc>
                  <a:txBody>
                    <a:bodyPr/>
                    <a:lstStyle/>
                    <a:p>
                      <a:pPr algn="ctr"/>
                      <a:r>
                        <a:rPr lang="en-GB" sz="900" dirty="0"/>
                        <a:t>48%</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a:t>
                      </a:r>
                      <a:endParaRPr lang="en-GB" sz="900" dirty="0"/>
                    </a:p>
                  </a:txBody>
                  <a:tcPr marL="68580" marR="68580" marT="34290" marB="34290"/>
                </a:tc>
                <a:extLst>
                  <a:ext uri="{0D108BD9-81ED-4DB2-BD59-A6C34878D82A}">
                    <a16:rowId xmlns:a16="http://schemas.microsoft.com/office/drawing/2014/main" val="3497663284"/>
                  </a:ext>
                </a:extLst>
              </a:tr>
            </a:tbl>
          </a:graphicData>
        </a:graphic>
      </p:graphicFrame>
      <p:sp>
        <p:nvSpPr>
          <p:cNvPr id="4" name="Slide Number Placeholder 3"/>
          <p:cNvSpPr>
            <a:spLocks noGrp="1"/>
          </p:cNvSpPr>
          <p:nvPr>
            <p:ph type="sldNum" sz="quarter" idx="12"/>
          </p:nvPr>
        </p:nvSpPr>
        <p:spPr/>
        <p:txBody>
          <a:bodyPr/>
          <a:lstStyle/>
          <a:p>
            <a:fld id="{4FAB73BC-B049-4115-A692-8D63A059BFB8}" type="slidenum">
              <a:rPr lang="en-US" smtClean="0"/>
              <a:pPr/>
              <a:t>41</a:t>
            </a:fld>
            <a:endParaRPr lang="en-US" dirty="0"/>
          </a:p>
        </p:txBody>
      </p:sp>
      <p:sp>
        <p:nvSpPr>
          <p:cNvPr id="8"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134486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3744210-5D67-48B4-9E48-BE727040D12E}"/>
              </a:ext>
            </a:extLst>
          </p:cNvPr>
          <p:cNvSpPr>
            <a:spLocks noGrp="1"/>
          </p:cNvSpPr>
          <p:nvPr>
            <p:ph type="ftr" sz="quarter" idx="11"/>
          </p:nvPr>
        </p:nvSpPr>
        <p:spPr/>
        <p:txBody>
          <a:bodyPr/>
          <a:lstStyle/>
          <a:p>
            <a:r>
              <a:rPr lang="en-GB" i="1" dirty="0"/>
              <a:t>p</a:t>
            </a:r>
            <a:r>
              <a:rPr lang="en-GB" dirty="0"/>
              <a:t> values are reported versus the hip fracture cohort</a:t>
            </a:r>
          </a:p>
          <a:p>
            <a:r>
              <a:rPr lang="en-GB" baseline="30000" dirty="0" err="1"/>
              <a:t>a</a:t>
            </a:r>
            <a:r>
              <a:rPr lang="en-GB" dirty="0" err="1"/>
              <a:t>Dependence</a:t>
            </a:r>
            <a:r>
              <a:rPr lang="en-GB" dirty="0"/>
              <a:t> refers to the receipt of assistance from equipment or another person to perform the task, or an inability to perform the task. Patients were matched to a cohort of 594 controls; </a:t>
            </a:r>
            <a:r>
              <a:rPr lang="en-GB" baseline="30000" dirty="0" err="1"/>
              <a:t>b</a:t>
            </a:r>
            <a:r>
              <a:rPr lang="en-GB" dirty="0" err="1"/>
              <a:t>Grooming</a:t>
            </a:r>
            <a:r>
              <a:rPr lang="en-GB" dirty="0"/>
              <a:t> comprises brushing hair and teeth. ADLs, activities of daily living</a:t>
            </a:r>
          </a:p>
          <a:p>
            <a:r>
              <a:rPr lang="en-GB" dirty="0"/>
              <a:t>1. </a:t>
            </a:r>
            <a:r>
              <a:rPr lang="en-GB" dirty="0" err="1"/>
              <a:t>Magaziner</a:t>
            </a:r>
            <a:r>
              <a:rPr lang="en-GB" dirty="0"/>
              <a:t> J </a:t>
            </a:r>
            <a:r>
              <a:rPr lang="en-GB" i="1" dirty="0"/>
              <a:t>et al. Am J Epidemiol </a:t>
            </a:r>
            <a:r>
              <a:rPr lang="en-GB" dirty="0"/>
              <a:t>2003;157:1023–1031</a:t>
            </a:r>
          </a:p>
        </p:txBody>
      </p:sp>
      <p:sp>
        <p:nvSpPr>
          <p:cNvPr id="2" name="Title 1">
            <a:extLst>
              <a:ext uri="{FF2B5EF4-FFF2-40B4-BE49-F238E27FC236}">
                <a16:creationId xmlns:a16="http://schemas.microsoft.com/office/drawing/2014/main" id="{C1572578-E473-4031-89B6-3A992142D000}"/>
              </a:ext>
            </a:extLst>
          </p:cNvPr>
          <p:cNvSpPr>
            <a:spLocks noGrp="1"/>
          </p:cNvSpPr>
          <p:nvPr>
            <p:ph type="title"/>
          </p:nvPr>
        </p:nvSpPr>
        <p:spPr/>
        <p:txBody>
          <a:bodyPr>
            <a:normAutofit/>
          </a:bodyPr>
          <a:lstStyle/>
          <a:p>
            <a:r>
              <a:rPr lang="en-GB" dirty="0"/>
              <a:t>Elderly people are less capable of self-care than matched controls after hip fracture</a:t>
            </a:r>
          </a:p>
        </p:txBody>
      </p:sp>
      <p:sp>
        <p:nvSpPr>
          <p:cNvPr id="4" name="Content Placeholder 3">
            <a:extLst>
              <a:ext uri="{FF2B5EF4-FFF2-40B4-BE49-F238E27FC236}">
                <a16:creationId xmlns:a16="http://schemas.microsoft.com/office/drawing/2014/main" id="{7BAE66D9-2E85-4247-A0C8-5BA363AA784E}"/>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There were 22 additional cases of disability in transferring in/out of bed and 6 additional cases of disability in grooming per 100 persons in the hip fracture cohort compared with the control cohorts during follow-up post-fracture</a:t>
            </a:r>
            <a:r>
              <a:rPr lang="en-GB" baseline="30000" dirty="0"/>
              <a:t>1</a:t>
            </a:r>
          </a:p>
        </p:txBody>
      </p:sp>
      <p:sp>
        <p:nvSpPr>
          <p:cNvPr id="9" name="Content Placeholder 6">
            <a:extLst>
              <a:ext uri="{FF2B5EF4-FFF2-40B4-BE49-F238E27FC236}">
                <a16:creationId xmlns:a16="http://schemas.microsoft.com/office/drawing/2014/main" id="{8FF18D81-595A-4641-A687-F07C43DFD739}"/>
              </a:ext>
            </a:extLst>
          </p:cNvPr>
          <p:cNvSpPr txBox="1">
            <a:spLocks/>
          </p:cNvSpPr>
          <p:nvPr/>
        </p:nvSpPr>
        <p:spPr>
          <a:xfrm>
            <a:off x="686489" y="2933241"/>
            <a:ext cx="7886700" cy="17412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p>
        </p:txBody>
      </p:sp>
      <p:graphicFrame>
        <p:nvGraphicFramePr>
          <p:cNvPr id="24" name="Chart 23">
            <a:extLst>
              <a:ext uri="{FF2B5EF4-FFF2-40B4-BE49-F238E27FC236}">
                <a16:creationId xmlns:a16="http://schemas.microsoft.com/office/drawing/2014/main" id="{95EE80B5-7475-4F48-8D65-B1DD8EAB26F6}"/>
              </a:ext>
            </a:extLst>
          </p:cNvPr>
          <p:cNvGraphicFramePr>
            <a:graphicFrameLocks/>
          </p:cNvGraphicFramePr>
          <p:nvPr>
            <p:extLst>
              <p:ext uri="{D42A27DB-BD31-4B8C-83A1-F6EECF244321}">
                <p14:modId xmlns:p14="http://schemas.microsoft.com/office/powerpoint/2010/main" val="4034982684"/>
              </p:ext>
            </p:extLst>
          </p:nvPr>
        </p:nvGraphicFramePr>
        <p:xfrm>
          <a:off x="3653062" y="1111899"/>
          <a:ext cx="3429001" cy="2493952"/>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13">
            <a:extLst>
              <a:ext uri="{FF2B5EF4-FFF2-40B4-BE49-F238E27FC236}">
                <a16:creationId xmlns:a16="http://schemas.microsoft.com/office/drawing/2014/main" id="{59D0AB57-C5CB-43E9-9CBE-0F213DF70626}"/>
              </a:ext>
            </a:extLst>
          </p:cNvPr>
          <p:cNvSpPr txBox="1"/>
          <p:nvPr/>
        </p:nvSpPr>
        <p:spPr>
          <a:xfrm>
            <a:off x="6576372" y="2349740"/>
            <a:ext cx="587020" cy="20774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750" i="1" dirty="0">
                <a:solidFill>
                  <a:srgbClr val="595959"/>
                </a:solidFill>
              </a:rPr>
              <a:t>p</a:t>
            </a:r>
            <a:r>
              <a:rPr lang="en-GB" sz="750" dirty="0">
                <a:solidFill>
                  <a:srgbClr val="595959"/>
                </a:solidFill>
              </a:rPr>
              <a:t> &lt; 0.001</a:t>
            </a:r>
          </a:p>
        </p:txBody>
      </p:sp>
      <p:sp>
        <p:nvSpPr>
          <p:cNvPr id="26" name="TextBox 15">
            <a:extLst>
              <a:ext uri="{FF2B5EF4-FFF2-40B4-BE49-F238E27FC236}">
                <a16:creationId xmlns:a16="http://schemas.microsoft.com/office/drawing/2014/main" id="{A407B0BB-39F5-4A59-AF41-A1C854C1C56B}"/>
              </a:ext>
            </a:extLst>
          </p:cNvPr>
          <p:cNvSpPr txBox="1"/>
          <p:nvPr/>
        </p:nvSpPr>
        <p:spPr>
          <a:xfrm>
            <a:off x="5423201" y="2123777"/>
            <a:ext cx="534121" cy="20774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750" i="1" dirty="0">
                <a:solidFill>
                  <a:srgbClr val="595959"/>
                </a:solidFill>
              </a:rPr>
              <a:t>p</a:t>
            </a:r>
            <a:r>
              <a:rPr lang="en-GB" sz="750" dirty="0">
                <a:solidFill>
                  <a:srgbClr val="595959"/>
                </a:solidFill>
              </a:rPr>
              <a:t> &lt; 0.01</a:t>
            </a:r>
          </a:p>
        </p:txBody>
      </p:sp>
      <p:sp>
        <p:nvSpPr>
          <p:cNvPr id="27" name="TextBox 16">
            <a:extLst>
              <a:ext uri="{FF2B5EF4-FFF2-40B4-BE49-F238E27FC236}">
                <a16:creationId xmlns:a16="http://schemas.microsoft.com/office/drawing/2014/main" id="{0B94FD0D-9CA5-4DFE-B31E-DD206D1D9153}"/>
              </a:ext>
            </a:extLst>
          </p:cNvPr>
          <p:cNvSpPr txBox="1"/>
          <p:nvPr/>
        </p:nvSpPr>
        <p:spPr>
          <a:xfrm>
            <a:off x="6332175" y="2193892"/>
            <a:ext cx="481222" cy="20774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750" i="1" dirty="0">
                <a:solidFill>
                  <a:srgbClr val="595959"/>
                </a:solidFill>
              </a:rPr>
              <a:t>p</a:t>
            </a:r>
            <a:r>
              <a:rPr lang="en-GB" sz="750" dirty="0">
                <a:solidFill>
                  <a:srgbClr val="595959"/>
                </a:solidFill>
              </a:rPr>
              <a:t> &lt; 0.1</a:t>
            </a:r>
          </a:p>
        </p:txBody>
      </p:sp>
      <p:sp>
        <p:nvSpPr>
          <p:cNvPr id="28" name="Right Brace 27">
            <a:extLst>
              <a:ext uri="{FF2B5EF4-FFF2-40B4-BE49-F238E27FC236}">
                <a16:creationId xmlns:a16="http://schemas.microsoft.com/office/drawing/2014/main" id="{1E26C6CE-DEC4-418F-86F5-ECDDE6EFFAFD}"/>
              </a:ext>
            </a:extLst>
          </p:cNvPr>
          <p:cNvSpPr/>
          <p:nvPr/>
        </p:nvSpPr>
        <p:spPr>
          <a:xfrm rot="16200000">
            <a:off x="6629044" y="2488272"/>
            <a:ext cx="75077" cy="177156"/>
          </a:xfrm>
          <a:prstGeom prst="rightBrace">
            <a:avLst>
              <a:gd name="adj1" fmla="val 8333"/>
              <a:gd name="adj2" fmla="val 51399"/>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825"/>
          </a:p>
        </p:txBody>
      </p:sp>
      <p:sp>
        <p:nvSpPr>
          <p:cNvPr id="29" name="TextBox 24">
            <a:extLst>
              <a:ext uri="{FF2B5EF4-FFF2-40B4-BE49-F238E27FC236}">
                <a16:creationId xmlns:a16="http://schemas.microsoft.com/office/drawing/2014/main" id="{0A6C722B-976A-45C0-9F7C-01A407EB5840}"/>
              </a:ext>
            </a:extLst>
          </p:cNvPr>
          <p:cNvSpPr txBox="1"/>
          <p:nvPr/>
        </p:nvSpPr>
        <p:spPr>
          <a:xfrm>
            <a:off x="5674552" y="2395800"/>
            <a:ext cx="587020" cy="20774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750" i="1" dirty="0">
                <a:solidFill>
                  <a:srgbClr val="595959"/>
                </a:solidFill>
              </a:rPr>
              <a:t>p</a:t>
            </a:r>
            <a:r>
              <a:rPr lang="en-GB" sz="750" dirty="0">
                <a:solidFill>
                  <a:srgbClr val="595959"/>
                </a:solidFill>
              </a:rPr>
              <a:t> &lt; 0.001</a:t>
            </a:r>
          </a:p>
        </p:txBody>
      </p:sp>
      <p:graphicFrame>
        <p:nvGraphicFramePr>
          <p:cNvPr id="32" name="Chart 31">
            <a:extLst>
              <a:ext uri="{FF2B5EF4-FFF2-40B4-BE49-F238E27FC236}">
                <a16:creationId xmlns:a16="http://schemas.microsoft.com/office/drawing/2014/main" id="{5E014DE2-BC43-41BE-937D-C03AA50A0A9F}"/>
              </a:ext>
            </a:extLst>
          </p:cNvPr>
          <p:cNvGraphicFramePr>
            <a:graphicFrameLocks/>
          </p:cNvGraphicFramePr>
          <p:nvPr>
            <p:extLst>
              <p:ext uri="{D42A27DB-BD31-4B8C-83A1-F6EECF244321}">
                <p14:modId xmlns:p14="http://schemas.microsoft.com/office/powerpoint/2010/main" val="467763643"/>
              </p:ext>
            </p:extLst>
          </p:nvPr>
        </p:nvGraphicFramePr>
        <p:xfrm>
          <a:off x="325726" y="1111898"/>
          <a:ext cx="3429001" cy="2493953"/>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19">
            <a:extLst>
              <a:ext uri="{FF2B5EF4-FFF2-40B4-BE49-F238E27FC236}">
                <a16:creationId xmlns:a16="http://schemas.microsoft.com/office/drawing/2014/main" id="{43C7FD8D-A000-438E-B270-ADC641B62BBC}"/>
              </a:ext>
            </a:extLst>
          </p:cNvPr>
          <p:cNvSpPr txBox="1"/>
          <p:nvPr/>
        </p:nvSpPr>
        <p:spPr>
          <a:xfrm>
            <a:off x="2174040" y="2224643"/>
            <a:ext cx="587020" cy="20774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750" i="1" dirty="0">
                <a:solidFill>
                  <a:srgbClr val="595959"/>
                </a:solidFill>
              </a:rPr>
              <a:t>p</a:t>
            </a:r>
            <a:r>
              <a:rPr lang="en-GB" sz="750" dirty="0">
                <a:solidFill>
                  <a:srgbClr val="595959"/>
                </a:solidFill>
              </a:rPr>
              <a:t> &lt; 0.001</a:t>
            </a:r>
          </a:p>
        </p:txBody>
      </p:sp>
      <p:sp>
        <p:nvSpPr>
          <p:cNvPr id="34" name="Right Brace 33">
            <a:extLst>
              <a:ext uri="{FF2B5EF4-FFF2-40B4-BE49-F238E27FC236}">
                <a16:creationId xmlns:a16="http://schemas.microsoft.com/office/drawing/2014/main" id="{944B4FF8-04BC-4349-9EF3-F51EB9788DD8}"/>
              </a:ext>
            </a:extLst>
          </p:cNvPr>
          <p:cNvSpPr/>
          <p:nvPr/>
        </p:nvSpPr>
        <p:spPr>
          <a:xfrm rot="16200000">
            <a:off x="2395502" y="2288936"/>
            <a:ext cx="85726" cy="342900"/>
          </a:xfrm>
          <a:prstGeom prst="rightBrace">
            <a:avLst>
              <a:gd name="adj1" fmla="val 8333"/>
              <a:gd name="adj2" fmla="val 51399"/>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825"/>
          </a:p>
        </p:txBody>
      </p:sp>
      <p:sp>
        <p:nvSpPr>
          <p:cNvPr id="35" name="TextBox 21">
            <a:extLst>
              <a:ext uri="{FF2B5EF4-FFF2-40B4-BE49-F238E27FC236}">
                <a16:creationId xmlns:a16="http://schemas.microsoft.com/office/drawing/2014/main" id="{ADF6BF3C-50B3-4CAA-8BB7-6905FB4680B2}"/>
              </a:ext>
            </a:extLst>
          </p:cNvPr>
          <p:cNvSpPr txBox="1"/>
          <p:nvPr/>
        </p:nvSpPr>
        <p:spPr>
          <a:xfrm>
            <a:off x="3066509" y="2105046"/>
            <a:ext cx="587020" cy="207749"/>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750" i="1" dirty="0">
                <a:solidFill>
                  <a:srgbClr val="595959"/>
                </a:solidFill>
              </a:rPr>
              <a:t>p</a:t>
            </a:r>
            <a:r>
              <a:rPr lang="en-GB" sz="750" dirty="0">
                <a:solidFill>
                  <a:srgbClr val="595959"/>
                </a:solidFill>
              </a:rPr>
              <a:t> &lt; 0.001</a:t>
            </a:r>
          </a:p>
        </p:txBody>
      </p:sp>
      <p:sp>
        <p:nvSpPr>
          <p:cNvPr id="36" name="Right Brace 35">
            <a:extLst>
              <a:ext uri="{FF2B5EF4-FFF2-40B4-BE49-F238E27FC236}">
                <a16:creationId xmlns:a16="http://schemas.microsoft.com/office/drawing/2014/main" id="{FE37E344-8B8D-4419-856C-3531702DAFFA}"/>
              </a:ext>
            </a:extLst>
          </p:cNvPr>
          <p:cNvSpPr/>
          <p:nvPr/>
        </p:nvSpPr>
        <p:spPr>
          <a:xfrm rot="16200000">
            <a:off x="3287972" y="2169338"/>
            <a:ext cx="85726" cy="342900"/>
          </a:xfrm>
          <a:prstGeom prst="rightBrace">
            <a:avLst>
              <a:gd name="adj1" fmla="val 8333"/>
              <a:gd name="adj2" fmla="val 51399"/>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825"/>
          </a:p>
        </p:txBody>
      </p:sp>
      <p:sp>
        <p:nvSpPr>
          <p:cNvPr id="21" name="TextBox 20">
            <a:extLst>
              <a:ext uri="{FF2B5EF4-FFF2-40B4-BE49-F238E27FC236}">
                <a16:creationId xmlns:a16="http://schemas.microsoft.com/office/drawing/2014/main" id="{A9F28CA0-F315-4CC5-A150-E9DFA39BB7EF}"/>
              </a:ext>
            </a:extLst>
          </p:cNvPr>
          <p:cNvSpPr txBox="1"/>
          <p:nvPr/>
        </p:nvSpPr>
        <p:spPr>
          <a:xfrm>
            <a:off x="783623" y="1043402"/>
            <a:ext cx="7648194" cy="253916"/>
          </a:xfrm>
          <a:prstGeom prst="rect">
            <a:avLst/>
          </a:prstGeom>
          <a:noFill/>
        </p:spPr>
        <p:txBody>
          <a:bodyPr wrap="square" rtlCol="0">
            <a:spAutoFit/>
          </a:bodyPr>
          <a:lstStyle/>
          <a:p>
            <a:pPr algn="ctr"/>
            <a:r>
              <a:rPr lang="en-GB" sz="1050" b="1" dirty="0">
                <a:solidFill>
                  <a:schemeClr val="accent1"/>
                </a:solidFill>
              </a:rPr>
              <a:t>The proportion of patients (N = 594) dependent on assistance after hip fracture, compared with matched controls </a:t>
            </a:r>
            <a:r>
              <a:rPr lang="en-GB" sz="1050" b="1" baseline="30000" dirty="0">
                <a:solidFill>
                  <a:schemeClr val="accent1"/>
                </a:solidFill>
              </a:rPr>
              <a:t>1,a</a:t>
            </a:r>
          </a:p>
        </p:txBody>
      </p:sp>
      <p:sp>
        <p:nvSpPr>
          <p:cNvPr id="23" name="Right Brace 22">
            <a:extLst>
              <a:ext uri="{FF2B5EF4-FFF2-40B4-BE49-F238E27FC236}">
                <a16:creationId xmlns:a16="http://schemas.microsoft.com/office/drawing/2014/main" id="{C7CF7771-D1C3-4911-89A7-054E2F8BD3A2}"/>
              </a:ext>
            </a:extLst>
          </p:cNvPr>
          <p:cNvSpPr/>
          <p:nvPr/>
        </p:nvSpPr>
        <p:spPr>
          <a:xfrm rot="16200000">
            <a:off x="5789919" y="2542301"/>
            <a:ext cx="75077" cy="177156"/>
          </a:xfrm>
          <a:prstGeom prst="rightBrace">
            <a:avLst>
              <a:gd name="adj1" fmla="val 8333"/>
              <a:gd name="adj2" fmla="val 51399"/>
            </a:avLst>
          </a:prstGeom>
          <a:ln>
            <a:solidFill>
              <a:srgbClr val="595959"/>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GB" sz="825"/>
          </a:p>
        </p:txBody>
      </p:sp>
      <p:sp>
        <p:nvSpPr>
          <p:cNvPr id="15" name="TextBox 14">
            <a:extLst>
              <a:ext uri="{FF2B5EF4-FFF2-40B4-BE49-F238E27FC236}">
                <a16:creationId xmlns:a16="http://schemas.microsoft.com/office/drawing/2014/main" id="{4FED6A42-DD3B-4127-BE9E-E9D867D118F1}"/>
              </a:ext>
            </a:extLst>
          </p:cNvPr>
          <p:cNvSpPr txBox="1"/>
          <p:nvPr/>
        </p:nvSpPr>
        <p:spPr>
          <a:xfrm>
            <a:off x="6495224" y="1287549"/>
            <a:ext cx="1742314" cy="877163"/>
          </a:xfrm>
          <a:prstGeom prst="rect">
            <a:avLst/>
          </a:prstGeom>
          <a:noFill/>
        </p:spPr>
        <p:txBody>
          <a:bodyPr wrap="square" rtlCol="0">
            <a:spAutoFit/>
          </a:bodyPr>
          <a:lstStyle/>
          <a:p>
            <a:pPr>
              <a:spcBef>
                <a:spcPts val="600"/>
              </a:spcBef>
            </a:pPr>
            <a:r>
              <a:rPr lang="en-GB" sz="900" dirty="0"/>
              <a:t>Hip fracture cohort (Baltimore)</a:t>
            </a:r>
          </a:p>
          <a:p>
            <a:pPr>
              <a:spcBef>
                <a:spcPts val="600"/>
              </a:spcBef>
            </a:pPr>
            <a:r>
              <a:rPr lang="en-GB" sz="900" dirty="0"/>
              <a:t>East Boston (control cohort)</a:t>
            </a:r>
          </a:p>
          <a:p>
            <a:pPr>
              <a:spcBef>
                <a:spcPts val="600"/>
              </a:spcBef>
            </a:pPr>
            <a:r>
              <a:rPr lang="en-GB" sz="900" dirty="0"/>
              <a:t>Iowa (control cohort)</a:t>
            </a:r>
          </a:p>
          <a:p>
            <a:pPr>
              <a:spcBef>
                <a:spcPts val="600"/>
              </a:spcBef>
            </a:pPr>
            <a:r>
              <a:rPr lang="en-GB" sz="900" dirty="0"/>
              <a:t>New Haven (control cohort)</a:t>
            </a:r>
          </a:p>
        </p:txBody>
      </p:sp>
      <p:sp>
        <p:nvSpPr>
          <p:cNvPr id="5" name="Rectangle 4"/>
          <p:cNvSpPr/>
          <p:nvPr/>
        </p:nvSpPr>
        <p:spPr>
          <a:xfrm>
            <a:off x="6474743" y="1375102"/>
            <a:ext cx="72000" cy="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474743" y="1581968"/>
            <a:ext cx="72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6474743" y="1790473"/>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474743" y="2010606"/>
            <a:ext cx="72000"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4FAB73BC-B049-4115-A692-8D63A059BFB8}" type="slidenum">
              <a:rPr lang="en-US" smtClean="0"/>
              <a:pPr/>
              <a:t>42</a:t>
            </a:fld>
            <a:endParaRPr lang="en-US" dirty="0"/>
          </a:p>
        </p:txBody>
      </p:sp>
      <p:sp>
        <p:nvSpPr>
          <p:cNvPr id="37"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3855937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30">
            <a:extLst>
              <a:ext uri="{FF2B5EF4-FFF2-40B4-BE49-F238E27FC236}">
                <a16:creationId xmlns:a16="http://schemas.microsoft.com/office/drawing/2014/main" id="{8A3B336A-947F-4900-A608-1F0BA13CBAA1}"/>
              </a:ext>
            </a:extLst>
          </p:cNvPr>
          <p:cNvGraphicFramePr>
            <a:graphicFrameLocks noChangeAspect="1"/>
          </p:cNvGraphicFramePr>
          <p:nvPr/>
        </p:nvGraphicFramePr>
        <p:xfrm>
          <a:off x="4415440" y="1344709"/>
          <a:ext cx="3798000" cy="2654292"/>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a:extLst>
              <a:ext uri="{FF2B5EF4-FFF2-40B4-BE49-F238E27FC236}">
                <a16:creationId xmlns:a16="http://schemas.microsoft.com/office/drawing/2014/main" id="{DCD48751-921C-42D4-8FDB-1C43DECE9E67}"/>
              </a:ext>
            </a:extLst>
          </p:cNvPr>
          <p:cNvSpPr>
            <a:spLocks noGrp="1"/>
          </p:cNvSpPr>
          <p:nvPr>
            <p:ph type="ftr" sz="quarter" idx="11"/>
          </p:nvPr>
        </p:nvSpPr>
        <p:spPr/>
        <p:txBody>
          <a:bodyPr/>
          <a:lstStyle/>
          <a:p>
            <a:r>
              <a:rPr lang="en-GB" dirty="0"/>
              <a:t>**</a:t>
            </a:r>
            <a:r>
              <a:rPr lang="en-GB" i="1" dirty="0"/>
              <a:t>p</a:t>
            </a:r>
            <a:r>
              <a:rPr lang="en-GB" dirty="0"/>
              <a:t> ≤ 0.001, *</a:t>
            </a:r>
            <a:r>
              <a:rPr lang="en-GB" i="1" dirty="0"/>
              <a:t>p</a:t>
            </a:r>
            <a:r>
              <a:rPr lang="en-GB" dirty="0"/>
              <a:t> &lt; 0.05, NS, not significant. </a:t>
            </a:r>
            <a:r>
              <a:rPr lang="en-GB" i="1" dirty="0"/>
              <a:t>p </a:t>
            </a:r>
            <a:r>
              <a:rPr lang="en-GB" dirty="0"/>
              <a:t>values compare changes between the mean RDRS-2 score at hospital discharge and the score at 1 year in the control cohort (using a paired </a:t>
            </a:r>
            <a:br>
              <a:rPr lang="en-GB" dirty="0"/>
            </a:br>
            <a:r>
              <a:rPr lang="en-GB" dirty="0"/>
              <a:t>Student’s t-test). </a:t>
            </a:r>
            <a:r>
              <a:rPr lang="en-GB" baseline="30000" dirty="0" err="1"/>
              <a:t>a</a:t>
            </a:r>
            <a:r>
              <a:rPr lang="en-GB" dirty="0" err="1"/>
              <a:t>Higher</a:t>
            </a:r>
            <a:r>
              <a:rPr lang="en-GB" dirty="0"/>
              <a:t> RDRS-2 scores indicate poorer function. The best possible total RDRS-2 score is 0 points and the worst possible total RDRS-2 score is 54 points. A decrease in RDRS-2 score indicates a clinical improvement and an increase indicates clinical worsening. ‘At time of discharge’ refers to the time of discharge from hospital following a hip fracture. ‘At initial time’ refers to the time a hip fracture was identified in a matched patient. ‘At 1 year’ refers to one year after discharge from hospital following a hip fracture. Before hip fracture, some participants were living in the community and others in were in long-term care; </a:t>
            </a:r>
            <a:r>
              <a:rPr lang="en-GB" baseline="30000" dirty="0"/>
              <a:t>b</a:t>
            </a:r>
            <a:r>
              <a:rPr lang="en-GB" dirty="0"/>
              <a:t>’Mobility’ has the same mean score (0.3) as ‘degree of cognitive impairment’</a:t>
            </a:r>
          </a:p>
          <a:p>
            <a:r>
              <a:rPr lang="en-GB" dirty="0"/>
              <a:t>ADLs, activities of daily living; RDRS-2, Rapid Disability Rating Scale version-2; 1. Boonen S </a:t>
            </a:r>
            <a:r>
              <a:rPr lang="en-GB" i="1" dirty="0"/>
              <a:t>et al. </a:t>
            </a:r>
            <a:r>
              <a:rPr lang="en-GB" i="1" dirty="0" err="1"/>
              <a:t>Osteoporos</a:t>
            </a:r>
            <a:r>
              <a:rPr lang="en-GB" i="1" dirty="0"/>
              <a:t> </a:t>
            </a:r>
            <a:r>
              <a:rPr lang="en-GB" i="1" dirty="0" err="1"/>
              <a:t>Int</a:t>
            </a:r>
            <a:r>
              <a:rPr lang="en-GB" i="1" dirty="0"/>
              <a:t> </a:t>
            </a:r>
            <a:r>
              <a:rPr lang="en-GB" dirty="0"/>
              <a:t>2004;15:87–94</a:t>
            </a:r>
          </a:p>
        </p:txBody>
      </p:sp>
      <p:sp>
        <p:nvSpPr>
          <p:cNvPr id="8" name="Slide Number Placeholder 7"/>
          <p:cNvSpPr>
            <a:spLocks noGrp="1"/>
          </p:cNvSpPr>
          <p:nvPr>
            <p:ph type="sldNum" sz="quarter" idx="12"/>
          </p:nvPr>
        </p:nvSpPr>
        <p:spPr/>
        <p:txBody>
          <a:bodyPr/>
          <a:lstStyle/>
          <a:p>
            <a:fld id="{4FAB73BC-B049-4115-A692-8D63A059BFB8}" type="slidenum">
              <a:rPr lang="en-US" smtClean="0"/>
              <a:pPr/>
              <a:t>43</a:t>
            </a:fld>
            <a:endParaRPr lang="en-US" dirty="0"/>
          </a:p>
        </p:txBody>
      </p:sp>
      <p:sp>
        <p:nvSpPr>
          <p:cNvPr id="2" name="Title 1">
            <a:extLst>
              <a:ext uri="{FF2B5EF4-FFF2-40B4-BE49-F238E27FC236}">
                <a16:creationId xmlns:a16="http://schemas.microsoft.com/office/drawing/2014/main" id="{C1572578-E473-4031-89B6-3A992142D000}"/>
              </a:ext>
            </a:extLst>
          </p:cNvPr>
          <p:cNvSpPr>
            <a:spLocks noGrp="1"/>
          </p:cNvSpPr>
          <p:nvPr>
            <p:ph type="title"/>
          </p:nvPr>
        </p:nvSpPr>
        <p:spPr/>
        <p:txBody>
          <a:bodyPr/>
          <a:lstStyle/>
          <a:p>
            <a:r>
              <a:rPr lang="en-GB" dirty="0"/>
              <a:t>Elderly people are less capable of ADLs than </a:t>
            </a:r>
            <a:br>
              <a:rPr lang="en-GB" dirty="0"/>
            </a:br>
            <a:r>
              <a:rPr lang="en-GB" dirty="0"/>
              <a:t>matched controls after hip fracture (1)</a:t>
            </a:r>
          </a:p>
        </p:txBody>
      </p:sp>
      <p:sp>
        <p:nvSpPr>
          <p:cNvPr id="32" name="TextBox 31">
            <a:extLst>
              <a:ext uri="{FF2B5EF4-FFF2-40B4-BE49-F238E27FC236}">
                <a16:creationId xmlns:a16="http://schemas.microsoft.com/office/drawing/2014/main" id="{A556906B-0986-4D71-BD07-ED6ACBF11BCA}"/>
              </a:ext>
            </a:extLst>
          </p:cNvPr>
          <p:cNvSpPr txBox="1"/>
          <p:nvPr/>
        </p:nvSpPr>
        <p:spPr>
          <a:xfrm>
            <a:off x="1184744" y="973658"/>
            <a:ext cx="6300809" cy="461665"/>
          </a:xfrm>
          <a:prstGeom prst="rect">
            <a:avLst/>
          </a:prstGeom>
          <a:noFill/>
        </p:spPr>
        <p:txBody>
          <a:bodyPr wrap="square" rtlCol="0">
            <a:spAutoFit/>
          </a:bodyPr>
          <a:lstStyle/>
          <a:p>
            <a:pPr algn="ctr"/>
            <a:r>
              <a:rPr lang="en-GB" sz="1200" b="1" dirty="0">
                <a:solidFill>
                  <a:schemeClr val="accent1"/>
                </a:solidFill>
              </a:rPr>
              <a:t>The functional capabilities (RDRS-2 scores) of patients with hip fracture (N =134) </a:t>
            </a:r>
            <a:br>
              <a:rPr lang="en-GB" sz="1200" b="1" dirty="0">
                <a:solidFill>
                  <a:schemeClr val="accent1"/>
                </a:solidFill>
              </a:rPr>
            </a:br>
            <a:r>
              <a:rPr lang="en-GB" sz="1200" b="1" dirty="0">
                <a:solidFill>
                  <a:schemeClr val="accent1"/>
                </a:solidFill>
              </a:rPr>
              <a:t>compared with matched controls at hospital discharge and 1 year post-fracture</a:t>
            </a:r>
            <a:r>
              <a:rPr lang="en-GB" sz="1200" b="1" baseline="30000" dirty="0">
                <a:solidFill>
                  <a:schemeClr val="accent1"/>
                </a:solidFill>
              </a:rPr>
              <a:t>1,a</a:t>
            </a:r>
          </a:p>
        </p:txBody>
      </p:sp>
      <p:graphicFrame>
        <p:nvGraphicFramePr>
          <p:cNvPr id="30" name="Chart 29">
            <a:extLst>
              <a:ext uri="{FF2B5EF4-FFF2-40B4-BE49-F238E27FC236}">
                <a16:creationId xmlns:a16="http://schemas.microsoft.com/office/drawing/2014/main" id="{2DEB0823-CC38-41B4-AD83-7FC145D3D5D8}"/>
              </a:ext>
            </a:extLst>
          </p:cNvPr>
          <p:cNvGraphicFramePr>
            <a:graphicFrameLocks noChangeAspect="1"/>
          </p:cNvGraphicFramePr>
          <p:nvPr/>
        </p:nvGraphicFramePr>
        <p:xfrm>
          <a:off x="361245" y="1340144"/>
          <a:ext cx="3796001" cy="2660072"/>
        </p:xfrm>
        <a:graphic>
          <a:graphicData uri="http://schemas.openxmlformats.org/drawingml/2006/chart">
            <c:chart xmlns:c="http://schemas.openxmlformats.org/drawingml/2006/chart" xmlns:r="http://schemas.openxmlformats.org/officeDocument/2006/relationships" r:id="rId4"/>
          </a:graphicData>
        </a:graphic>
      </p:graphicFrame>
      <p:sp>
        <p:nvSpPr>
          <p:cNvPr id="57" name="TextBox 56">
            <a:extLst>
              <a:ext uri="{FF2B5EF4-FFF2-40B4-BE49-F238E27FC236}">
                <a16:creationId xmlns:a16="http://schemas.microsoft.com/office/drawing/2014/main" id="{77D3064A-5B31-464A-B490-E4E8DE00990A}"/>
              </a:ext>
            </a:extLst>
          </p:cNvPr>
          <p:cNvSpPr txBox="1"/>
          <p:nvPr/>
        </p:nvSpPr>
        <p:spPr>
          <a:xfrm>
            <a:off x="3459011" y="2796718"/>
            <a:ext cx="539843" cy="338554"/>
          </a:xfrm>
          <a:prstGeom prst="rect">
            <a:avLst/>
          </a:prstGeom>
          <a:noFill/>
        </p:spPr>
        <p:txBody>
          <a:bodyPr wrap="square" rtlCol="0">
            <a:spAutoFit/>
          </a:bodyPr>
          <a:lstStyle/>
          <a:p>
            <a:r>
              <a:rPr lang="en-GB" sz="800" b="1" dirty="0">
                <a:solidFill>
                  <a:schemeClr val="accent1"/>
                </a:solidFill>
              </a:rPr>
              <a:t>↑23%</a:t>
            </a:r>
          </a:p>
          <a:p>
            <a:pPr algn="ctr"/>
            <a:r>
              <a:rPr lang="en-GB" sz="800" b="1" dirty="0">
                <a:solidFill>
                  <a:schemeClr val="accent1"/>
                </a:solidFill>
              </a:rPr>
              <a:t>**</a:t>
            </a:r>
          </a:p>
        </p:txBody>
      </p:sp>
      <p:sp>
        <p:nvSpPr>
          <p:cNvPr id="58" name="TextBox 57">
            <a:extLst>
              <a:ext uri="{FF2B5EF4-FFF2-40B4-BE49-F238E27FC236}">
                <a16:creationId xmlns:a16="http://schemas.microsoft.com/office/drawing/2014/main" id="{02A32889-EE19-4B65-9487-00A0A06DF980}"/>
              </a:ext>
            </a:extLst>
          </p:cNvPr>
          <p:cNvSpPr txBox="1"/>
          <p:nvPr/>
        </p:nvSpPr>
        <p:spPr>
          <a:xfrm>
            <a:off x="2903911" y="2972174"/>
            <a:ext cx="498077" cy="338554"/>
          </a:xfrm>
          <a:prstGeom prst="rect">
            <a:avLst/>
          </a:prstGeom>
          <a:noFill/>
        </p:spPr>
        <p:txBody>
          <a:bodyPr wrap="square" rtlCol="0">
            <a:spAutoFit/>
          </a:bodyPr>
          <a:lstStyle/>
          <a:p>
            <a:r>
              <a:rPr lang="en-GB" sz="800" b="1" dirty="0">
                <a:solidFill>
                  <a:schemeClr val="accent2"/>
                </a:solidFill>
              </a:rPr>
              <a:t>↑22%</a:t>
            </a:r>
          </a:p>
          <a:p>
            <a:pPr algn="ctr"/>
            <a:r>
              <a:rPr lang="en-GB" sz="800" b="1" dirty="0">
                <a:solidFill>
                  <a:schemeClr val="accent2"/>
                </a:solidFill>
              </a:rPr>
              <a:t>*</a:t>
            </a:r>
          </a:p>
        </p:txBody>
      </p:sp>
      <p:sp>
        <p:nvSpPr>
          <p:cNvPr id="59" name="TextBox 58">
            <a:extLst>
              <a:ext uri="{FF2B5EF4-FFF2-40B4-BE49-F238E27FC236}">
                <a16:creationId xmlns:a16="http://schemas.microsoft.com/office/drawing/2014/main" id="{10BFA01B-E558-4B80-B1B6-45E1D5BCD07A}"/>
              </a:ext>
            </a:extLst>
          </p:cNvPr>
          <p:cNvSpPr txBox="1"/>
          <p:nvPr/>
        </p:nvSpPr>
        <p:spPr>
          <a:xfrm>
            <a:off x="3441157" y="3094381"/>
            <a:ext cx="539843" cy="338554"/>
          </a:xfrm>
          <a:prstGeom prst="rect">
            <a:avLst/>
          </a:prstGeom>
          <a:noFill/>
        </p:spPr>
        <p:txBody>
          <a:bodyPr wrap="square" rtlCol="0">
            <a:spAutoFit/>
          </a:bodyPr>
          <a:lstStyle/>
          <a:p>
            <a:r>
              <a:rPr lang="en-GB" sz="800" b="1" dirty="0">
                <a:solidFill>
                  <a:schemeClr val="accent3"/>
                </a:solidFill>
              </a:rPr>
              <a:t>↑50%</a:t>
            </a:r>
          </a:p>
          <a:p>
            <a:pPr algn="ctr"/>
            <a:r>
              <a:rPr lang="en-GB" sz="800" b="1" dirty="0">
                <a:solidFill>
                  <a:schemeClr val="accent3"/>
                </a:solidFill>
              </a:rPr>
              <a:t>**</a:t>
            </a:r>
          </a:p>
        </p:txBody>
      </p:sp>
      <p:sp>
        <p:nvSpPr>
          <p:cNvPr id="60" name="TextBox 59">
            <a:extLst>
              <a:ext uri="{FF2B5EF4-FFF2-40B4-BE49-F238E27FC236}">
                <a16:creationId xmlns:a16="http://schemas.microsoft.com/office/drawing/2014/main" id="{CC1F5869-B867-49E1-BC31-C5A131DAFE4A}"/>
              </a:ext>
            </a:extLst>
          </p:cNvPr>
          <p:cNvSpPr txBox="1"/>
          <p:nvPr/>
        </p:nvSpPr>
        <p:spPr>
          <a:xfrm>
            <a:off x="6876696" y="3051418"/>
            <a:ext cx="507030" cy="338554"/>
          </a:xfrm>
          <a:prstGeom prst="rect">
            <a:avLst/>
          </a:prstGeom>
          <a:noFill/>
        </p:spPr>
        <p:txBody>
          <a:bodyPr wrap="square" rtlCol="0">
            <a:spAutoFit/>
          </a:bodyPr>
          <a:lstStyle/>
          <a:p>
            <a:r>
              <a:rPr lang="en-GB" sz="800" b="1" dirty="0">
                <a:solidFill>
                  <a:schemeClr val="accent4"/>
                </a:solidFill>
              </a:rPr>
              <a:t>↑33%</a:t>
            </a:r>
          </a:p>
          <a:p>
            <a:pPr algn="ctr"/>
            <a:r>
              <a:rPr lang="en-GB" sz="800" b="1" dirty="0">
                <a:solidFill>
                  <a:schemeClr val="accent4"/>
                </a:solidFill>
              </a:rPr>
              <a:t>**</a:t>
            </a:r>
          </a:p>
        </p:txBody>
      </p:sp>
      <p:sp>
        <p:nvSpPr>
          <p:cNvPr id="61" name="TextBox 60">
            <a:extLst>
              <a:ext uri="{FF2B5EF4-FFF2-40B4-BE49-F238E27FC236}">
                <a16:creationId xmlns:a16="http://schemas.microsoft.com/office/drawing/2014/main" id="{FE23BEF1-426D-4488-A60A-DEDFF788250E}"/>
              </a:ext>
            </a:extLst>
          </p:cNvPr>
          <p:cNvSpPr txBox="1"/>
          <p:nvPr/>
        </p:nvSpPr>
        <p:spPr>
          <a:xfrm>
            <a:off x="7427052" y="2756661"/>
            <a:ext cx="572699" cy="338554"/>
          </a:xfrm>
          <a:prstGeom prst="rect">
            <a:avLst/>
          </a:prstGeom>
          <a:noFill/>
        </p:spPr>
        <p:txBody>
          <a:bodyPr wrap="square" rtlCol="0">
            <a:spAutoFit/>
          </a:bodyPr>
          <a:lstStyle/>
          <a:p>
            <a:r>
              <a:rPr lang="en-GB" sz="800" b="1" dirty="0">
                <a:solidFill>
                  <a:schemeClr val="accent5"/>
                </a:solidFill>
              </a:rPr>
              <a:t>↑43%</a:t>
            </a:r>
          </a:p>
          <a:p>
            <a:pPr algn="ctr"/>
            <a:r>
              <a:rPr lang="en-GB" sz="800" b="1" dirty="0">
                <a:solidFill>
                  <a:schemeClr val="accent5"/>
                </a:solidFill>
              </a:rPr>
              <a:t>**</a:t>
            </a:r>
          </a:p>
        </p:txBody>
      </p:sp>
      <p:sp>
        <p:nvSpPr>
          <p:cNvPr id="62" name="TextBox 61">
            <a:extLst>
              <a:ext uri="{FF2B5EF4-FFF2-40B4-BE49-F238E27FC236}">
                <a16:creationId xmlns:a16="http://schemas.microsoft.com/office/drawing/2014/main" id="{06FBF490-C0DD-4E5D-9B63-094C2F8CDBBA}"/>
              </a:ext>
            </a:extLst>
          </p:cNvPr>
          <p:cNvSpPr txBox="1"/>
          <p:nvPr/>
        </p:nvSpPr>
        <p:spPr>
          <a:xfrm>
            <a:off x="7437603" y="3050538"/>
            <a:ext cx="566215" cy="338554"/>
          </a:xfrm>
          <a:prstGeom prst="rect">
            <a:avLst/>
          </a:prstGeom>
          <a:noFill/>
        </p:spPr>
        <p:txBody>
          <a:bodyPr wrap="square" rtlCol="0">
            <a:spAutoFit/>
          </a:bodyPr>
          <a:lstStyle/>
          <a:p>
            <a:r>
              <a:rPr lang="en-GB" sz="800" b="1" dirty="0">
                <a:solidFill>
                  <a:schemeClr val="accent6"/>
                </a:solidFill>
              </a:rPr>
              <a:t>↔ 0%</a:t>
            </a:r>
          </a:p>
          <a:p>
            <a:pPr algn="ctr"/>
            <a:r>
              <a:rPr lang="en-GB" sz="800" b="1" dirty="0">
                <a:solidFill>
                  <a:schemeClr val="accent6"/>
                </a:solidFill>
              </a:rPr>
              <a:t>NS</a:t>
            </a:r>
          </a:p>
        </p:txBody>
      </p:sp>
      <p:sp>
        <p:nvSpPr>
          <p:cNvPr id="16" name="TextBox 15">
            <a:extLst>
              <a:ext uri="{FF2B5EF4-FFF2-40B4-BE49-F238E27FC236}">
                <a16:creationId xmlns:a16="http://schemas.microsoft.com/office/drawing/2014/main" id="{024D203B-1447-46F3-A26C-6146597FCCF9}"/>
              </a:ext>
            </a:extLst>
          </p:cNvPr>
          <p:cNvSpPr txBox="1"/>
          <p:nvPr/>
        </p:nvSpPr>
        <p:spPr>
          <a:xfrm>
            <a:off x="3603599" y="4032268"/>
            <a:ext cx="743709" cy="230832"/>
          </a:xfrm>
          <a:prstGeom prst="rect">
            <a:avLst/>
          </a:prstGeom>
          <a:noFill/>
        </p:spPr>
        <p:txBody>
          <a:bodyPr wrap="square" rtlCol="0">
            <a:spAutoFit/>
          </a:bodyPr>
          <a:lstStyle/>
          <a:p>
            <a:r>
              <a:rPr lang="en-GB" sz="900" dirty="0"/>
              <a:t>Walking</a:t>
            </a:r>
          </a:p>
        </p:txBody>
      </p:sp>
      <p:sp>
        <p:nvSpPr>
          <p:cNvPr id="17" name="TextBox 16">
            <a:extLst>
              <a:ext uri="{FF2B5EF4-FFF2-40B4-BE49-F238E27FC236}">
                <a16:creationId xmlns:a16="http://schemas.microsoft.com/office/drawing/2014/main" id="{62D46B2B-E0ED-4256-8A3C-2898252F8171}"/>
              </a:ext>
            </a:extLst>
          </p:cNvPr>
          <p:cNvSpPr txBox="1"/>
          <p:nvPr/>
        </p:nvSpPr>
        <p:spPr>
          <a:xfrm>
            <a:off x="4816780" y="4032268"/>
            <a:ext cx="708174" cy="230832"/>
          </a:xfrm>
          <a:prstGeom prst="rect">
            <a:avLst/>
          </a:prstGeom>
          <a:noFill/>
        </p:spPr>
        <p:txBody>
          <a:bodyPr wrap="square" rtlCol="0">
            <a:spAutoFit/>
          </a:bodyPr>
          <a:lstStyle/>
          <a:p>
            <a:r>
              <a:rPr lang="en-GB" sz="900" dirty="0"/>
              <a:t>Mobility</a:t>
            </a:r>
          </a:p>
        </p:txBody>
      </p:sp>
      <p:sp>
        <p:nvSpPr>
          <p:cNvPr id="21" name="TextBox 20">
            <a:extLst>
              <a:ext uri="{FF2B5EF4-FFF2-40B4-BE49-F238E27FC236}">
                <a16:creationId xmlns:a16="http://schemas.microsoft.com/office/drawing/2014/main" id="{024D203B-1447-46F3-A26C-6146597FCCF9}"/>
              </a:ext>
            </a:extLst>
          </p:cNvPr>
          <p:cNvSpPr txBox="1"/>
          <p:nvPr/>
        </p:nvSpPr>
        <p:spPr>
          <a:xfrm>
            <a:off x="798303" y="4032268"/>
            <a:ext cx="2151529" cy="230832"/>
          </a:xfrm>
          <a:prstGeom prst="rect">
            <a:avLst/>
          </a:prstGeom>
          <a:noFill/>
        </p:spPr>
        <p:txBody>
          <a:bodyPr wrap="square" rtlCol="0">
            <a:spAutoFit/>
          </a:bodyPr>
          <a:lstStyle/>
          <a:p>
            <a:r>
              <a:rPr lang="en-GB" sz="900" dirty="0"/>
              <a:t>Total RDRS-2 score</a:t>
            </a:r>
          </a:p>
        </p:txBody>
      </p:sp>
      <p:sp>
        <p:nvSpPr>
          <p:cNvPr id="22" name="TextBox 21">
            <a:extLst>
              <a:ext uri="{FF2B5EF4-FFF2-40B4-BE49-F238E27FC236}">
                <a16:creationId xmlns:a16="http://schemas.microsoft.com/office/drawing/2014/main" id="{024D203B-1447-46F3-A26C-6146597FCCF9}"/>
              </a:ext>
            </a:extLst>
          </p:cNvPr>
          <p:cNvSpPr txBox="1"/>
          <p:nvPr/>
        </p:nvSpPr>
        <p:spPr>
          <a:xfrm>
            <a:off x="2126771" y="4032268"/>
            <a:ext cx="1302825" cy="230832"/>
          </a:xfrm>
          <a:prstGeom prst="rect">
            <a:avLst/>
          </a:prstGeom>
          <a:noFill/>
        </p:spPr>
        <p:txBody>
          <a:bodyPr wrap="square" rtlCol="0">
            <a:spAutoFit/>
          </a:bodyPr>
          <a:lstStyle/>
          <a:p>
            <a:pPr algn="ctr"/>
            <a:r>
              <a:rPr lang="en-GB" sz="900" dirty="0"/>
              <a:t>Assistance with ADLs</a:t>
            </a:r>
          </a:p>
        </p:txBody>
      </p:sp>
      <p:sp>
        <p:nvSpPr>
          <p:cNvPr id="23" name="Rectangle 22"/>
          <p:cNvSpPr/>
          <p:nvPr/>
        </p:nvSpPr>
        <p:spPr>
          <a:xfrm>
            <a:off x="3466729" y="4129684"/>
            <a:ext cx="180000" cy="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1433" y="4129684"/>
            <a:ext cx="18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007153" y="4129684"/>
            <a:ext cx="1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6966190" y="4129684"/>
            <a:ext cx="180000" cy="3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683650" y="4129684"/>
            <a:ext cx="18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438667" y="4129684"/>
            <a:ext cx="180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2D46B2B-E0ED-4256-8A3C-2898252F8171}"/>
              </a:ext>
            </a:extLst>
          </p:cNvPr>
          <p:cNvSpPr txBox="1"/>
          <p:nvPr/>
        </p:nvSpPr>
        <p:spPr>
          <a:xfrm>
            <a:off x="5571448" y="4032268"/>
            <a:ext cx="1487296" cy="230832"/>
          </a:xfrm>
          <a:prstGeom prst="rect">
            <a:avLst/>
          </a:prstGeom>
          <a:noFill/>
        </p:spPr>
        <p:txBody>
          <a:bodyPr wrap="square" rtlCol="0">
            <a:spAutoFit/>
          </a:bodyPr>
          <a:lstStyle/>
          <a:p>
            <a:r>
              <a:rPr lang="en-GB" sz="900" dirty="0"/>
              <a:t>Degree of dependence</a:t>
            </a:r>
          </a:p>
        </p:txBody>
      </p:sp>
      <p:sp>
        <p:nvSpPr>
          <p:cNvPr id="33" name="TextBox 32">
            <a:extLst>
              <a:ext uri="{FF2B5EF4-FFF2-40B4-BE49-F238E27FC236}">
                <a16:creationId xmlns:a16="http://schemas.microsoft.com/office/drawing/2014/main" id="{62D46B2B-E0ED-4256-8A3C-2898252F8171}"/>
              </a:ext>
            </a:extLst>
          </p:cNvPr>
          <p:cNvSpPr txBox="1"/>
          <p:nvPr/>
        </p:nvSpPr>
        <p:spPr>
          <a:xfrm>
            <a:off x="7173151" y="3963018"/>
            <a:ext cx="1202404" cy="369332"/>
          </a:xfrm>
          <a:prstGeom prst="rect">
            <a:avLst/>
          </a:prstGeom>
          <a:noFill/>
        </p:spPr>
        <p:txBody>
          <a:bodyPr wrap="square" rtlCol="0">
            <a:spAutoFit/>
          </a:bodyPr>
          <a:lstStyle/>
          <a:p>
            <a:r>
              <a:rPr lang="en-GB" sz="900" dirty="0"/>
              <a:t>Degree of cognitive </a:t>
            </a:r>
            <a:br>
              <a:rPr lang="en-GB" sz="900" dirty="0"/>
            </a:br>
            <a:r>
              <a:rPr lang="en-GB" sz="900" dirty="0"/>
              <a:t>impairment</a:t>
            </a:r>
          </a:p>
        </p:txBody>
      </p:sp>
      <p:sp>
        <p:nvSpPr>
          <p:cNvPr id="34"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
        <p:nvSpPr>
          <p:cNvPr id="36" name="TextBox 35">
            <a:extLst>
              <a:ext uri="{FF2B5EF4-FFF2-40B4-BE49-F238E27FC236}">
                <a16:creationId xmlns:a16="http://schemas.microsoft.com/office/drawing/2014/main" id="{B6D69CEB-5894-4FE2-BE28-D20A53B59BA1}"/>
              </a:ext>
            </a:extLst>
          </p:cNvPr>
          <p:cNvSpPr txBox="1"/>
          <p:nvPr/>
        </p:nvSpPr>
        <p:spPr>
          <a:xfrm>
            <a:off x="2140703" y="2012399"/>
            <a:ext cx="539843" cy="338554"/>
          </a:xfrm>
          <a:prstGeom prst="rect">
            <a:avLst/>
          </a:prstGeom>
          <a:noFill/>
        </p:spPr>
        <p:txBody>
          <a:bodyPr wrap="square" rtlCol="0">
            <a:spAutoFit/>
          </a:bodyPr>
          <a:lstStyle/>
          <a:p>
            <a:r>
              <a:rPr lang="en-GB" sz="800" b="1" dirty="0">
                <a:solidFill>
                  <a:schemeClr val="accent1"/>
                </a:solidFill>
              </a:rPr>
              <a:t>↓20%</a:t>
            </a:r>
          </a:p>
          <a:p>
            <a:pPr algn="ctr"/>
            <a:r>
              <a:rPr lang="en-GB" sz="800" b="1" dirty="0">
                <a:solidFill>
                  <a:schemeClr val="accent1"/>
                </a:solidFill>
              </a:rPr>
              <a:t>**</a:t>
            </a:r>
          </a:p>
        </p:txBody>
      </p:sp>
      <p:sp>
        <p:nvSpPr>
          <p:cNvPr id="37" name="TextBox 36">
            <a:extLst>
              <a:ext uri="{FF2B5EF4-FFF2-40B4-BE49-F238E27FC236}">
                <a16:creationId xmlns:a16="http://schemas.microsoft.com/office/drawing/2014/main" id="{E60E3982-DFD0-415E-AD53-7A1AD9A16561}"/>
              </a:ext>
            </a:extLst>
          </p:cNvPr>
          <p:cNvSpPr txBox="1"/>
          <p:nvPr/>
        </p:nvSpPr>
        <p:spPr>
          <a:xfrm>
            <a:off x="1588462" y="2424418"/>
            <a:ext cx="498077" cy="338554"/>
          </a:xfrm>
          <a:prstGeom prst="rect">
            <a:avLst/>
          </a:prstGeom>
          <a:noFill/>
        </p:spPr>
        <p:txBody>
          <a:bodyPr wrap="square" rtlCol="0">
            <a:spAutoFit/>
          </a:bodyPr>
          <a:lstStyle/>
          <a:p>
            <a:r>
              <a:rPr lang="en-GB" sz="800" b="1" dirty="0">
                <a:solidFill>
                  <a:schemeClr val="accent2"/>
                </a:solidFill>
              </a:rPr>
              <a:t>↓26%</a:t>
            </a:r>
          </a:p>
          <a:p>
            <a:pPr algn="ctr"/>
            <a:r>
              <a:rPr lang="en-GB" sz="800" b="1" dirty="0">
                <a:solidFill>
                  <a:schemeClr val="accent2"/>
                </a:solidFill>
              </a:rPr>
              <a:t>**</a:t>
            </a:r>
          </a:p>
        </p:txBody>
      </p:sp>
      <p:sp>
        <p:nvSpPr>
          <p:cNvPr id="38" name="TextBox 37">
            <a:extLst>
              <a:ext uri="{FF2B5EF4-FFF2-40B4-BE49-F238E27FC236}">
                <a16:creationId xmlns:a16="http://schemas.microsoft.com/office/drawing/2014/main" id="{3E78B73E-2D4C-4D8C-9B2F-410C93EBB239}"/>
              </a:ext>
            </a:extLst>
          </p:cNvPr>
          <p:cNvSpPr txBox="1"/>
          <p:nvPr/>
        </p:nvSpPr>
        <p:spPr>
          <a:xfrm>
            <a:off x="2150425" y="3093751"/>
            <a:ext cx="539843" cy="338554"/>
          </a:xfrm>
          <a:prstGeom prst="rect">
            <a:avLst/>
          </a:prstGeom>
          <a:noFill/>
        </p:spPr>
        <p:txBody>
          <a:bodyPr wrap="square" rtlCol="0">
            <a:spAutoFit/>
          </a:bodyPr>
          <a:lstStyle/>
          <a:p>
            <a:r>
              <a:rPr lang="en-GB" sz="800" b="1" dirty="0">
                <a:solidFill>
                  <a:schemeClr val="accent3"/>
                </a:solidFill>
              </a:rPr>
              <a:t>↓31%</a:t>
            </a:r>
          </a:p>
          <a:p>
            <a:pPr algn="ctr"/>
            <a:r>
              <a:rPr lang="en-GB" sz="800" b="1" dirty="0">
                <a:solidFill>
                  <a:schemeClr val="accent3"/>
                </a:solidFill>
              </a:rPr>
              <a:t>**</a:t>
            </a:r>
          </a:p>
        </p:txBody>
      </p:sp>
      <p:sp>
        <p:nvSpPr>
          <p:cNvPr id="39" name="TextBox 38">
            <a:extLst>
              <a:ext uri="{FF2B5EF4-FFF2-40B4-BE49-F238E27FC236}">
                <a16:creationId xmlns:a16="http://schemas.microsoft.com/office/drawing/2014/main" id="{9FE8AB90-C122-4A74-B754-9E6B57A8332E}"/>
              </a:ext>
            </a:extLst>
          </p:cNvPr>
          <p:cNvSpPr txBox="1"/>
          <p:nvPr/>
        </p:nvSpPr>
        <p:spPr>
          <a:xfrm>
            <a:off x="6124761" y="2577351"/>
            <a:ext cx="507030" cy="338554"/>
          </a:xfrm>
          <a:prstGeom prst="rect">
            <a:avLst/>
          </a:prstGeom>
          <a:noFill/>
        </p:spPr>
        <p:txBody>
          <a:bodyPr wrap="square" rtlCol="0">
            <a:spAutoFit/>
          </a:bodyPr>
          <a:lstStyle/>
          <a:p>
            <a:r>
              <a:rPr lang="en-GB" sz="800" b="1" dirty="0">
                <a:solidFill>
                  <a:schemeClr val="accent4"/>
                </a:solidFill>
              </a:rPr>
              <a:t>↓30%</a:t>
            </a:r>
          </a:p>
          <a:p>
            <a:pPr algn="ctr"/>
            <a:r>
              <a:rPr lang="en-GB" sz="800" b="1" dirty="0">
                <a:solidFill>
                  <a:schemeClr val="accent4"/>
                </a:solidFill>
              </a:rPr>
              <a:t>**</a:t>
            </a:r>
          </a:p>
        </p:txBody>
      </p:sp>
      <p:sp>
        <p:nvSpPr>
          <p:cNvPr id="41" name="TextBox 40">
            <a:extLst>
              <a:ext uri="{FF2B5EF4-FFF2-40B4-BE49-F238E27FC236}">
                <a16:creationId xmlns:a16="http://schemas.microsoft.com/office/drawing/2014/main" id="{AADC9C2A-C52F-4003-B364-9FB52C271DF5}"/>
              </a:ext>
            </a:extLst>
          </p:cNvPr>
          <p:cNvSpPr txBox="1"/>
          <p:nvPr/>
        </p:nvSpPr>
        <p:spPr>
          <a:xfrm>
            <a:off x="6139318" y="2807707"/>
            <a:ext cx="566215" cy="338554"/>
          </a:xfrm>
          <a:prstGeom prst="rect">
            <a:avLst/>
          </a:prstGeom>
          <a:noFill/>
        </p:spPr>
        <p:txBody>
          <a:bodyPr wrap="square" rtlCol="0">
            <a:spAutoFit/>
          </a:bodyPr>
          <a:lstStyle/>
          <a:p>
            <a:r>
              <a:rPr lang="en-GB" sz="800" b="1" dirty="0">
                <a:solidFill>
                  <a:schemeClr val="accent6"/>
                </a:solidFill>
              </a:rPr>
              <a:t>↔ 0%</a:t>
            </a:r>
          </a:p>
          <a:p>
            <a:pPr algn="ctr"/>
            <a:r>
              <a:rPr lang="en-GB" sz="800" b="1" dirty="0">
                <a:solidFill>
                  <a:schemeClr val="accent6"/>
                </a:solidFill>
              </a:rPr>
              <a:t>NS</a:t>
            </a:r>
          </a:p>
        </p:txBody>
      </p:sp>
      <p:sp>
        <p:nvSpPr>
          <p:cNvPr id="42" name="TextBox 41">
            <a:extLst>
              <a:ext uri="{FF2B5EF4-FFF2-40B4-BE49-F238E27FC236}">
                <a16:creationId xmlns:a16="http://schemas.microsoft.com/office/drawing/2014/main" id="{F9347D96-B3B9-4B92-A557-30141474F90A}"/>
              </a:ext>
            </a:extLst>
          </p:cNvPr>
          <p:cNvSpPr txBox="1"/>
          <p:nvPr/>
        </p:nvSpPr>
        <p:spPr>
          <a:xfrm>
            <a:off x="6123509" y="1819001"/>
            <a:ext cx="566215" cy="338554"/>
          </a:xfrm>
          <a:prstGeom prst="rect">
            <a:avLst/>
          </a:prstGeom>
          <a:noFill/>
        </p:spPr>
        <p:txBody>
          <a:bodyPr wrap="square" rtlCol="0">
            <a:spAutoFit/>
          </a:bodyPr>
          <a:lstStyle/>
          <a:p>
            <a:r>
              <a:rPr lang="en-GB" sz="800" b="1" dirty="0">
                <a:solidFill>
                  <a:schemeClr val="accent5"/>
                </a:solidFill>
              </a:rPr>
              <a:t>↓6%</a:t>
            </a:r>
          </a:p>
          <a:p>
            <a:r>
              <a:rPr lang="en-GB" sz="800" b="1" dirty="0">
                <a:solidFill>
                  <a:schemeClr val="accent5"/>
                </a:solidFill>
              </a:rPr>
              <a:t>  NS</a:t>
            </a:r>
          </a:p>
        </p:txBody>
      </p:sp>
      <p:sp>
        <p:nvSpPr>
          <p:cNvPr id="35" name="TextBox 34">
            <a:extLst>
              <a:ext uri="{FF2B5EF4-FFF2-40B4-BE49-F238E27FC236}">
                <a16:creationId xmlns:a16="http://schemas.microsoft.com/office/drawing/2014/main" id="{5BB9DE4B-F795-46DC-9B4B-E130BD948661}"/>
              </a:ext>
            </a:extLst>
          </p:cNvPr>
          <p:cNvSpPr txBox="1"/>
          <p:nvPr/>
        </p:nvSpPr>
        <p:spPr>
          <a:xfrm>
            <a:off x="6599825" y="3097491"/>
            <a:ext cx="242869" cy="215444"/>
          </a:xfrm>
          <a:prstGeom prst="rect">
            <a:avLst/>
          </a:prstGeom>
          <a:noFill/>
        </p:spPr>
        <p:txBody>
          <a:bodyPr wrap="square" rtlCol="0">
            <a:spAutoFit/>
          </a:bodyPr>
          <a:lstStyle/>
          <a:p>
            <a:r>
              <a:rPr lang="en-GB" sz="800" b="1" dirty="0">
                <a:solidFill>
                  <a:schemeClr val="accent4"/>
                </a:solidFill>
              </a:rPr>
              <a:t>b</a:t>
            </a:r>
          </a:p>
        </p:txBody>
      </p:sp>
    </p:spTree>
    <p:extLst>
      <p:ext uri="{BB962C8B-B14F-4D97-AF65-F5344CB8AC3E}">
        <p14:creationId xmlns:p14="http://schemas.microsoft.com/office/powerpoint/2010/main" val="2200586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8B41DD6-F15B-4D52-8D92-38BAB5825FCB}"/>
              </a:ext>
            </a:extLst>
          </p:cNvPr>
          <p:cNvSpPr>
            <a:spLocks noGrp="1"/>
          </p:cNvSpPr>
          <p:nvPr>
            <p:ph type="ftr" sz="quarter" idx="11"/>
          </p:nvPr>
        </p:nvSpPr>
        <p:spPr/>
        <p:txBody>
          <a:bodyPr/>
          <a:lstStyle/>
          <a:p>
            <a:r>
              <a:rPr lang="en-GB" baseline="30000" dirty="0" err="1"/>
              <a:t>a</a:t>
            </a:r>
            <a:r>
              <a:rPr lang="en-GB" dirty="0" err="1"/>
              <a:t>Higher</a:t>
            </a:r>
            <a:r>
              <a:rPr lang="en-GB" dirty="0"/>
              <a:t> RDRS-2 scores indicate poorer function. The best possible total RDRS-2 score is 0 points and the worst possible total RDRS-2 score is 54 points; </a:t>
            </a:r>
            <a:r>
              <a:rPr lang="en-GB" baseline="30000" dirty="0" err="1"/>
              <a:t>b</a:t>
            </a:r>
            <a:r>
              <a:rPr lang="en-GB" dirty="0" err="1"/>
              <a:t>At</a:t>
            </a:r>
            <a:r>
              <a:rPr lang="en-GB" dirty="0"/>
              <a:t> discharge from hospital; </a:t>
            </a:r>
            <a:r>
              <a:rPr lang="en-GB" baseline="30000" dirty="0" err="1"/>
              <a:t>c</a:t>
            </a:r>
            <a:r>
              <a:rPr lang="en-GB" dirty="0" err="1"/>
              <a:t>One</a:t>
            </a:r>
            <a:r>
              <a:rPr lang="en-GB" dirty="0"/>
              <a:t> year after discharge from hospital; </a:t>
            </a:r>
            <a:r>
              <a:rPr lang="en-GB" baseline="30000" dirty="0"/>
              <a:t>d</a:t>
            </a:r>
            <a:r>
              <a:rPr lang="en-GB" dirty="0"/>
              <a:t>A negative sign indicates clinical improvement and a positive sign indicates clinical worsening. The mean change was calculated as 100 times [1 year score minus initial score] divided by the initial score; </a:t>
            </a:r>
            <a:r>
              <a:rPr lang="en-GB" baseline="30000" dirty="0"/>
              <a:t>e</a:t>
            </a:r>
            <a:r>
              <a:rPr lang="en-GB" i="1" dirty="0"/>
              <a:t>p</a:t>
            </a:r>
            <a:r>
              <a:rPr lang="en-GB" dirty="0"/>
              <a:t> values comparing changes between the initial score and 1 year score in one particular group (using a paired Student’s </a:t>
            </a:r>
            <a:r>
              <a:rPr lang="en-GB" i="1" dirty="0"/>
              <a:t>t</a:t>
            </a:r>
            <a:r>
              <a:rPr lang="en-GB" dirty="0"/>
              <a:t>-test); </a:t>
            </a:r>
            <a:r>
              <a:rPr lang="en-GB" baseline="30000" dirty="0" err="1"/>
              <a:t>f</a:t>
            </a:r>
            <a:r>
              <a:rPr lang="en-GB" i="1" dirty="0" err="1"/>
              <a:t>p</a:t>
            </a:r>
            <a:r>
              <a:rPr lang="en-GB" dirty="0"/>
              <a:t> &lt; 0.001 comparing the difference between fracture patients and control patients at discharged from hospital; </a:t>
            </a:r>
            <a:r>
              <a:rPr lang="en-GB" baseline="30000" dirty="0" err="1"/>
              <a:t>g</a:t>
            </a:r>
            <a:r>
              <a:rPr lang="en-GB" i="1" dirty="0" err="1"/>
              <a:t>p</a:t>
            </a:r>
            <a:r>
              <a:rPr lang="en-GB" dirty="0"/>
              <a:t> &lt; 0.001 comparing the difference between fracture patients and control patients at 1 year after discharge from hospital</a:t>
            </a:r>
          </a:p>
          <a:p>
            <a:r>
              <a:rPr lang="en-GB" dirty="0"/>
              <a:t>ADLs, activities of daily living; CI, confidence interval; RDRS-2, Rapid Disability Rating Scale version-2</a:t>
            </a:r>
          </a:p>
          <a:p>
            <a:r>
              <a:rPr lang="en-GB" dirty="0"/>
              <a:t>1. Boonen S </a:t>
            </a:r>
            <a:r>
              <a:rPr lang="en-GB" i="1" dirty="0"/>
              <a:t>et al. </a:t>
            </a:r>
            <a:r>
              <a:rPr lang="en-GB" i="1" dirty="0" err="1"/>
              <a:t>Osteoporos</a:t>
            </a:r>
            <a:r>
              <a:rPr lang="en-GB" i="1" dirty="0"/>
              <a:t> </a:t>
            </a:r>
            <a:r>
              <a:rPr lang="en-GB" i="1" dirty="0" err="1"/>
              <a:t>Int</a:t>
            </a:r>
            <a:r>
              <a:rPr lang="en-GB" i="1" dirty="0"/>
              <a:t> </a:t>
            </a:r>
            <a:r>
              <a:rPr lang="en-GB" dirty="0"/>
              <a:t>2004;15:87–94</a:t>
            </a:r>
          </a:p>
        </p:txBody>
      </p:sp>
      <p:sp>
        <p:nvSpPr>
          <p:cNvPr id="2" name="Title 1">
            <a:extLst>
              <a:ext uri="{FF2B5EF4-FFF2-40B4-BE49-F238E27FC236}">
                <a16:creationId xmlns:a16="http://schemas.microsoft.com/office/drawing/2014/main" id="{C1572578-E473-4031-89B6-3A992142D000}"/>
              </a:ext>
            </a:extLst>
          </p:cNvPr>
          <p:cNvSpPr>
            <a:spLocks noGrp="1"/>
          </p:cNvSpPr>
          <p:nvPr>
            <p:ph type="title"/>
          </p:nvPr>
        </p:nvSpPr>
        <p:spPr/>
        <p:txBody>
          <a:bodyPr>
            <a:normAutofit/>
          </a:bodyPr>
          <a:lstStyle/>
          <a:p>
            <a:r>
              <a:rPr lang="en-GB" dirty="0"/>
              <a:t>Elderly people are less capable of ADLs than matched controls after hip fracture (2)</a:t>
            </a:r>
          </a:p>
        </p:txBody>
      </p:sp>
      <p:sp>
        <p:nvSpPr>
          <p:cNvPr id="4" name="Content Placeholder 3"/>
          <p:cNvSpPr>
            <a:spLocks noGrp="1"/>
          </p:cNvSpPr>
          <p:nvPr>
            <p:ph idx="1"/>
          </p:nvPr>
        </p:nvSpPr>
        <p:spPr/>
        <p:txBody>
          <a:bodyPr/>
          <a:lstStyle/>
          <a:p>
            <a:endParaRPr lang="en-GB"/>
          </a:p>
        </p:txBody>
      </p:sp>
      <p:sp>
        <p:nvSpPr>
          <p:cNvPr id="9" name="Content Placeholder 6">
            <a:extLst>
              <a:ext uri="{FF2B5EF4-FFF2-40B4-BE49-F238E27FC236}">
                <a16:creationId xmlns:a16="http://schemas.microsoft.com/office/drawing/2014/main" id="{8FF18D81-595A-4641-A687-F07C43DFD739}"/>
              </a:ext>
            </a:extLst>
          </p:cNvPr>
          <p:cNvSpPr txBox="1">
            <a:spLocks/>
          </p:cNvSpPr>
          <p:nvPr/>
        </p:nvSpPr>
        <p:spPr>
          <a:xfrm>
            <a:off x="686489" y="2933241"/>
            <a:ext cx="7886700" cy="174126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p>
        </p:txBody>
      </p:sp>
      <p:graphicFrame>
        <p:nvGraphicFramePr>
          <p:cNvPr id="6" name="Table 5">
            <a:extLst>
              <a:ext uri="{FF2B5EF4-FFF2-40B4-BE49-F238E27FC236}">
                <a16:creationId xmlns:a16="http://schemas.microsoft.com/office/drawing/2014/main" id="{0A59CD71-F03A-48F7-B8BD-9C61D2D8DB6B}"/>
              </a:ext>
            </a:extLst>
          </p:cNvPr>
          <p:cNvGraphicFramePr>
            <a:graphicFrameLocks noGrp="1"/>
          </p:cNvGraphicFramePr>
          <p:nvPr>
            <p:extLst>
              <p:ext uri="{D42A27DB-BD31-4B8C-83A1-F6EECF244321}">
                <p14:modId xmlns:p14="http://schemas.microsoft.com/office/powerpoint/2010/main" val="3212692466"/>
              </p:ext>
            </p:extLst>
          </p:nvPr>
        </p:nvGraphicFramePr>
        <p:xfrm>
          <a:off x="539750" y="1058863"/>
          <a:ext cx="7704000" cy="3110381"/>
        </p:xfrm>
        <a:graphic>
          <a:graphicData uri="http://schemas.openxmlformats.org/drawingml/2006/table">
            <a:tbl>
              <a:tblPr firstRow="1" bandRow="1">
                <a:tableStyleId>{5C22544A-7EE6-4342-B048-85BDC9FD1C3A}</a:tableStyleId>
              </a:tblPr>
              <a:tblGrid>
                <a:gridCol w="1007143">
                  <a:extLst>
                    <a:ext uri="{9D8B030D-6E8A-4147-A177-3AD203B41FA5}">
                      <a16:colId xmlns:a16="http://schemas.microsoft.com/office/drawing/2014/main" val="3906234885"/>
                    </a:ext>
                  </a:extLst>
                </a:gridCol>
                <a:gridCol w="1004106">
                  <a:extLst>
                    <a:ext uri="{9D8B030D-6E8A-4147-A177-3AD203B41FA5}">
                      <a16:colId xmlns:a16="http://schemas.microsoft.com/office/drawing/2014/main" val="3349732514"/>
                    </a:ext>
                  </a:extLst>
                </a:gridCol>
                <a:gridCol w="840169">
                  <a:extLst>
                    <a:ext uri="{9D8B030D-6E8A-4147-A177-3AD203B41FA5}">
                      <a16:colId xmlns:a16="http://schemas.microsoft.com/office/drawing/2014/main" val="3892962957"/>
                    </a:ext>
                  </a:extLst>
                </a:gridCol>
                <a:gridCol w="585180">
                  <a:extLst>
                    <a:ext uri="{9D8B030D-6E8A-4147-A177-3AD203B41FA5}">
                      <a16:colId xmlns:a16="http://schemas.microsoft.com/office/drawing/2014/main" val="3583014571"/>
                    </a:ext>
                  </a:extLst>
                </a:gridCol>
                <a:gridCol w="678489">
                  <a:extLst>
                    <a:ext uri="{9D8B030D-6E8A-4147-A177-3AD203B41FA5}">
                      <a16:colId xmlns:a16="http://schemas.microsoft.com/office/drawing/2014/main" val="792647576"/>
                    </a:ext>
                  </a:extLst>
                </a:gridCol>
                <a:gridCol w="1028469">
                  <a:extLst>
                    <a:ext uri="{9D8B030D-6E8A-4147-A177-3AD203B41FA5}">
                      <a16:colId xmlns:a16="http://schemas.microsoft.com/office/drawing/2014/main" val="1281882606"/>
                    </a:ext>
                  </a:extLst>
                </a:gridCol>
                <a:gridCol w="853483">
                  <a:extLst>
                    <a:ext uri="{9D8B030D-6E8A-4147-A177-3AD203B41FA5}">
                      <a16:colId xmlns:a16="http://schemas.microsoft.com/office/drawing/2014/main" val="3725788174"/>
                    </a:ext>
                  </a:extLst>
                </a:gridCol>
                <a:gridCol w="976845">
                  <a:extLst>
                    <a:ext uri="{9D8B030D-6E8A-4147-A177-3AD203B41FA5}">
                      <a16:colId xmlns:a16="http://schemas.microsoft.com/office/drawing/2014/main" val="3481226639"/>
                    </a:ext>
                  </a:extLst>
                </a:gridCol>
                <a:gridCol w="730116">
                  <a:extLst>
                    <a:ext uri="{9D8B030D-6E8A-4147-A177-3AD203B41FA5}">
                      <a16:colId xmlns:a16="http://schemas.microsoft.com/office/drawing/2014/main" val="1938092843"/>
                    </a:ext>
                  </a:extLst>
                </a:gridCol>
              </a:tblGrid>
              <a:tr h="241200">
                <a:tc rowSpan="2">
                  <a:txBody>
                    <a:bodyPr/>
                    <a:lstStyle/>
                    <a:p>
                      <a:r>
                        <a:rPr lang="en-GB" sz="900" dirty="0"/>
                        <a:t>RDRS-2 item</a:t>
                      </a:r>
                      <a:r>
                        <a:rPr lang="en-GB" sz="900" baseline="30000" dirty="0"/>
                        <a:t>1,a</a:t>
                      </a:r>
                    </a:p>
                  </a:txBody>
                  <a:tcPr marL="68580" marR="68580" marT="34290" marB="34290"/>
                </a:tc>
                <a:tc gridSpan="4">
                  <a:txBody>
                    <a:bodyPr/>
                    <a:lstStyle/>
                    <a:p>
                      <a:pPr algn="ctr"/>
                      <a:r>
                        <a:rPr lang="en-GB" sz="900" dirty="0"/>
                        <a:t>Hip fracture patients (N = 134)</a:t>
                      </a:r>
                    </a:p>
                  </a:txBody>
                  <a:tcPr marL="68580" marR="68580" marT="34290" marB="34290"/>
                </a:tc>
                <a:tc hMerge="1">
                  <a:txBody>
                    <a:bodyPr/>
                    <a:lstStyle/>
                    <a:p>
                      <a:endParaRPr lang="en-GB" sz="1400" dirty="0"/>
                    </a:p>
                  </a:txBody>
                  <a:tcPr/>
                </a:tc>
                <a:tc hMerge="1">
                  <a:txBody>
                    <a:bodyPr/>
                    <a:lstStyle/>
                    <a:p>
                      <a:endParaRPr lang="en-GB" sz="1400" dirty="0"/>
                    </a:p>
                  </a:txBody>
                  <a:tcPr/>
                </a:tc>
                <a:tc hMerge="1">
                  <a:txBody>
                    <a:bodyPr/>
                    <a:lstStyle/>
                    <a:p>
                      <a:endParaRPr lang="en-GB" sz="1400" dirty="0"/>
                    </a:p>
                  </a:txBody>
                  <a:tcPr/>
                </a:tc>
                <a:tc gridSpan="4">
                  <a:txBody>
                    <a:bodyPr/>
                    <a:lstStyle/>
                    <a:p>
                      <a:pPr algn="ctr"/>
                      <a:r>
                        <a:rPr lang="en-GB" sz="900" dirty="0"/>
                        <a:t>Control patients (N = 134)</a:t>
                      </a:r>
                    </a:p>
                  </a:txBody>
                  <a:tcPr marL="68580" marR="68580" marT="34290" marB="34290"/>
                </a:tc>
                <a:tc hMerge="1">
                  <a:txBody>
                    <a:bodyPr/>
                    <a:lstStyle/>
                    <a:p>
                      <a:endParaRPr lang="en-GB" sz="1400" dirty="0"/>
                    </a:p>
                  </a:txBody>
                  <a:tcPr/>
                </a:tc>
                <a:tc hMerge="1">
                  <a:txBody>
                    <a:bodyPr/>
                    <a:lstStyle/>
                    <a:p>
                      <a:endParaRPr lang="en-GB" sz="1400" dirty="0"/>
                    </a:p>
                  </a:txBody>
                  <a:tcPr/>
                </a:tc>
                <a:tc hMerge="1">
                  <a:txBody>
                    <a:bodyPr/>
                    <a:lstStyle/>
                    <a:p>
                      <a:endParaRPr lang="en-GB" sz="1400" dirty="0"/>
                    </a:p>
                  </a:txBody>
                  <a:tcPr/>
                </a:tc>
                <a:extLst>
                  <a:ext uri="{0D108BD9-81ED-4DB2-BD59-A6C34878D82A}">
                    <a16:rowId xmlns:a16="http://schemas.microsoft.com/office/drawing/2014/main" val="3346201614"/>
                  </a:ext>
                </a:extLst>
              </a:tr>
              <a:tr h="509317">
                <a:tc vMerge="1">
                  <a:txBody>
                    <a:bodyPr/>
                    <a:lstStyle/>
                    <a:p>
                      <a:endParaRPr lang="en-GB" sz="1400" dirty="0"/>
                    </a:p>
                  </a:txBody>
                  <a:tcPr/>
                </a:tc>
                <a:tc>
                  <a:txBody>
                    <a:bodyPr/>
                    <a:lstStyle/>
                    <a:p>
                      <a:pPr algn="ctr"/>
                      <a:r>
                        <a:rPr lang="en-GB" sz="900" dirty="0">
                          <a:solidFill>
                            <a:schemeClr val="bg1"/>
                          </a:solidFill>
                        </a:rPr>
                        <a:t>Initial score (95% CI)</a:t>
                      </a:r>
                      <a:r>
                        <a:rPr lang="en-GB" sz="900" baseline="30000" dirty="0">
                          <a:solidFill>
                            <a:schemeClr val="bg1"/>
                          </a:solidFill>
                        </a:rPr>
                        <a:t>b</a:t>
                      </a:r>
                    </a:p>
                  </a:txBody>
                  <a:tcPr marL="68580" marR="68580" marT="34290" marB="34290">
                    <a:solidFill>
                      <a:schemeClr val="accent1"/>
                    </a:solidFill>
                  </a:tcPr>
                </a:tc>
                <a:tc>
                  <a:txBody>
                    <a:bodyPr/>
                    <a:lstStyle/>
                    <a:p>
                      <a:pPr algn="ctr"/>
                      <a:r>
                        <a:rPr lang="en-GB" sz="900" dirty="0">
                          <a:solidFill>
                            <a:schemeClr val="bg1"/>
                          </a:solidFill>
                        </a:rPr>
                        <a:t>1 year score </a:t>
                      </a:r>
                      <a:br>
                        <a:rPr lang="en-GB" sz="900" dirty="0">
                          <a:solidFill>
                            <a:schemeClr val="bg1"/>
                          </a:solidFill>
                        </a:rPr>
                      </a:br>
                      <a:r>
                        <a:rPr lang="en-GB" sz="900" dirty="0">
                          <a:solidFill>
                            <a:schemeClr val="bg1"/>
                          </a:solidFill>
                        </a:rPr>
                        <a:t>(95% CI)</a:t>
                      </a:r>
                      <a:r>
                        <a:rPr lang="en-GB" sz="900" baseline="30000" dirty="0">
                          <a:solidFill>
                            <a:schemeClr val="bg1"/>
                          </a:solidFill>
                        </a:rPr>
                        <a:t>c</a:t>
                      </a:r>
                    </a:p>
                  </a:txBody>
                  <a:tcPr marL="68580" marR="68580" marT="34290" marB="34290">
                    <a:solidFill>
                      <a:schemeClr val="accent1"/>
                    </a:solidFill>
                  </a:tcPr>
                </a:tc>
                <a:tc>
                  <a:txBody>
                    <a:bodyPr/>
                    <a:lstStyle/>
                    <a:p>
                      <a:pPr algn="ctr"/>
                      <a:r>
                        <a:rPr lang="en-GB" sz="900" dirty="0">
                          <a:solidFill>
                            <a:schemeClr val="bg1"/>
                          </a:solidFill>
                        </a:rPr>
                        <a:t>Mean change (%)</a:t>
                      </a:r>
                      <a:r>
                        <a:rPr lang="en-GB" sz="900" baseline="30000" dirty="0">
                          <a:solidFill>
                            <a:schemeClr val="bg1"/>
                          </a:solidFill>
                        </a:rPr>
                        <a:t>d</a:t>
                      </a:r>
                    </a:p>
                  </a:txBody>
                  <a:tcPr marL="68580" marR="68580" marT="34290" marB="34290">
                    <a:solidFill>
                      <a:schemeClr val="accent1"/>
                    </a:solidFill>
                  </a:tcPr>
                </a:tc>
                <a:tc>
                  <a:txBody>
                    <a:bodyPr/>
                    <a:lstStyle/>
                    <a:p>
                      <a:pPr algn="ctr"/>
                      <a:r>
                        <a:rPr lang="en-GB" sz="900" i="1" dirty="0">
                          <a:solidFill>
                            <a:schemeClr val="bg1"/>
                          </a:solidFill>
                        </a:rPr>
                        <a:t>p </a:t>
                      </a:r>
                      <a:r>
                        <a:rPr lang="en-GB" sz="900" i="0" dirty="0" err="1">
                          <a:solidFill>
                            <a:schemeClr val="bg1"/>
                          </a:solidFill>
                        </a:rPr>
                        <a:t>value</a:t>
                      </a:r>
                      <a:r>
                        <a:rPr lang="en-GB" sz="900" i="0" baseline="30000" dirty="0" err="1">
                          <a:solidFill>
                            <a:schemeClr val="bg1"/>
                          </a:solidFill>
                        </a:rPr>
                        <a:t>e</a:t>
                      </a:r>
                      <a:endParaRPr lang="en-GB" sz="900" i="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Initial score (95% CI)</a:t>
                      </a:r>
                      <a:r>
                        <a:rPr lang="en-GB" sz="900" baseline="30000" dirty="0">
                          <a:solidFill>
                            <a:schemeClr val="bg1"/>
                          </a:solidFill>
                        </a:rPr>
                        <a:t>b</a:t>
                      </a:r>
                      <a:endParaRPr lang="en-GB" sz="9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1 year score </a:t>
                      </a:r>
                      <a:br>
                        <a:rPr lang="en-GB" sz="900" dirty="0">
                          <a:solidFill>
                            <a:schemeClr val="bg1"/>
                          </a:solidFill>
                        </a:rPr>
                      </a:br>
                      <a:r>
                        <a:rPr lang="en-GB" sz="900" dirty="0">
                          <a:solidFill>
                            <a:schemeClr val="bg1"/>
                          </a:solidFill>
                        </a:rPr>
                        <a:t>(95% CI)</a:t>
                      </a:r>
                      <a:r>
                        <a:rPr lang="en-GB" sz="900" baseline="30000" dirty="0">
                          <a:solidFill>
                            <a:schemeClr val="bg1"/>
                          </a:solidFill>
                        </a:rPr>
                        <a:t>c</a:t>
                      </a:r>
                      <a:endParaRPr lang="en-GB" sz="9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Mean change (%)</a:t>
                      </a:r>
                      <a:r>
                        <a:rPr lang="en-GB" sz="900" baseline="30000" dirty="0">
                          <a:solidFill>
                            <a:schemeClr val="bg1"/>
                          </a:solidFill>
                        </a:rPr>
                        <a:t>d</a:t>
                      </a:r>
                    </a:p>
                  </a:txBody>
                  <a:tcPr marL="68580" marR="68580" marT="34290" marB="34290">
                    <a:solidFill>
                      <a:schemeClr val="accent1"/>
                    </a:solidFill>
                  </a:tcPr>
                </a:tc>
                <a:tc>
                  <a:txBody>
                    <a:bodyPr/>
                    <a:lstStyle/>
                    <a:p>
                      <a:pPr algn="ctr"/>
                      <a:r>
                        <a:rPr lang="en-GB" sz="900" i="1" dirty="0">
                          <a:solidFill>
                            <a:schemeClr val="bg1"/>
                          </a:solidFill>
                        </a:rPr>
                        <a:t>p </a:t>
                      </a:r>
                      <a:r>
                        <a:rPr lang="en-GB" sz="900" i="0" dirty="0" err="1">
                          <a:solidFill>
                            <a:schemeClr val="bg1"/>
                          </a:solidFill>
                        </a:rPr>
                        <a:t>value</a:t>
                      </a:r>
                      <a:r>
                        <a:rPr lang="en-GB" sz="900" i="0" baseline="30000" dirty="0" err="1">
                          <a:solidFill>
                            <a:schemeClr val="bg1"/>
                          </a:solidFill>
                        </a:rPr>
                        <a:t>e</a:t>
                      </a:r>
                      <a:endParaRPr lang="en-GB" sz="900" i="0" dirty="0">
                        <a:solidFill>
                          <a:schemeClr val="bg1"/>
                        </a:solidFill>
                      </a:endParaRPr>
                    </a:p>
                  </a:txBody>
                  <a:tcPr marL="68580" marR="68580" marT="34290" marB="34290">
                    <a:solidFill>
                      <a:schemeClr val="accent1"/>
                    </a:solidFill>
                  </a:tcPr>
                </a:tc>
                <a:extLst>
                  <a:ext uri="{0D108BD9-81ED-4DB2-BD59-A6C34878D82A}">
                    <a16:rowId xmlns:a16="http://schemas.microsoft.com/office/drawing/2014/main" val="497322334"/>
                  </a:ext>
                </a:extLst>
              </a:tr>
              <a:tr h="360766">
                <a:tc>
                  <a:txBody>
                    <a:bodyPr/>
                    <a:lstStyle/>
                    <a:p>
                      <a:r>
                        <a:rPr lang="en-GB" sz="900" dirty="0"/>
                        <a:t>Assistance with ADLs</a:t>
                      </a:r>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11.6 </a:t>
                      </a:r>
                    </a:p>
                    <a:p>
                      <a:pPr algn="ctr"/>
                      <a:r>
                        <a:rPr lang="en-GB" sz="900" b="0" i="0" u="none" strike="noStrike" kern="1200" baseline="0" dirty="0">
                          <a:solidFill>
                            <a:schemeClr val="dk1"/>
                          </a:solidFill>
                          <a:latin typeface="+mn-lt"/>
                          <a:ea typeface="+mn-ea"/>
                          <a:cs typeface="+mn-cs"/>
                        </a:rPr>
                        <a:t>(10.4–12.9)</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8.6 </a:t>
                      </a:r>
                    </a:p>
                    <a:p>
                      <a:pPr algn="ctr"/>
                      <a:r>
                        <a:rPr lang="en-GB" sz="900" b="0" i="0" u="none" strike="noStrike" kern="1200" baseline="0" dirty="0">
                          <a:solidFill>
                            <a:schemeClr val="dk1"/>
                          </a:solidFill>
                          <a:latin typeface="+mn-lt"/>
                          <a:ea typeface="+mn-ea"/>
                          <a:cs typeface="+mn-cs"/>
                        </a:rPr>
                        <a:t>(7.5–9.9)</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-26</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&lt; 0.001</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2.3 </a:t>
                      </a:r>
                    </a:p>
                    <a:p>
                      <a:pPr algn="ctr"/>
                      <a:r>
                        <a:rPr lang="en-GB" sz="900" b="0" i="0" u="none" strike="noStrike" kern="1200" baseline="0" dirty="0">
                          <a:solidFill>
                            <a:schemeClr val="dk1"/>
                          </a:solidFill>
                          <a:latin typeface="+mn-lt"/>
                          <a:ea typeface="+mn-ea"/>
                          <a:cs typeface="+mn-cs"/>
                        </a:rPr>
                        <a:t>(1.7–3.0)</a:t>
                      </a:r>
                      <a:r>
                        <a:rPr lang="en-GB" sz="900" b="0" i="0" u="none" strike="noStrike" kern="1200" baseline="30000" dirty="0">
                          <a:solidFill>
                            <a:schemeClr val="dk1"/>
                          </a:solidFill>
                          <a:latin typeface="+mn-lt"/>
                          <a:ea typeface="+mn-ea"/>
                          <a:cs typeface="+mn-cs"/>
                        </a:rPr>
                        <a:t>g</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2.8 </a:t>
                      </a:r>
                    </a:p>
                    <a:p>
                      <a:pPr algn="ctr"/>
                      <a:r>
                        <a:rPr lang="en-GB" sz="900" b="0" i="0" u="none" strike="noStrike" kern="1200" baseline="0" dirty="0">
                          <a:solidFill>
                            <a:schemeClr val="dk1"/>
                          </a:solidFill>
                          <a:latin typeface="+mn-lt"/>
                          <a:ea typeface="+mn-ea"/>
                          <a:cs typeface="+mn-cs"/>
                        </a:rPr>
                        <a:t>(2.1–3.4)</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+22</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0.009</a:t>
                      </a:r>
                      <a:endParaRPr lang="en-GB" sz="900" dirty="0"/>
                    </a:p>
                  </a:txBody>
                  <a:tcPr marL="68580" marR="68580" marT="34290" marB="34290"/>
                </a:tc>
                <a:extLst>
                  <a:ext uri="{0D108BD9-81ED-4DB2-BD59-A6C34878D82A}">
                    <a16:rowId xmlns:a16="http://schemas.microsoft.com/office/drawing/2014/main" val="2093924394"/>
                  </a:ext>
                </a:extLst>
              </a:tr>
              <a:tr h="360766">
                <a:tc>
                  <a:txBody>
                    <a:bodyPr/>
                    <a:lstStyle/>
                    <a:p>
                      <a:r>
                        <a:rPr lang="en-GB" sz="900" dirty="0"/>
                        <a:t>Walking </a:t>
                      </a:r>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1.6 </a:t>
                      </a:r>
                    </a:p>
                    <a:p>
                      <a:pPr algn="ctr"/>
                      <a:r>
                        <a:rPr lang="en-GB" sz="900" b="0" i="0" u="none" strike="noStrike" kern="1200" baseline="0" dirty="0">
                          <a:solidFill>
                            <a:schemeClr val="dk1"/>
                          </a:solidFill>
                          <a:latin typeface="+mn-lt"/>
                          <a:ea typeface="+mn-ea"/>
                          <a:cs typeface="+mn-cs"/>
                        </a:rPr>
                        <a:t>(1.4–1.8)</a:t>
                      </a:r>
                      <a:r>
                        <a:rPr lang="en-GB" sz="900" b="0" i="0" u="none" strike="noStrike" kern="1200" baseline="30000" dirty="0">
                          <a:solidFill>
                            <a:schemeClr val="dk1"/>
                          </a:solidFill>
                          <a:latin typeface="+mn-lt"/>
                          <a:ea typeface="+mn-ea"/>
                          <a:cs typeface="+mn-cs"/>
                        </a:rPr>
                        <a:t>f</a:t>
                      </a:r>
                      <a:endParaRPr lang="en-GB" sz="900" baseline="300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1.1 </a:t>
                      </a:r>
                    </a:p>
                    <a:p>
                      <a:pPr algn="ctr"/>
                      <a:r>
                        <a:rPr lang="en-GB" sz="900" b="0" i="0" u="none" strike="noStrike" kern="1200" baseline="0" dirty="0">
                          <a:solidFill>
                            <a:schemeClr val="dk1"/>
                          </a:solidFill>
                          <a:latin typeface="+mn-lt"/>
                          <a:ea typeface="+mn-ea"/>
                          <a:cs typeface="+mn-cs"/>
                        </a:rPr>
                        <a:t>(0.9–1.3)</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-31</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&lt; 0.001</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0.2 </a:t>
                      </a:r>
                    </a:p>
                    <a:p>
                      <a:pPr algn="ctr"/>
                      <a:r>
                        <a:rPr lang="en-GB" sz="900" b="0" i="0" u="none" strike="noStrike" kern="1200" baseline="0" dirty="0">
                          <a:solidFill>
                            <a:schemeClr val="dk1"/>
                          </a:solidFill>
                          <a:latin typeface="+mn-lt"/>
                          <a:ea typeface="+mn-ea"/>
                          <a:cs typeface="+mn-cs"/>
                        </a:rPr>
                        <a:t>(0.1–0.2)</a:t>
                      </a:r>
                      <a:r>
                        <a:rPr lang="en-GB" sz="900" b="0" i="0" u="none" strike="noStrike" kern="1200" baseline="30000" dirty="0">
                          <a:solidFill>
                            <a:schemeClr val="dk1"/>
                          </a:solidFill>
                          <a:latin typeface="+mn-lt"/>
                          <a:ea typeface="+mn-ea"/>
                          <a:cs typeface="+mn-cs"/>
                        </a:rPr>
                        <a:t>g</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0.3 </a:t>
                      </a:r>
                    </a:p>
                    <a:p>
                      <a:pPr algn="ctr"/>
                      <a:r>
                        <a:rPr lang="en-GB" sz="900" b="0" i="0" u="none" strike="noStrike" kern="1200" baseline="0" dirty="0">
                          <a:solidFill>
                            <a:schemeClr val="dk1"/>
                          </a:solidFill>
                          <a:latin typeface="+mn-lt"/>
                          <a:ea typeface="+mn-ea"/>
                          <a:cs typeface="+mn-cs"/>
                        </a:rPr>
                        <a:t>(0.2–0.4)</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+50</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&lt; 0.001</a:t>
                      </a:r>
                      <a:endParaRPr lang="en-GB" sz="900" dirty="0"/>
                    </a:p>
                  </a:txBody>
                  <a:tcPr marL="68580" marR="68580" marT="34290" marB="34290"/>
                </a:tc>
                <a:extLst>
                  <a:ext uri="{0D108BD9-81ED-4DB2-BD59-A6C34878D82A}">
                    <a16:rowId xmlns:a16="http://schemas.microsoft.com/office/drawing/2014/main" val="1707559878"/>
                  </a:ext>
                </a:extLst>
              </a:tr>
              <a:tr h="360766">
                <a:tc>
                  <a:txBody>
                    <a:bodyPr/>
                    <a:lstStyle/>
                    <a:p>
                      <a:r>
                        <a:rPr lang="en-GB" sz="900" dirty="0"/>
                        <a:t>Mobility</a:t>
                      </a:r>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2.0 </a:t>
                      </a:r>
                    </a:p>
                    <a:p>
                      <a:pPr algn="ctr"/>
                      <a:r>
                        <a:rPr lang="en-GB" sz="900" b="0" i="0" u="none" strike="noStrike" kern="1200" baseline="0" dirty="0">
                          <a:solidFill>
                            <a:schemeClr val="dk1"/>
                          </a:solidFill>
                          <a:latin typeface="+mn-lt"/>
                          <a:ea typeface="+mn-ea"/>
                          <a:cs typeface="+mn-cs"/>
                        </a:rPr>
                        <a:t>(1.7–2.2)</a:t>
                      </a:r>
                      <a:r>
                        <a:rPr lang="en-GB" sz="900" b="0" i="0" u="none" strike="noStrike" kern="1200" baseline="30000" dirty="0">
                          <a:solidFill>
                            <a:schemeClr val="dk1"/>
                          </a:solidFill>
                          <a:latin typeface="+mn-lt"/>
                          <a:ea typeface="+mn-ea"/>
                          <a:cs typeface="+mn-cs"/>
                        </a:rPr>
                        <a:t>f</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1.4 </a:t>
                      </a:r>
                    </a:p>
                    <a:p>
                      <a:pPr algn="ctr"/>
                      <a:r>
                        <a:rPr lang="en-GB" sz="900" b="0" i="0" u="none" strike="noStrike" kern="1200" baseline="0" dirty="0">
                          <a:solidFill>
                            <a:schemeClr val="dk1"/>
                          </a:solidFill>
                          <a:latin typeface="+mn-lt"/>
                          <a:ea typeface="+mn-ea"/>
                          <a:cs typeface="+mn-cs"/>
                        </a:rPr>
                        <a:t>(1.2–1.6)</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-30</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&lt; 0.001</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0.3 </a:t>
                      </a:r>
                    </a:p>
                    <a:p>
                      <a:pPr algn="ctr"/>
                      <a:r>
                        <a:rPr lang="en-GB" sz="900" b="0" i="0" u="none" strike="noStrike" kern="1200" baseline="0" dirty="0">
                          <a:solidFill>
                            <a:schemeClr val="dk1"/>
                          </a:solidFill>
                          <a:latin typeface="+mn-lt"/>
                          <a:ea typeface="+mn-ea"/>
                          <a:cs typeface="+mn-cs"/>
                        </a:rPr>
                        <a:t>(0.2–0.5)</a:t>
                      </a:r>
                      <a:r>
                        <a:rPr lang="en-GB" sz="900" b="0" i="0" u="none" strike="noStrike" kern="1200" baseline="30000" dirty="0">
                          <a:solidFill>
                            <a:schemeClr val="dk1"/>
                          </a:solidFill>
                          <a:latin typeface="+mn-lt"/>
                          <a:ea typeface="+mn-ea"/>
                          <a:cs typeface="+mn-cs"/>
                        </a:rPr>
                        <a:t>g</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0.4 </a:t>
                      </a:r>
                    </a:p>
                    <a:p>
                      <a:pPr algn="ctr"/>
                      <a:r>
                        <a:rPr lang="en-GB" sz="900" b="0" i="0" u="none" strike="noStrike" kern="1200" baseline="0" dirty="0">
                          <a:solidFill>
                            <a:schemeClr val="dk1"/>
                          </a:solidFill>
                          <a:latin typeface="+mn-lt"/>
                          <a:ea typeface="+mn-ea"/>
                          <a:cs typeface="+mn-cs"/>
                        </a:rPr>
                        <a:t>(0.3–0.5)</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+33</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&lt; 0.001</a:t>
                      </a:r>
                      <a:endParaRPr lang="en-GB" sz="900" dirty="0"/>
                    </a:p>
                  </a:txBody>
                  <a:tcPr marL="68580" marR="68580" marT="34290" marB="34290"/>
                </a:tc>
                <a:extLst>
                  <a:ext uri="{0D108BD9-81ED-4DB2-BD59-A6C34878D82A}">
                    <a16:rowId xmlns:a16="http://schemas.microsoft.com/office/drawing/2014/main" val="3079436402"/>
                  </a:ext>
                </a:extLst>
              </a:tr>
              <a:tr h="383609">
                <a:tc>
                  <a:txBody>
                    <a:bodyPr/>
                    <a:lstStyle/>
                    <a:p>
                      <a:r>
                        <a:rPr lang="en-GB" sz="900" dirty="0"/>
                        <a:t>Degree of dependence</a:t>
                      </a:r>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3.3 </a:t>
                      </a:r>
                    </a:p>
                    <a:p>
                      <a:pPr algn="ctr"/>
                      <a:r>
                        <a:rPr lang="en-GB" sz="900" b="0" i="0" u="none" strike="noStrike" kern="1200" baseline="0" dirty="0">
                          <a:solidFill>
                            <a:schemeClr val="dk1"/>
                          </a:solidFill>
                          <a:latin typeface="+mn-lt"/>
                          <a:ea typeface="+mn-ea"/>
                          <a:cs typeface="+mn-cs"/>
                        </a:rPr>
                        <a:t>(2.8–3.8)</a:t>
                      </a:r>
                      <a:r>
                        <a:rPr lang="en-GB" sz="900" b="0" i="0" u="none" strike="noStrike" kern="1200" baseline="30000" dirty="0">
                          <a:solidFill>
                            <a:schemeClr val="dk1"/>
                          </a:solidFill>
                          <a:latin typeface="+mn-lt"/>
                          <a:ea typeface="+mn-ea"/>
                          <a:cs typeface="+mn-cs"/>
                        </a:rPr>
                        <a:t>f</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3.1 </a:t>
                      </a:r>
                    </a:p>
                    <a:p>
                      <a:pPr algn="ctr"/>
                      <a:r>
                        <a:rPr lang="en-GB" sz="900" b="0" i="0" u="none" strike="noStrike" kern="1200" baseline="0" dirty="0">
                          <a:solidFill>
                            <a:schemeClr val="dk1"/>
                          </a:solidFill>
                          <a:latin typeface="+mn-lt"/>
                          <a:ea typeface="+mn-ea"/>
                          <a:cs typeface="+mn-cs"/>
                        </a:rPr>
                        <a:t>(2.6–3.7)</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-6</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0.496</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0.7 </a:t>
                      </a:r>
                    </a:p>
                    <a:p>
                      <a:pPr algn="ctr"/>
                      <a:r>
                        <a:rPr lang="en-GB" sz="900" b="0" i="0" u="none" strike="noStrike" kern="1200" baseline="0" dirty="0">
                          <a:solidFill>
                            <a:schemeClr val="dk1"/>
                          </a:solidFill>
                          <a:latin typeface="+mn-lt"/>
                          <a:ea typeface="+mn-ea"/>
                          <a:cs typeface="+mn-cs"/>
                        </a:rPr>
                        <a:t>(0.4–0.9)</a:t>
                      </a:r>
                      <a:r>
                        <a:rPr lang="en-GB" sz="900" b="0" i="0" u="none" strike="noStrike" kern="1200" baseline="30000" dirty="0">
                          <a:solidFill>
                            <a:schemeClr val="dk1"/>
                          </a:solidFill>
                          <a:latin typeface="+mn-lt"/>
                          <a:ea typeface="+mn-ea"/>
                          <a:cs typeface="+mn-cs"/>
                        </a:rPr>
                        <a:t>g</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1.0 </a:t>
                      </a:r>
                    </a:p>
                    <a:p>
                      <a:pPr algn="ctr"/>
                      <a:r>
                        <a:rPr lang="en-GB" sz="900" b="0" i="0" u="none" strike="noStrike" kern="1200" baseline="0" dirty="0">
                          <a:solidFill>
                            <a:schemeClr val="dk1"/>
                          </a:solidFill>
                          <a:latin typeface="+mn-lt"/>
                          <a:ea typeface="+mn-ea"/>
                          <a:cs typeface="+mn-cs"/>
                        </a:rPr>
                        <a:t>(0.7–1.3)</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+42</a:t>
                      </a:r>
                      <a:endParaRPr lang="en-GB" sz="900" dirty="0"/>
                    </a:p>
                  </a:txBody>
                  <a:tcPr marL="68580" marR="68580" marT="34290" marB="34290"/>
                </a:tc>
                <a:tc>
                  <a:txBody>
                    <a:bodyPr/>
                    <a:lstStyle/>
                    <a:p>
                      <a:pPr algn="ctr"/>
                      <a:r>
                        <a:rPr lang="en-GB" sz="900" b="0" i="0" u="none" strike="noStrike" kern="1200" baseline="0" dirty="0">
                          <a:solidFill>
                            <a:schemeClr val="dk1"/>
                          </a:solidFill>
                          <a:latin typeface="+mn-lt"/>
                          <a:ea typeface="+mn-ea"/>
                          <a:cs typeface="+mn-cs"/>
                        </a:rPr>
                        <a:t>&lt; 0.001</a:t>
                      </a:r>
                      <a:endParaRPr lang="en-GB" sz="900" dirty="0"/>
                    </a:p>
                  </a:txBody>
                  <a:tcPr marL="68580" marR="68580" marT="34290" marB="34290"/>
                </a:tc>
                <a:extLst>
                  <a:ext uri="{0D108BD9-81ED-4DB2-BD59-A6C34878D82A}">
                    <a16:rowId xmlns:a16="http://schemas.microsoft.com/office/drawing/2014/main" val="3927708605"/>
                  </a:ext>
                </a:extLst>
              </a:tr>
              <a:tr h="509317">
                <a:tc>
                  <a:txBody>
                    <a:bodyPr/>
                    <a:lstStyle/>
                    <a:p>
                      <a:r>
                        <a:rPr lang="en-GB" sz="900" dirty="0"/>
                        <a:t>Degree of cognitive impairment</a:t>
                      </a:r>
                    </a:p>
                  </a:txBody>
                  <a:tcPr marL="68580" marR="68580" marT="34290" marB="34290">
                    <a:lnB w="57150" cap="flat" cmpd="sng" algn="ctr">
                      <a:solidFill>
                        <a:schemeClr val="bg1"/>
                      </a:solidFill>
                      <a:prstDash val="solid"/>
                      <a:round/>
                      <a:headEnd type="none" w="med" len="med"/>
                      <a:tailEnd type="none" w="med" len="med"/>
                    </a:lnB>
                  </a:tcPr>
                </a:tc>
                <a:tc>
                  <a:txBody>
                    <a:bodyPr/>
                    <a:lstStyle/>
                    <a:p>
                      <a:pPr algn="ctr"/>
                      <a:r>
                        <a:rPr lang="en-GB" sz="900" b="0" i="0" u="none" strike="noStrike" kern="1200" baseline="0" dirty="0">
                          <a:solidFill>
                            <a:schemeClr val="dk1"/>
                          </a:solidFill>
                          <a:latin typeface="+mn-lt"/>
                          <a:ea typeface="+mn-ea"/>
                          <a:cs typeface="+mn-cs"/>
                        </a:rPr>
                        <a:t>0.9</a:t>
                      </a:r>
                    </a:p>
                    <a:p>
                      <a:pPr algn="ctr"/>
                      <a:r>
                        <a:rPr lang="en-GB" sz="900" b="0" i="0" u="none" strike="noStrike" kern="1200" baseline="0" dirty="0">
                          <a:solidFill>
                            <a:schemeClr val="dk1"/>
                          </a:solidFill>
                          <a:latin typeface="+mn-lt"/>
                          <a:ea typeface="+mn-ea"/>
                          <a:cs typeface="+mn-cs"/>
                        </a:rPr>
                        <a:t>(0.7–1.1)</a:t>
                      </a:r>
                      <a:r>
                        <a:rPr lang="en-GB" sz="900" b="0" i="0" u="none" strike="noStrike" kern="1200" baseline="30000" dirty="0">
                          <a:solidFill>
                            <a:schemeClr val="dk1"/>
                          </a:solidFill>
                          <a:latin typeface="+mn-lt"/>
                          <a:ea typeface="+mn-ea"/>
                          <a:cs typeface="+mn-cs"/>
                        </a:rPr>
                        <a:t>f</a:t>
                      </a:r>
                      <a:endParaRPr lang="en-GB" sz="900" dirty="0"/>
                    </a:p>
                  </a:txBody>
                  <a:tcPr marL="68580" marR="68580" marT="34290" marB="34290">
                    <a:lnB w="57150" cap="flat" cmpd="sng" algn="ctr">
                      <a:solidFill>
                        <a:schemeClr val="bg1"/>
                      </a:solidFill>
                      <a:prstDash val="solid"/>
                      <a:round/>
                      <a:headEnd type="none" w="med" len="med"/>
                      <a:tailEnd type="none" w="med" len="med"/>
                    </a:lnB>
                  </a:tcPr>
                </a:tc>
                <a:tc>
                  <a:txBody>
                    <a:bodyPr/>
                    <a:lstStyle/>
                    <a:p>
                      <a:pPr algn="ctr"/>
                      <a:r>
                        <a:rPr lang="en-GB" sz="900" b="0" i="0" u="none" strike="noStrike" kern="1200" baseline="0" dirty="0">
                          <a:solidFill>
                            <a:schemeClr val="dk1"/>
                          </a:solidFill>
                          <a:latin typeface="+mn-lt"/>
                          <a:ea typeface="+mn-ea"/>
                          <a:cs typeface="+mn-cs"/>
                        </a:rPr>
                        <a:t>0.9</a:t>
                      </a:r>
                    </a:p>
                    <a:p>
                      <a:pPr algn="ctr"/>
                      <a:r>
                        <a:rPr lang="en-GB" sz="900" b="0" i="0" u="none" strike="noStrike" kern="1200" baseline="0" dirty="0">
                          <a:solidFill>
                            <a:schemeClr val="dk1"/>
                          </a:solidFill>
                          <a:latin typeface="+mn-lt"/>
                          <a:ea typeface="+mn-ea"/>
                          <a:cs typeface="+mn-cs"/>
                        </a:rPr>
                        <a:t>(0.7–1.1)</a:t>
                      </a:r>
                      <a:endParaRPr lang="en-GB" sz="900" dirty="0"/>
                    </a:p>
                  </a:txBody>
                  <a:tcPr marL="68580" marR="68580" marT="34290" marB="34290">
                    <a:lnB w="57150" cap="flat" cmpd="sng" algn="ctr">
                      <a:solidFill>
                        <a:schemeClr val="bg1"/>
                      </a:solidFill>
                      <a:prstDash val="solid"/>
                      <a:round/>
                      <a:headEnd type="none" w="med" len="med"/>
                      <a:tailEnd type="none" w="med" len="med"/>
                    </a:lnB>
                  </a:tcPr>
                </a:tc>
                <a:tc>
                  <a:txBody>
                    <a:bodyPr/>
                    <a:lstStyle/>
                    <a:p>
                      <a:pPr algn="ctr"/>
                      <a:r>
                        <a:rPr lang="en-GB" sz="900" b="0" i="0" u="none" strike="noStrike" kern="1200" baseline="0" dirty="0">
                          <a:solidFill>
                            <a:schemeClr val="dk1"/>
                          </a:solidFill>
                          <a:latin typeface="+mn-lt"/>
                          <a:ea typeface="+mn-ea"/>
                          <a:cs typeface="+mn-cs"/>
                        </a:rPr>
                        <a:t>0</a:t>
                      </a:r>
                      <a:endParaRPr lang="en-GB" sz="900" dirty="0"/>
                    </a:p>
                  </a:txBody>
                  <a:tcPr marL="68580" marR="68580" marT="34290" marB="34290">
                    <a:lnB w="57150" cap="flat" cmpd="sng" algn="ctr">
                      <a:solidFill>
                        <a:schemeClr val="bg1"/>
                      </a:solidFill>
                      <a:prstDash val="solid"/>
                      <a:round/>
                      <a:headEnd type="none" w="med" len="med"/>
                      <a:tailEnd type="none" w="med" len="med"/>
                    </a:lnB>
                  </a:tcPr>
                </a:tc>
                <a:tc>
                  <a:txBody>
                    <a:bodyPr/>
                    <a:lstStyle/>
                    <a:p>
                      <a:pPr algn="ctr"/>
                      <a:r>
                        <a:rPr lang="en-GB" sz="900" b="0" i="0" u="none" strike="noStrike" kern="1200" baseline="0" dirty="0">
                          <a:solidFill>
                            <a:schemeClr val="dk1"/>
                          </a:solidFill>
                          <a:latin typeface="+mn-lt"/>
                          <a:ea typeface="+mn-ea"/>
                          <a:cs typeface="+mn-cs"/>
                        </a:rPr>
                        <a:t>0.817</a:t>
                      </a:r>
                      <a:endParaRPr lang="en-GB" sz="900" dirty="0"/>
                    </a:p>
                  </a:txBody>
                  <a:tcPr marL="68580" marR="68580" marT="34290" marB="34290">
                    <a:lnB w="57150" cap="flat" cmpd="sng" algn="ctr">
                      <a:solidFill>
                        <a:schemeClr val="bg1"/>
                      </a:solidFill>
                      <a:prstDash val="solid"/>
                      <a:round/>
                      <a:headEnd type="none" w="med" len="med"/>
                      <a:tailEnd type="none" w="med" len="med"/>
                    </a:lnB>
                  </a:tcPr>
                </a:tc>
                <a:tc>
                  <a:txBody>
                    <a:bodyPr/>
                    <a:lstStyle/>
                    <a:p>
                      <a:pPr algn="ctr"/>
                      <a:r>
                        <a:rPr lang="en-GB" sz="900" b="0" i="0" u="none" strike="noStrike" kern="1200" baseline="0" dirty="0">
                          <a:solidFill>
                            <a:schemeClr val="dk1"/>
                          </a:solidFill>
                          <a:latin typeface="+mn-lt"/>
                          <a:ea typeface="+mn-ea"/>
                          <a:cs typeface="+mn-cs"/>
                        </a:rPr>
                        <a:t>0.3</a:t>
                      </a:r>
                    </a:p>
                    <a:p>
                      <a:pPr algn="ctr"/>
                      <a:r>
                        <a:rPr lang="en-GB" sz="900" b="0" i="0" u="none" strike="noStrike" kern="1200" baseline="0" dirty="0">
                          <a:solidFill>
                            <a:schemeClr val="dk1"/>
                          </a:solidFill>
                          <a:latin typeface="+mn-lt"/>
                          <a:ea typeface="+mn-ea"/>
                          <a:cs typeface="+mn-cs"/>
                        </a:rPr>
                        <a:t>(0.2–0.4)</a:t>
                      </a:r>
                      <a:r>
                        <a:rPr lang="en-GB" sz="900" b="0" i="0" u="none" strike="noStrike" kern="1200" baseline="30000" dirty="0">
                          <a:solidFill>
                            <a:schemeClr val="dk1"/>
                          </a:solidFill>
                          <a:latin typeface="+mn-lt"/>
                          <a:ea typeface="+mn-ea"/>
                          <a:cs typeface="+mn-cs"/>
                        </a:rPr>
                        <a:t>g</a:t>
                      </a:r>
                      <a:endParaRPr lang="en-GB" sz="900" dirty="0"/>
                    </a:p>
                  </a:txBody>
                  <a:tcPr marL="68580" marR="68580" marT="34290" marB="34290">
                    <a:lnB w="57150" cap="flat" cmpd="sng" algn="ctr">
                      <a:solidFill>
                        <a:schemeClr val="bg1"/>
                      </a:solidFill>
                      <a:prstDash val="solid"/>
                      <a:round/>
                      <a:headEnd type="none" w="med" len="med"/>
                      <a:tailEnd type="none" w="med" len="med"/>
                    </a:lnB>
                  </a:tcPr>
                </a:tc>
                <a:tc>
                  <a:txBody>
                    <a:bodyPr/>
                    <a:lstStyle/>
                    <a:p>
                      <a:pPr algn="ctr"/>
                      <a:r>
                        <a:rPr lang="en-GB" sz="900" b="0" i="0" u="none" strike="noStrike" kern="1200" baseline="0" dirty="0">
                          <a:solidFill>
                            <a:schemeClr val="dk1"/>
                          </a:solidFill>
                          <a:latin typeface="+mn-lt"/>
                          <a:ea typeface="+mn-ea"/>
                          <a:cs typeface="+mn-cs"/>
                        </a:rPr>
                        <a:t>0.3 </a:t>
                      </a:r>
                    </a:p>
                    <a:p>
                      <a:pPr algn="ctr"/>
                      <a:r>
                        <a:rPr lang="en-GB" sz="900" b="0" i="0" u="none" strike="noStrike" kern="1200" baseline="0" dirty="0">
                          <a:solidFill>
                            <a:schemeClr val="dk1"/>
                          </a:solidFill>
                          <a:latin typeface="+mn-lt"/>
                          <a:ea typeface="+mn-ea"/>
                          <a:cs typeface="+mn-cs"/>
                        </a:rPr>
                        <a:t>(0.2–0.4)</a:t>
                      </a:r>
                      <a:endParaRPr lang="en-GB" sz="900" dirty="0"/>
                    </a:p>
                  </a:txBody>
                  <a:tcPr marL="68580" marR="68580" marT="34290" marB="34290">
                    <a:lnB w="57150" cap="flat" cmpd="sng" algn="ctr">
                      <a:solidFill>
                        <a:schemeClr val="bg1"/>
                      </a:solidFill>
                      <a:prstDash val="solid"/>
                      <a:round/>
                      <a:headEnd type="none" w="med" len="med"/>
                      <a:tailEnd type="none" w="med" len="med"/>
                    </a:lnB>
                  </a:tcPr>
                </a:tc>
                <a:tc>
                  <a:txBody>
                    <a:bodyPr/>
                    <a:lstStyle/>
                    <a:p>
                      <a:pPr algn="ctr"/>
                      <a:r>
                        <a:rPr lang="en-GB" sz="900" b="0" i="0" u="none" strike="noStrike" kern="1200" baseline="0" dirty="0">
                          <a:solidFill>
                            <a:schemeClr val="dk1"/>
                          </a:solidFill>
                          <a:latin typeface="+mn-lt"/>
                          <a:ea typeface="+mn-ea"/>
                          <a:cs typeface="+mn-cs"/>
                        </a:rPr>
                        <a:t>0</a:t>
                      </a:r>
                      <a:endParaRPr lang="en-GB" sz="900" dirty="0"/>
                    </a:p>
                  </a:txBody>
                  <a:tcPr marL="68580" marR="68580" marT="34290" marB="34290">
                    <a:lnB w="57150" cap="flat" cmpd="sng" algn="ctr">
                      <a:solidFill>
                        <a:schemeClr val="bg1"/>
                      </a:solidFill>
                      <a:prstDash val="solid"/>
                      <a:round/>
                      <a:headEnd type="none" w="med" len="med"/>
                      <a:tailEnd type="none" w="med" len="med"/>
                    </a:lnB>
                  </a:tcPr>
                </a:tc>
                <a:tc>
                  <a:txBody>
                    <a:bodyPr/>
                    <a:lstStyle/>
                    <a:p>
                      <a:pPr algn="ctr"/>
                      <a:r>
                        <a:rPr lang="en-GB" sz="900" b="0" i="0" u="none" strike="noStrike" kern="1200" baseline="0" dirty="0">
                          <a:solidFill>
                            <a:schemeClr val="dk1"/>
                          </a:solidFill>
                          <a:latin typeface="+mn-lt"/>
                          <a:ea typeface="+mn-ea"/>
                          <a:cs typeface="+mn-cs"/>
                        </a:rPr>
                        <a:t>0.763</a:t>
                      </a:r>
                      <a:endParaRPr lang="en-GB" sz="900" dirty="0"/>
                    </a:p>
                  </a:txBody>
                  <a:tcPr marL="68580" marR="68580" marT="34290" marB="34290">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2251268"/>
                  </a:ext>
                </a:extLst>
              </a:tr>
              <a:tr h="384640">
                <a:tc>
                  <a:txBody>
                    <a:bodyPr/>
                    <a:lstStyle/>
                    <a:p>
                      <a:r>
                        <a:rPr lang="en-GB" sz="900" b="1" dirty="0"/>
                        <a:t>Total RDRS-2 score</a:t>
                      </a:r>
                    </a:p>
                  </a:txBody>
                  <a:tcPr marL="68580" marR="68580" marT="34290" marB="34290">
                    <a:lnT w="57150" cap="flat" cmpd="sng" algn="ctr">
                      <a:solidFill>
                        <a:schemeClr val="bg1"/>
                      </a:solidFill>
                      <a:prstDash val="solid"/>
                      <a:round/>
                      <a:headEnd type="none" w="med" len="med"/>
                      <a:tailEnd type="none" w="med" len="med"/>
                    </a:lnT>
                  </a:tcPr>
                </a:tc>
                <a:tc>
                  <a:txBody>
                    <a:bodyPr/>
                    <a:lstStyle/>
                    <a:p>
                      <a:pPr algn="ctr"/>
                      <a:r>
                        <a:rPr lang="en-GB" sz="900" b="0" i="0" u="none" strike="noStrike" kern="1200" baseline="0" dirty="0">
                          <a:solidFill>
                            <a:schemeClr val="dk1"/>
                          </a:solidFill>
                          <a:latin typeface="+mn-lt"/>
                          <a:ea typeface="+mn-ea"/>
                          <a:cs typeface="+mn-cs"/>
                        </a:rPr>
                        <a:t>16.2 </a:t>
                      </a:r>
                    </a:p>
                    <a:p>
                      <a:pPr algn="ctr"/>
                      <a:r>
                        <a:rPr lang="en-GB" sz="900" b="0" i="0" u="none" strike="noStrike" kern="1200" baseline="0" dirty="0">
                          <a:solidFill>
                            <a:schemeClr val="dk1"/>
                          </a:solidFill>
                          <a:latin typeface="+mn-lt"/>
                          <a:ea typeface="+mn-ea"/>
                          <a:cs typeface="+mn-cs"/>
                        </a:rPr>
                        <a:t>(15.0–18.0)</a:t>
                      </a:r>
                      <a:r>
                        <a:rPr lang="en-GB" sz="900" b="0" i="0" u="none" strike="noStrike" kern="1200" baseline="30000" dirty="0">
                          <a:solidFill>
                            <a:schemeClr val="dk1"/>
                          </a:solidFill>
                          <a:latin typeface="+mn-lt"/>
                          <a:ea typeface="+mn-ea"/>
                          <a:cs typeface="+mn-cs"/>
                        </a:rPr>
                        <a:t>f</a:t>
                      </a:r>
                      <a:endParaRPr lang="en-GB" sz="900" dirty="0"/>
                    </a:p>
                  </a:txBody>
                  <a:tcPr marL="68580" marR="68580" marT="34290" marB="34290">
                    <a:lnT w="57150" cap="flat" cmpd="sng" algn="ctr">
                      <a:solidFill>
                        <a:schemeClr val="bg1"/>
                      </a:solidFill>
                      <a:prstDash val="solid"/>
                      <a:round/>
                      <a:headEnd type="none" w="med" len="med"/>
                      <a:tailEnd type="none" w="med" len="med"/>
                    </a:lnT>
                  </a:tcPr>
                </a:tc>
                <a:tc>
                  <a:txBody>
                    <a:bodyPr/>
                    <a:lstStyle/>
                    <a:p>
                      <a:pPr algn="ctr"/>
                      <a:r>
                        <a:rPr lang="en-GB" sz="900" b="0" i="0" u="none" strike="noStrike" kern="1200" baseline="0" dirty="0">
                          <a:solidFill>
                            <a:schemeClr val="dk1"/>
                          </a:solidFill>
                          <a:latin typeface="+mn-lt"/>
                          <a:ea typeface="+mn-ea"/>
                          <a:cs typeface="+mn-cs"/>
                        </a:rPr>
                        <a:t>13.0</a:t>
                      </a:r>
                    </a:p>
                    <a:p>
                      <a:pPr algn="ctr"/>
                      <a:r>
                        <a:rPr lang="en-GB" sz="900" b="0" i="0" u="none" strike="noStrike" kern="1200" baseline="0" dirty="0">
                          <a:solidFill>
                            <a:schemeClr val="dk1"/>
                          </a:solidFill>
                          <a:latin typeface="+mn-lt"/>
                          <a:ea typeface="+mn-ea"/>
                          <a:cs typeface="+mn-cs"/>
                        </a:rPr>
                        <a:t>(11.1–14.1)</a:t>
                      </a:r>
                      <a:endParaRPr lang="en-GB" sz="900" dirty="0"/>
                    </a:p>
                  </a:txBody>
                  <a:tcPr marL="68580" marR="68580" marT="34290" marB="34290">
                    <a:lnT w="57150" cap="flat" cmpd="sng" algn="ctr">
                      <a:solidFill>
                        <a:schemeClr val="bg1"/>
                      </a:solidFill>
                      <a:prstDash val="solid"/>
                      <a:round/>
                      <a:headEnd type="none" w="med" len="med"/>
                      <a:tailEnd type="none" w="med" len="med"/>
                    </a:lnT>
                  </a:tcPr>
                </a:tc>
                <a:tc>
                  <a:txBody>
                    <a:bodyPr/>
                    <a:lstStyle/>
                    <a:p>
                      <a:pPr algn="ctr"/>
                      <a:r>
                        <a:rPr lang="en-GB" sz="900" b="0" i="0" u="none" strike="noStrike" kern="1200" baseline="0" dirty="0">
                          <a:solidFill>
                            <a:schemeClr val="dk1"/>
                          </a:solidFill>
                          <a:latin typeface="+mn-lt"/>
                          <a:ea typeface="+mn-ea"/>
                          <a:cs typeface="+mn-cs"/>
                        </a:rPr>
                        <a:t>-20</a:t>
                      </a:r>
                      <a:endParaRPr lang="en-GB" sz="900" dirty="0"/>
                    </a:p>
                  </a:txBody>
                  <a:tcPr marL="68580" marR="68580" marT="34290" marB="34290">
                    <a:lnT w="57150" cap="flat" cmpd="sng" algn="ctr">
                      <a:solidFill>
                        <a:schemeClr val="bg1"/>
                      </a:solidFill>
                      <a:prstDash val="solid"/>
                      <a:round/>
                      <a:headEnd type="none" w="med" len="med"/>
                      <a:tailEnd type="none" w="med" len="med"/>
                    </a:lnT>
                  </a:tcPr>
                </a:tc>
                <a:tc>
                  <a:txBody>
                    <a:bodyPr/>
                    <a:lstStyle/>
                    <a:p>
                      <a:pPr algn="ctr"/>
                      <a:r>
                        <a:rPr lang="en-GB" sz="900" b="0" i="0" u="none" strike="noStrike" kern="1200" baseline="0" dirty="0">
                          <a:solidFill>
                            <a:schemeClr val="dk1"/>
                          </a:solidFill>
                          <a:latin typeface="+mn-lt"/>
                          <a:ea typeface="+mn-ea"/>
                          <a:cs typeface="+mn-cs"/>
                        </a:rPr>
                        <a:t>&lt; 0.001</a:t>
                      </a:r>
                      <a:endParaRPr lang="en-GB" sz="900" dirty="0"/>
                    </a:p>
                  </a:txBody>
                  <a:tcPr marL="68580" marR="68580" marT="34290" marB="34290">
                    <a:lnT w="57150" cap="flat" cmpd="sng" algn="ctr">
                      <a:solidFill>
                        <a:schemeClr val="bg1"/>
                      </a:solidFill>
                      <a:prstDash val="solid"/>
                      <a:round/>
                      <a:headEnd type="none" w="med" len="med"/>
                      <a:tailEnd type="none" w="med" len="med"/>
                    </a:lnT>
                  </a:tcPr>
                </a:tc>
                <a:tc>
                  <a:txBody>
                    <a:bodyPr/>
                    <a:lstStyle/>
                    <a:p>
                      <a:pPr algn="ctr"/>
                      <a:r>
                        <a:rPr lang="en-GB" sz="900" b="0" i="0" u="none" strike="noStrike" kern="1200" baseline="0" dirty="0">
                          <a:solidFill>
                            <a:schemeClr val="dk1"/>
                          </a:solidFill>
                          <a:latin typeface="+mn-lt"/>
                          <a:ea typeface="+mn-ea"/>
                          <a:cs typeface="+mn-cs"/>
                        </a:rPr>
                        <a:t>3.5 </a:t>
                      </a:r>
                    </a:p>
                    <a:p>
                      <a:pPr algn="ctr"/>
                      <a:r>
                        <a:rPr lang="en-GB" sz="900" b="0" i="0" u="none" strike="noStrike" kern="1200" baseline="0" dirty="0">
                          <a:solidFill>
                            <a:schemeClr val="dk1"/>
                          </a:solidFill>
                          <a:latin typeface="+mn-lt"/>
                          <a:ea typeface="+mn-ea"/>
                          <a:cs typeface="+mn-cs"/>
                        </a:rPr>
                        <a:t>(2.6–4.4)</a:t>
                      </a:r>
                      <a:r>
                        <a:rPr lang="en-GB" sz="900" b="0" i="0" u="none" strike="noStrike" kern="1200" baseline="30000" dirty="0">
                          <a:solidFill>
                            <a:schemeClr val="dk1"/>
                          </a:solidFill>
                          <a:latin typeface="+mn-lt"/>
                          <a:ea typeface="+mn-ea"/>
                          <a:cs typeface="+mn-cs"/>
                        </a:rPr>
                        <a:t>g</a:t>
                      </a:r>
                      <a:endParaRPr lang="en-GB" sz="900" dirty="0"/>
                    </a:p>
                  </a:txBody>
                  <a:tcPr marL="68580" marR="68580" marT="34290" marB="34290">
                    <a:lnT w="57150" cap="flat" cmpd="sng" algn="ctr">
                      <a:solidFill>
                        <a:schemeClr val="bg1"/>
                      </a:solidFill>
                      <a:prstDash val="solid"/>
                      <a:round/>
                      <a:headEnd type="none" w="med" len="med"/>
                      <a:tailEnd type="none" w="med" len="med"/>
                    </a:lnT>
                  </a:tcPr>
                </a:tc>
                <a:tc>
                  <a:txBody>
                    <a:bodyPr/>
                    <a:lstStyle/>
                    <a:p>
                      <a:pPr algn="ctr"/>
                      <a:r>
                        <a:rPr lang="en-GB" sz="900" b="0" i="0" u="none" strike="noStrike" kern="1200" baseline="0" dirty="0">
                          <a:solidFill>
                            <a:schemeClr val="dk1"/>
                          </a:solidFill>
                          <a:latin typeface="+mn-lt"/>
                          <a:ea typeface="+mn-ea"/>
                          <a:cs typeface="+mn-cs"/>
                        </a:rPr>
                        <a:t>4.3 </a:t>
                      </a:r>
                    </a:p>
                    <a:p>
                      <a:pPr algn="ctr"/>
                      <a:r>
                        <a:rPr lang="en-GB" sz="900" b="0" i="0" u="none" strike="noStrike" kern="1200" baseline="0" dirty="0">
                          <a:solidFill>
                            <a:schemeClr val="dk1"/>
                          </a:solidFill>
                          <a:latin typeface="+mn-lt"/>
                          <a:ea typeface="+mn-ea"/>
                          <a:cs typeface="+mn-cs"/>
                        </a:rPr>
                        <a:t>(3.3–5.0)</a:t>
                      </a:r>
                      <a:endParaRPr lang="en-GB" sz="900" dirty="0"/>
                    </a:p>
                  </a:txBody>
                  <a:tcPr marL="68580" marR="68580" marT="34290" marB="34290">
                    <a:lnT w="57150" cap="flat" cmpd="sng" algn="ctr">
                      <a:solidFill>
                        <a:schemeClr val="bg1"/>
                      </a:solidFill>
                      <a:prstDash val="solid"/>
                      <a:round/>
                      <a:headEnd type="none" w="med" len="med"/>
                      <a:tailEnd type="none" w="med" len="med"/>
                    </a:lnT>
                  </a:tcPr>
                </a:tc>
                <a:tc>
                  <a:txBody>
                    <a:bodyPr/>
                    <a:lstStyle/>
                    <a:p>
                      <a:pPr algn="ctr"/>
                      <a:r>
                        <a:rPr lang="en-GB" sz="900" b="0" i="0" u="none" strike="noStrike" kern="1200" baseline="0" dirty="0">
                          <a:solidFill>
                            <a:schemeClr val="dk1"/>
                          </a:solidFill>
                          <a:latin typeface="+mn-lt"/>
                          <a:ea typeface="+mn-ea"/>
                          <a:cs typeface="+mn-cs"/>
                        </a:rPr>
                        <a:t>+23</a:t>
                      </a:r>
                      <a:endParaRPr lang="en-GB" sz="900" dirty="0"/>
                    </a:p>
                  </a:txBody>
                  <a:tcPr marL="68580" marR="68580" marT="34290" marB="34290">
                    <a:lnT w="57150" cap="flat" cmpd="sng" algn="ctr">
                      <a:solidFill>
                        <a:schemeClr val="bg1"/>
                      </a:solidFill>
                      <a:prstDash val="solid"/>
                      <a:round/>
                      <a:headEnd type="none" w="med" len="med"/>
                      <a:tailEnd type="none" w="med" len="med"/>
                    </a:lnT>
                  </a:tcPr>
                </a:tc>
                <a:tc>
                  <a:txBody>
                    <a:bodyPr/>
                    <a:lstStyle/>
                    <a:p>
                      <a:pPr algn="ctr"/>
                      <a:r>
                        <a:rPr lang="en-GB" sz="900" b="0" i="0" u="none" strike="noStrike" kern="1200" baseline="0" dirty="0">
                          <a:solidFill>
                            <a:schemeClr val="dk1"/>
                          </a:solidFill>
                          <a:latin typeface="+mn-lt"/>
                          <a:ea typeface="+mn-ea"/>
                          <a:cs typeface="+mn-cs"/>
                        </a:rPr>
                        <a:t>0.001</a:t>
                      </a:r>
                      <a:endParaRPr lang="en-GB" sz="900" dirty="0"/>
                    </a:p>
                  </a:txBody>
                  <a:tcPr marL="68580" marR="68580" marT="34290" marB="34290">
                    <a:lnT w="571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67410607"/>
                  </a:ext>
                </a:extLst>
              </a:tr>
            </a:tbl>
          </a:graphicData>
        </a:graphic>
      </p:graphicFrame>
      <p:sp>
        <p:nvSpPr>
          <p:cNvPr id="5" name="Slide Number Placeholder 4"/>
          <p:cNvSpPr>
            <a:spLocks noGrp="1"/>
          </p:cNvSpPr>
          <p:nvPr>
            <p:ph type="sldNum" sz="quarter" idx="12"/>
          </p:nvPr>
        </p:nvSpPr>
        <p:spPr/>
        <p:txBody>
          <a:bodyPr/>
          <a:lstStyle/>
          <a:p>
            <a:fld id="{4FAB73BC-B049-4115-A692-8D63A059BFB8}" type="slidenum">
              <a:rPr lang="en-US" smtClean="0"/>
              <a:pPr/>
              <a:t>44</a:t>
            </a:fld>
            <a:endParaRPr lang="en-US" dirty="0"/>
          </a:p>
        </p:txBody>
      </p:sp>
      <p:sp>
        <p:nvSpPr>
          <p:cNvPr id="8"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3479135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9C352-CEEC-49E5-859D-B7B0CD06D26E}"/>
              </a:ext>
            </a:extLst>
          </p:cNvPr>
          <p:cNvSpPr txBox="1">
            <a:spLocks/>
          </p:cNvSpPr>
          <p:nvPr/>
        </p:nvSpPr>
        <p:spPr>
          <a:xfrm>
            <a:off x="1164345" y="143750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300" dirty="0"/>
          </a:p>
        </p:txBody>
      </p:sp>
      <p:sp>
        <p:nvSpPr>
          <p:cNvPr id="8" name="TextBox 7">
            <a:extLst>
              <a:ext uri="{FF2B5EF4-FFF2-40B4-BE49-F238E27FC236}">
                <a16:creationId xmlns:a16="http://schemas.microsoft.com/office/drawing/2014/main" id="{09D83C0F-478E-4E3D-9406-31027C275536}"/>
              </a:ext>
            </a:extLst>
          </p:cNvPr>
          <p:cNvSpPr txBox="1"/>
          <p:nvPr/>
        </p:nvSpPr>
        <p:spPr>
          <a:xfrm>
            <a:off x="4493783" y="1653534"/>
            <a:ext cx="184731" cy="219291"/>
          </a:xfrm>
          <a:prstGeom prst="rect">
            <a:avLst/>
          </a:prstGeom>
          <a:noFill/>
        </p:spPr>
        <p:txBody>
          <a:bodyPr wrap="none" rtlCol="0">
            <a:spAutoFit/>
          </a:bodyPr>
          <a:lstStyle/>
          <a:p>
            <a:endParaRPr lang="en-GB" sz="825" dirty="0"/>
          </a:p>
        </p:txBody>
      </p:sp>
      <p:sp>
        <p:nvSpPr>
          <p:cNvPr id="11" name="Title 1">
            <a:extLst>
              <a:ext uri="{FF2B5EF4-FFF2-40B4-BE49-F238E27FC236}">
                <a16:creationId xmlns:a16="http://schemas.microsoft.com/office/drawing/2014/main" id="{E4CE3862-4D31-4478-9F5F-0555A50D7658}"/>
              </a:ext>
            </a:extLst>
          </p:cNvPr>
          <p:cNvSpPr txBox="1">
            <a:spLocks/>
          </p:cNvSpPr>
          <p:nvPr/>
        </p:nvSpPr>
        <p:spPr>
          <a:xfrm>
            <a:off x="628650" y="7"/>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50" dirty="0">
              <a:solidFill>
                <a:srgbClr val="4472C4"/>
              </a:solidFill>
            </a:endParaRPr>
          </a:p>
        </p:txBody>
      </p:sp>
      <p:graphicFrame>
        <p:nvGraphicFramePr>
          <p:cNvPr id="7" name="Table 6">
            <a:extLst>
              <a:ext uri="{FF2B5EF4-FFF2-40B4-BE49-F238E27FC236}">
                <a16:creationId xmlns:a16="http://schemas.microsoft.com/office/drawing/2014/main" id="{378DE7F1-73EC-47E6-8F73-CB701F0E428D}"/>
              </a:ext>
            </a:extLst>
          </p:cNvPr>
          <p:cNvGraphicFramePr>
            <a:graphicFrameLocks noGrp="1"/>
          </p:cNvGraphicFramePr>
          <p:nvPr>
            <p:extLst>
              <p:ext uri="{D42A27DB-BD31-4B8C-83A1-F6EECF244321}">
                <p14:modId xmlns:p14="http://schemas.microsoft.com/office/powerpoint/2010/main" val="959413367"/>
              </p:ext>
            </p:extLst>
          </p:nvPr>
        </p:nvGraphicFramePr>
        <p:xfrm>
          <a:off x="539750" y="1052930"/>
          <a:ext cx="7703997" cy="1484167"/>
        </p:xfrm>
        <a:graphic>
          <a:graphicData uri="http://schemas.openxmlformats.org/drawingml/2006/table">
            <a:tbl>
              <a:tblPr firstRow="1" bandRow="1">
                <a:tableStyleId>{5C22544A-7EE6-4342-B048-85BDC9FD1C3A}</a:tableStyleId>
              </a:tblPr>
              <a:tblGrid>
                <a:gridCol w="1239990">
                  <a:extLst>
                    <a:ext uri="{9D8B030D-6E8A-4147-A177-3AD203B41FA5}">
                      <a16:colId xmlns:a16="http://schemas.microsoft.com/office/drawing/2014/main" val="3959290812"/>
                    </a:ext>
                  </a:extLst>
                </a:gridCol>
                <a:gridCol w="1937487">
                  <a:extLst>
                    <a:ext uri="{9D8B030D-6E8A-4147-A177-3AD203B41FA5}">
                      <a16:colId xmlns:a16="http://schemas.microsoft.com/office/drawing/2014/main" val="20000"/>
                    </a:ext>
                  </a:extLst>
                </a:gridCol>
                <a:gridCol w="905304">
                  <a:extLst>
                    <a:ext uri="{9D8B030D-6E8A-4147-A177-3AD203B41FA5}">
                      <a16:colId xmlns:a16="http://schemas.microsoft.com/office/drawing/2014/main" val="20001"/>
                    </a:ext>
                  </a:extLst>
                </a:gridCol>
                <a:gridCol w="905304">
                  <a:extLst>
                    <a:ext uri="{9D8B030D-6E8A-4147-A177-3AD203B41FA5}">
                      <a16:colId xmlns:a16="http://schemas.microsoft.com/office/drawing/2014/main" val="20002"/>
                    </a:ext>
                  </a:extLst>
                </a:gridCol>
                <a:gridCol w="905304">
                  <a:extLst>
                    <a:ext uri="{9D8B030D-6E8A-4147-A177-3AD203B41FA5}">
                      <a16:colId xmlns:a16="http://schemas.microsoft.com/office/drawing/2014/main" val="20003"/>
                    </a:ext>
                  </a:extLst>
                </a:gridCol>
                <a:gridCol w="905304">
                  <a:extLst>
                    <a:ext uri="{9D8B030D-6E8A-4147-A177-3AD203B41FA5}">
                      <a16:colId xmlns:a16="http://schemas.microsoft.com/office/drawing/2014/main" val="20004"/>
                    </a:ext>
                  </a:extLst>
                </a:gridCol>
                <a:gridCol w="905304">
                  <a:extLst>
                    <a:ext uri="{9D8B030D-6E8A-4147-A177-3AD203B41FA5}">
                      <a16:colId xmlns:a16="http://schemas.microsoft.com/office/drawing/2014/main" val="20005"/>
                    </a:ext>
                  </a:extLst>
                </a:gridCol>
              </a:tblGrid>
              <a:tr h="24120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baseline="0" dirty="0"/>
                        <a:t>Outcomes related to ADLs reported in individual studies from a large literature review</a:t>
                      </a:r>
                      <a:r>
                        <a:rPr lang="en-GB" sz="900" b="1" baseline="30000" dirty="0"/>
                        <a:t>1</a:t>
                      </a:r>
                      <a:endParaRPr lang="en-US" sz="900" baseline="30000" dirty="0">
                        <a:solidFill>
                          <a:schemeClr val="bg1"/>
                        </a:solidFill>
                      </a:endParaRPr>
                    </a:p>
                  </a:txBody>
                  <a:tcPr marL="68580" marR="68580" marT="34290" marB="34290">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30000" dirty="0">
                        <a:solidFill>
                          <a:schemeClr val="bg1"/>
                        </a:solidFill>
                      </a:endParaRPr>
                    </a:p>
                  </a:txBody>
                  <a:tcPr>
                    <a:solidFill>
                      <a:schemeClr val="accent1"/>
                    </a:solidFill>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543375981"/>
                  </a:ext>
                </a:extLst>
              </a:tr>
              <a:tr h="513561">
                <a:tc>
                  <a:txBody>
                    <a:bodyPr/>
                    <a:lstStyle/>
                    <a:p>
                      <a:r>
                        <a:rPr lang="en-US" sz="900" b="1" baseline="0" dirty="0">
                          <a:solidFill>
                            <a:schemeClr val="bg1"/>
                          </a:solidFill>
                        </a:rPr>
                        <a:t>Study reference</a:t>
                      </a:r>
                    </a:p>
                  </a:txBody>
                  <a:tcPr marL="68580" marR="68580" marT="34290" marB="34290">
                    <a:solidFill>
                      <a:schemeClr val="accent1"/>
                    </a:solidFill>
                  </a:tcPr>
                </a:tc>
                <a:tc>
                  <a:txBody>
                    <a:bodyPr/>
                    <a:lstStyle/>
                    <a:p>
                      <a:pPr algn="ctr"/>
                      <a:r>
                        <a:rPr lang="en-GB" sz="900" b="1" dirty="0">
                          <a:solidFill>
                            <a:schemeClr val="bg1"/>
                          </a:solidFill>
                        </a:rPr>
                        <a:t>Outcome</a:t>
                      </a:r>
                      <a:r>
                        <a:rPr lang="en-GB" sz="900" b="1" baseline="30000" dirty="0">
                          <a:solidFill>
                            <a:schemeClr val="bg1"/>
                          </a:solidFill>
                        </a:rPr>
                        <a:t>a</a:t>
                      </a:r>
                      <a:endParaRPr lang="en-US" sz="900" b="1" baseline="300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Follow-up time post-fracture</a:t>
                      </a:r>
                      <a:endParaRPr lang="en-US" sz="9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Controls matched for</a:t>
                      </a:r>
                      <a:endParaRPr lang="en-US" sz="9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Hip fracture patients</a:t>
                      </a:r>
                      <a:endParaRPr lang="en-US" sz="900" dirty="0">
                        <a:solidFill>
                          <a:schemeClr val="bg1"/>
                        </a:solidFill>
                      </a:endParaRPr>
                    </a:p>
                  </a:txBody>
                  <a:tcPr marL="68580" marR="68580" marT="34290" marB="34290">
                    <a:solidFill>
                      <a:schemeClr val="accent1"/>
                    </a:solidFill>
                  </a:tcPr>
                </a:tc>
                <a:tc>
                  <a:txBody>
                    <a:bodyPr/>
                    <a:lstStyle/>
                    <a:p>
                      <a:pPr algn="ctr"/>
                      <a:r>
                        <a:rPr lang="en-GB" sz="900" dirty="0">
                          <a:solidFill>
                            <a:schemeClr val="bg1"/>
                          </a:solidFill>
                        </a:rPr>
                        <a:t>Control </a:t>
                      </a:r>
                    </a:p>
                    <a:p>
                      <a:pPr algn="ctr"/>
                      <a:r>
                        <a:rPr lang="en-GB" sz="900" dirty="0">
                          <a:solidFill>
                            <a:schemeClr val="bg1"/>
                          </a:solidFill>
                        </a:rPr>
                        <a:t>patients</a:t>
                      </a:r>
                      <a:endParaRPr lang="en-US" sz="900" dirty="0">
                        <a:solidFill>
                          <a:schemeClr val="bg1"/>
                        </a:solidFill>
                      </a:endParaRPr>
                    </a:p>
                  </a:txBody>
                  <a:tcPr marL="68580" marR="68580" marT="34290" marB="34290">
                    <a:solidFill>
                      <a:schemeClr val="accent1"/>
                    </a:solidFill>
                  </a:tcPr>
                </a:tc>
                <a:tc>
                  <a:txBody>
                    <a:bodyPr/>
                    <a:lstStyle/>
                    <a:p>
                      <a:pPr algn="ctr"/>
                      <a:r>
                        <a:rPr lang="en-GB" sz="900" i="1" dirty="0">
                          <a:solidFill>
                            <a:schemeClr val="bg1"/>
                          </a:solidFill>
                        </a:rPr>
                        <a:t>p</a:t>
                      </a:r>
                      <a:r>
                        <a:rPr lang="en-GB" sz="900" dirty="0">
                          <a:solidFill>
                            <a:schemeClr val="bg1"/>
                          </a:solidFill>
                        </a:rPr>
                        <a:t> value</a:t>
                      </a:r>
                      <a:endParaRPr lang="en-US" sz="900" dirty="0">
                        <a:solidFill>
                          <a:schemeClr val="bg1"/>
                        </a:solidFill>
                      </a:endParaRPr>
                    </a:p>
                  </a:txBody>
                  <a:tcPr marL="68580" marR="68580" marT="34290" marB="34290">
                    <a:solidFill>
                      <a:schemeClr val="accent1"/>
                    </a:solidFill>
                  </a:tcPr>
                </a:tc>
                <a:extLst>
                  <a:ext uri="{0D108BD9-81ED-4DB2-BD59-A6C34878D82A}">
                    <a16:rowId xmlns:a16="http://schemas.microsoft.com/office/drawing/2014/main" val="10000"/>
                  </a:ext>
                </a:extLst>
              </a:tr>
              <a:tr h="364703">
                <a:tc>
                  <a:txBody>
                    <a:bodyPr/>
                    <a:lstStyle/>
                    <a:p>
                      <a:r>
                        <a:rPr lang="en-US" sz="900" baseline="0" dirty="0"/>
                        <a:t>Boonen </a:t>
                      </a:r>
                      <a:r>
                        <a:rPr lang="en-US" sz="900" i="1" baseline="0" dirty="0"/>
                        <a:t>et al.</a:t>
                      </a:r>
                      <a:r>
                        <a:rPr lang="en-US" sz="900" baseline="0" dirty="0"/>
                        <a:t> 2004</a:t>
                      </a:r>
                      <a:r>
                        <a:rPr lang="en-US" sz="900" baseline="30000" dirty="0"/>
                        <a:t>2</a:t>
                      </a:r>
                    </a:p>
                  </a:txBody>
                  <a:tcPr marL="68580" marR="68580" marT="34290" marB="34290"/>
                </a:tc>
                <a:tc>
                  <a:txBody>
                    <a:bodyPr/>
                    <a:lstStyle/>
                    <a:p>
                      <a:r>
                        <a:rPr lang="en-GB" sz="900" dirty="0"/>
                        <a:t>Mean</a:t>
                      </a:r>
                      <a:r>
                        <a:rPr lang="en-GB" sz="900" baseline="0" dirty="0"/>
                        <a:t> RDRS-2 for assistance with ADLs (95% CI)</a:t>
                      </a:r>
                      <a:endParaRPr lang="en-US" sz="900" dirty="0"/>
                    </a:p>
                  </a:txBody>
                  <a:tcPr marL="68580" marR="68580" marT="34290" marB="34290"/>
                </a:tc>
                <a:tc>
                  <a:txBody>
                    <a:bodyPr/>
                    <a:lstStyle/>
                    <a:p>
                      <a:pPr algn="ctr"/>
                      <a:r>
                        <a:rPr lang="en-GB" sz="900" dirty="0"/>
                        <a:t>1</a:t>
                      </a:r>
                      <a:r>
                        <a:rPr lang="en-GB" sz="900" baseline="0" dirty="0"/>
                        <a:t> </a:t>
                      </a:r>
                      <a:r>
                        <a:rPr lang="en-GB" sz="900" dirty="0"/>
                        <a:t>year</a:t>
                      </a:r>
                      <a:endParaRPr lang="en-US" sz="900" dirty="0"/>
                    </a:p>
                  </a:txBody>
                  <a:tcPr marL="68580" marR="68580" marT="34290" marB="34290"/>
                </a:tc>
                <a:tc>
                  <a:txBody>
                    <a:bodyPr/>
                    <a:lstStyle/>
                    <a:p>
                      <a:pPr algn="ctr"/>
                      <a:r>
                        <a:rPr lang="en-GB" sz="900" dirty="0"/>
                        <a:t>Age,</a:t>
                      </a:r>
                      <a:r>
                        <a:rPr lang="en-GB" sz="900" baseline="0" dirty="0"/>
                        <a:t> residence</a:t>
                      </a:r>
                      <a:endParaRPr lang="en-US" sz="900" dirty="0"/>
                    </a:p>
                  </a:txBody>
                  <a:tcPr marL="68580" marR="68580" marT="34290" marB="34290"/>
                </a:tc>
                <a:tc>
                  <a:txBody>
                    <a:bodyPr/>
                    <a:lstStyle/>
                    <a:p>
                      <a:pPr algn="ctr"/>
                      <a:r>
                        <a:rPr lang="en-GB" sz="900" dirty="0"/>
                        <a:t>8.6 (7.5–9.9)</a:t>
                      </a:r>
                      <a:endParaRPr lang="en-US" sz="900" dirty="0"/>
                    </a:p>
                  </a:txBody>
                  <a:tcPr marL="68580" marR="68580" marT="34290" marB="34290"/>
                </a:tc>
                <a:tc>
                  <a:txBody>
                    <a:bodyPr/>
                    <a:lstStyle/>
                    <a:p>
                      <a:pPr algn="ctr"/>
                      <a:r>
                        <a:rPr lang="en-GB" sz="900" dirty="0"/>
                        <a:t>2.8 (2.1–3.4)</a:t>
                      </a:r>
                      <a:endParaRPr lang="en-US" sz="900" dirty="0"/>
                    </a:p>
                  </a:txBody>
                  <a:tcPr marL="68580" marR="68580" marT="34290" marB="34290"/>
                </a:tc>
                <a:tc>
                  <a:txBody>
                    <a:bodyPr/>
                    <a:lstStyle/>
                    <a:p>
                      <a:pPr algn="ctr"/>
                      <a:r>
                        <a:rPr lang="en-GB" sz="900" dirty="0"/>
                        <a:t>&lt; 0.001</a:t>
                      </a:r>
                    </a:p>
                  </a:txBody>
                  <a:tcPr marL="68580" marR="68580" marT="34290" marB="34290"/>
                </a:tc>
                <a:extLst>
                  <a:ext uri="{0D108BD9-81ED-4DB2-BD59-A6C34878D82A}">
                    <a16:rowId xmlns:a16="http://schemas.microsoft.com/office/drawing/2014/main" val="10001"/>
                  </a:ext>
                </a:extLst>
              </a:tr>
              <a:tr h="364703">
                <a:tc>
                  <a:txBody>
                    <a:bodyPr/>
                    <a:lstStyle/>
                    <a:p>
                      <a:r>
                        <a:rPr lang="en-US" sz="900" baseline="0" dirty="0" err="1"/>
                        <a:t>Wolinsky</a:t>
                      </a:r>
                      <a:r>
                        <a:rPr lang="en-US" sz="900" baseline="0" dirty="0"/>
                        <a:t> </a:t>
                      </a:r>
                      <a:r>
                        <a:rPr lang="en-US" sz="900" i="1" baseline="0" dirty="0"/>
                        <a:t>et al. </a:t>
                      </a:r>
                      <a:r>
                        <a:rPr lang="en-US" sz="900" baseline="0" dirty="0"/>
                        <a:t>1997</a:t>
                      </a:r>
                      <a:r>
                        <a:rPr lang="en-US" sz="900" baseline="30000" dirty="0"/>
                        <a:t>3</a:t>
                      </a:r>
                    </a:p>
                  </a:txBody>
                  <a:tcPr marL="68580" marR="68580" marT="34290" marB="34290"/>
                </a:tc>
                <a:tc>
                  <a:txBody>
                    <a:bodyPr/>
                    <a:lstStyle/>
                    <a:p>
                      <a:r>
                        <a:rPr lang="en-GB" sz="900" dirty="0"/>
                        <a:t>Mean increase in number of </a:t>
                      </a:r>
                    </a:p>
                    <a:p>
                      <a:r>
                        <a:rPr lang="en-GB" sz="900" dirty="0"/>
                        <a:t>ADL limitations</a:t>
                      </a:r>
                      <a:endParaRPr lang="en-US" sz="900" dirty="0"/>
                    </a:p>
                  </a:txBody>
                  <a:tcPr marL="68580" marR="68580" marT="34290" marB="34290"/>
                </a:tc>
                <a:tc>
                  <a:txBody>
                    <a:bodyPr/>
                    <a:lstStyle/>
                    <a:p>
                      <a:pPr algn="ctr"/>
                      <a:r>
                        <a:rPr lang="en-GB" sz="900" dirty="0"/>
                        <a:t>2.3 </a:t>
                      </a:r>
                      <a:r>
                        <a:rPr lang="en-GB" sz="900" dirty="0" err="1"/>
                        <a:t>years</a:t>
                      </a:r>
                      <a:r>
                        <a:rPr lang="en-GB" sz="900" baseline="30000" dirty="0" err="1"/>
                        <a:t>b</a:t>
                      </a:r>
                      <a:endParaRPr lang="en-US" sz="900" baseline="30000" dirty="0"/>
                    </a:p>
                  </a:txBody>
                  <a:tcPr marL="68580" marR="68580" marT="34290" marB="34290"/>
                </a:tc>
                <a:tc>
                  <a:txBody>
                    <a:bodyPr/>
                    <a:lstStyle/>
                    <a:p>
                      <a:pPr algn="ctr"/>
                      <a:r>
                        <a:rPr lang="en-GB" sz="900" dirty="0" err="1"/>
                        <a:t>Nil</a:t>
                      </a:r>
                      <a:r>
                        <a:rPr lang="en-GB" sz="900" baseline="30000" dirty="0" err="1"/>
                        <a:t>c</a:t>
                      </a:r>
                      <a:endParaRPr lang="en-US" sz="900" baseline="30000" dirty="0"/>
                    </a:p>
                  </a:txBody>
                  <a:tcPr marL="68580" marR="68580" marT="34290" marB="34290"/>
                </a:tc>
                <a:tc>
                  <a:txBody>
                    <a:bodyPr/>
                    <a:lstStyle/>
                    <a:p>
                      <a:pPr algn="ctr"/>
                      <a:r>
                        <a:rPr lang="en-GB" sz="900" dirty="0"/>
                        <a:t>2.08</a:t>
                      </a:r>
                      <a:endParaRPr lang="en-US" sz="900" dirty="0"/>
                    </a:p>
                  </a:txBody>
                  <a:tcPr marL="68580" marR="68580" marT="34290" marB="34290"/>
                </a:tc>
                <a:tc>
                  <a:txBody>
                    <a:bodyPr/>
                    <a:lstStyle/>
                    <a:p>
                      <a:pPr algn="ctr"/>
                      <a:r>
                        <a:rPr lang="en-GB" sz="900" dirty="0"/>
                        <a:t>0.79</a:t>
                      </a:r>
                      <a:endParaRPr lang="en-US" sz="900" dirty="0"/>
                    </a:p>
                  </a:txBody>
                  <a:tcPr marL="68580" marR="68580" marT="34290" marB="34290"/>
                </a:tc>
                <a:tc>
                  <a:txBody>
                    <a:bodyPr/>
                    <a:lstStyle/>
                    <a:p>
                      <a:pPr algn="ctr"/>
                      <a:r>
                        <a:rPr lang="en-US" sz="900" dirty="0"/>
                        <a:t>≤ 0.0001</a:t>
                      </a:r>
                    </a:p>
                  </a:txBody>
                  <a:tcPr marL="68580" marR="68580" marT="34290" marB="34290"/>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1AA6E932-15C8-4ACA-8C72-5D5265568DFD}"/>
              </a:ext>
            </a:extLst>
          </p:cNvPr>
          <p:cNvSpPr>
            <a:spLocks noGrp="1"/>
          </p:cNvSpPr>
          <p:nvPr>
            <p:ph type="ftr" sz="quarter" idx="11"/>
          </p:nvPr>
        </p:nvSpPr>
        <p:spPr/>
        <p:txBody>
          <a:bodyPr/>
          <a:lstStyle/>
          <a:p>
            <a:r>
              <a:rPr lang="en-GB" baseline="30000" dirty="0" err="1"/>
              <a:t>a</a:t>
            </a:r>
            <a:r>
              <a:rPr lang="en-GB" dirty="0" err="1"/>
              <a:t>Outcomes</a:t>
            </a:r>
            <a:r>
              <a:rPr lang="en-GB" dirty="0"/>
              <a:t> are provided from individual cohort studies reported in the review by Dyer SM </a:t>
            </a:r>
            <a:r>
              <a:rPr lang="en-GB" i="1" dirty="0"/>
              <a:t>et al. </a:t>
            </a:r>
            <a:r>
              <a:rPr lang="en-GB" dirty="0"/>
              <a:t>(2016);</a:t>
            </a:r>
            <a:r>
              <a:rPr lang="en-GB" baseline="30000" dirty="0"/>
              <a:t>1 </a:t>
            </a:r>
            <a:r>
              <a:rPr lang="en-GB" baseline="30000" dirty="0" err="1"/>
              <a:t>b</a:t>
            </a:r>
            <a:r>
              <a:rPr lang="en-GB" dirty="0" err="1"/>
              <a:t>Median</a:t>
            </a:r>
            <a:r>
              <a:rPr lang="en-GB" dirty="0"/>
              <a:t> follow-up; </a:t>
            </a:r>
            <a:r>
              <a:rPr lang="en-GB" baseline="30000" dirty="0" err="1"/>
              <a:t>c</a:t>
            </a:r>
            <a:r>
              <a:rPr lang="en-GB" dirty="0" err="1"/>
              <a:t>Controls</a:t>
            </a:r>
            <a:r>
              <a:rPr lang="en-GB" dirty="0"/>
              <a:t> represent those patients in prospective cohort study who did not experience a hip fracture</a:t>
            </a:r>
          </a:p>
          <a:p>
            <a:r>
              <a:rPr lang="en-GB" dirty="0"/>
              <a:t>ADLs, activities of daily living; CI, confidence interval; IADL, instrumental activities of daily living; RDRS-2, Rapid Disability Rating Scale version-</a:t>
            </a:r>
            <a:r>
              <a:rPr lang="en-GB" baseline="30000" dirty="0"/>
              <a:t>2</a:t>
            </a:r>
          </a:p>
          <a:p>
            <a:r>
              <a:rPr lang="en-GB" dirty="0"/>
              <a:t>1. Dyer SM </a:t>
            </a:r>
            <a:r>
              <a:rPr lang="en-GB" i="1" dirty="0"/>
              <a:t>et al. </a:t>
            </a:r>
            <a:r>
              <a:rPr lang="pt-BR" i="1" dirty="0"/>
              <a:t>BMC Geriatr </a:t>
            </a:r>
            <a:r>
              <a:rPr lang="pt-BR" dirty="0"/>
              <a:t>2016;16:158; 2. </a:t>
            </a:r>
            <a:r>
              <a:rPr lang="en-GB" dirty="0"/>
              <a:t>Boonen S </a:t>
            </a:r>
            <a:r>
              <a:rPr lang="en-GB" i="1" dirty="0"/>
              <a:t>et al. </a:t>
            </a:r>
            <a:r>
              <a:rPr lang="en-GB" i="1" dirty="0" err="1"/>
              <a:t>Osteoporos</a:t>
            </a:r>
            <a:r>
              <a:rPr lang="en-GB" i="1" dirty="0"/>
              <a:t> </a:t>
            </a:r>
            <a:r>
              <a:rPr lang="en-GB" i="1" dirty="0" err="1"/>
              <a:t>Int</a:t>
            </a:r>
            <a:r>
              <a:rPr lang="en-GB" dirty="0"/>
              <a:t> 2004;15:87–94; 3. </a:t>
            </a:r>
            <a:r>
              <a:rPr lang="en-GB" dirty="0" err="1"/>
              <a:t>Wolinsky</a:t>
            </a:r>
            <a:r>
              <a:rPr lang="en-GB" dirty="0"/>
              <a:t> FD </a:t>
            </a:r>
            <a:r>
              <a:rPr lang="en-GB" i="1" dirty="0"/>
              <a:t>et al. Am J Public Health </a:t>
            </a:r>
            <a:r>
              <a:rPr lang="en-GB" dirty="0"/>
              <a:t>1997;87:398–403</a:t>
            </a:r>
          </a:p>
        </p:txBody>
      </p:sp>
      <p:sp>
        <p:nvSpPr>
          <p:cNvPr id="3" name="Title 2">
            <a:extLst>
              <a:ext uri="{FF2B5EF4-FFF2-40B4-BE49-F238E27FC236}">
                <a16:creationId xmlns:a16="http://schemas.microsoft.com/office/drawing/2014/main" id="{9F99D1ED-FE2A-4A8B-AAF0-1F7000D2A6DA}"/>
              </a:ext>
            </a:extLst>
          </p:cNvPr>
          <p:cNvSpPr>
            <a:spLocks noGrp="1"/>
          </p:cNvSpPr>
          <p:nvPr>
            <p:ph type="title"/>
          </p:nvPr>
        </p:nvSpPr>
        <p:spPr/>
        <p:txBody>
          <a:bodyPr>
            <a:normAutofit/>
          </a:bodyPr>
          <a:lstStyle/>
          <a:p>
            <a:r>
              <a:rPr lang="en-GB" dirty="0"/>
              <a:t>Elderly people are less capable of ADLs than matched controls after hip fracture (3)</a:t>
            </a:r>
          </a:p>
        </p:txBody>
      </p:sp>
      <p:sp>
        <p:nvSpPr>
          <p:cNvPr id="6" name="Slide Number Placeholder 5"/>
          <p:cNvSpPr>
            <a:spLocks noGrp="1"/>
          </p:cNvSpPr>
          <p:nvPr>
            <p:ph type="sldNum" sz="quarter" idx="12"/>
          </p:nvPr>
        </p:nvSpPr>
        <p:spPr/>
        <p:txBody>
          <a:bodyPr/>
          <a:lstStyle/>
          <a:p>
            <a:fld id="{4FAB73BC-B049-4115-A692-8D63A059BFB8}" type="slidenum">
              <a:rPr lang="en-US" smtClean="0"/>
              <a:pPr/>
              <a:t>45</a:t>
            </a:fld>
            <a:endParaRPr lang="en-US" dirty="0"/>
          </a:p>
        </p:txBody>
      </p:sp>
      <p:sp>
        <p:nvSpPr>
          <p:cNvPr id="10" name="Pentagon 48">
            <a:extLst>
              <a:ext uri="{FF2B5EF4-FFF2-40B4-BE49-F238E27FC236}">
                <a16:creationId xmlns:a16="http://schemas.microsoft.com/office/drawing/2014/main" id="{F795E28B-9C81-4D63-9CDB-61CFE7628767}"/>
              </a:ext>
            </a:extLst>
          </p:cNvPr>
          <p:cNvSpPr/>
          <p:nvPr/>
        </p:nvSpPr>
        <p:spPr>
          <a:xfrm>
            <a:off x="8391950" y="2668188"/>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ADLs</a:t>
            </a:r>
          </a:p>
        </p:txBody>
      </p:sp>
    </p:spTree>
    <p:extLst>
      <p:ext uri="{BB962C8B-B14F-4D97-AF65-F5344CB8AC3E}">
        <p14:creationId xmlns:p14="http://schemas.microsoft.com/office/powerpoint/2010/main" val="39297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4B078B-3687-4FD7-B309-505DC3028DBC}"/>
              </a:ext>
            </a:extLst>
          </p:cNvPr>
          <p:cNvSpPr>
            <a:spLocks noGrp="1"/>
          </p:cNvSpPr>
          <p:nvPr>
            <p:ph type="ftr" sz="quarter" idx="11"/>
          </p:nvPr>
        </p:nvSpPr>
        <p:spPr/>
        <p:txBody>
          <a:bodyPr/>
          <a:lstStyle/>
          <a:p>
            <a:r>
              <a:rPr lang="en-US" dirty="0"/>
              <a:t>This vignette is based on the example case of a ‘bad’ hip fracture that was presented to respondents in the study reported in </a:t>
            </a:r>
            <a:r>
              <a:rPr lang="en-US" dirty="0" err="1"/>
              <a:t>Salkeld</a:t>
            </a:r>
            <a:r>
              <a:rPr lang="en-US" dirty="0"/>
              <a:t> G </a:t>
            </a:r>
            <a:r>
              <a:rPr lang="en-US" i="1" dirty="0"/>
              <a:t>et al. BMJ </a:t>
            </a:r>
            <a:r>
              <a:rPr lang="en-US" dirty="0"/>
              <a:t>2000;320:341–6</a:t>
            </a:r>
          </a:p>
        </p:txBody>
      </p:sp>
      <p:sp>
        <p:nvSpPr>
          <p:cNvPr id="10" name="Content Placeholder 9">
            <a:extLst>
              <a:ext uri="{FF2B5EF4-FFF2-40B4-BE49-F238E27FC236}">
                <a16:creationId xmlns:a16="http://schemas.microsoft.com/office/drawing/2014/main" id="{18B2A8A9-9A8A-4920-9637-19523179C067}"/>
              </a:ext>
            </a:extLst>
          </p:cNvPr>
          <p:cNvSpPr>
            <a:spLocks noGrp="1"/>
          </p:cNvSpPr>
          <p:nvPr>
            <p:ph sz="half" idx="1"/>
          </p:nvPr>
        </p:nvSpPr>
        <p:spPr/>
        <p:txBody>
          <a:bodyPr/>
          <a:lstStyle/>
          <a:p>
            <a:r>
              <a:rPr lang="en-GB" dirty="0"/>
              <a:t>Elizabeth is a 75-year-old woman who fractured her hip following a fall</a:t>
            </a:r>
          </a:p>
          <a:p>
            <a:r>
              <a:rPr lang="en-GB" dirty="0"/>
              <a:t>Before her fall, Elizabeth lived in her own home, was fully independent and cared for herself. She was also active in her local community</a:t>
            </a:r>
          </a:p>
          <a:p>
            <a:r>
              <a:rPr lang="en-GB" dirty="0"/>
              <a:t>Elizabeth is now unable to live alone because she requires help with most tasks</a:t>
            </a:r>
          </a:p>
          <a:p>
            <a:r>
              <a:rPr lang="en-GB" dirty="0"/>
              <a:t>She now lives in a nursing home near to her family but away from her friends </a:t>
            </a:r>
          </a:p>
        </p:txBody>
      </p:sp>
      <p:sp>
        <p:nvSpPr>
          <p:cNvPr id="2" name="Title 1">
            <a:extLst>
              <a:ext uri="{FF2B5EF4-FFF2-40B4-BE49-F238E27FC236}">
                <a16:creationId xmlns:a16="http://schemas.microsoft.com/office/drawing/2014/main" id="{E1EB1F8B-5E20-4F3C-9A27-F83CB53EDDBE}"/>
              </a:ext>
            </a:extLst>
          </p:cNvPr>
          <p:cNvSpPr>
            <a:spLocks noGrp="1"/>
          </p:cNvSpPr>
          <p:nvPr>
            <p:ph type="title"/>
          </p:nvPr>
        </p:nvSpPr>
        <p:spPr/>
        <p:txBody>
          <a:bodyPr/>
          <a:lstStyle/>
          <a:p>
            <a:r>
              <a:rPr lang="en-GB" dirty="0"/>
              <a:t>Elizabeth’s story</a:t>
            </a:r>
          </a:p>
        </p:txBody>
      </p:sp>
      <p:sp>
        <p:nvSpPr>
          <p:cNvPr id="11" name="Content Placeholder 10">
            <a:extLst>
              <a:ext uri="{FF2B5EF4-FFF2-40B4-BE49-F238E27FC236}">
                <a16:creationId xmlns:a16="http://schemas.microsoft.com/office/drawing/2014/main" id="{2249A15F-A6A1-4A46-8D2B-D923542DA00F}"/>
              </a:ext>
            </a:extLst>
          </p:cNvPr>
          <p:cNvSpPr>
            <a:spLocks noGrp="1"/>
          </p:cNvSpPr>
          <p:nvPr>
            <p:ph sz="half" idx="13"/>
          </p:nvPr>
        </p:nvSpPr>
        <p:spPr/>
        <p:txBody>
          <a:bodyPr/>
          <a:lstStyle/>
          <a:p>
            <a:r>
              <a:rPr lang="en-GB" dirty="0"/>
              <a:t>Elizabeth requires a walking frame and is unable to walk for long distances</a:t>
            </a:r>
          </a:p>
          <a:p>
            <a:r>
              <a:rPr lang="en-GB" dirty="0"/>
              <a:t>She is unable to shower or dress without help from her carer</a:t>
            </a:r>
          </a:p>
          <a:p>
            <a:r>
              <a:rPr lang="en-GB" dirty="0"/>
              <a:t>Elizabeth is unable to pursue gardening or community work, which she previously enjoyed</a:t>
            </a:r>
          </a:p>
          <a:p>
            <a:r>
              <a:rPr lang="en-GB" dirty="0"/>
              <a:t>She has become anxious and is easily upset</a:t>
            </a:r>
          </a:p>
          <a:p>
            <a:endParaRPr lang="en-GB" dirty="0"/>
          </a:p>
          <a:p>
            <a:endParaRPr lang="en-GB" dirty="0"/>
          </a:p>
        </p:txBody>
      </p:sp>
      <p:sp>
        <p:nvSpPr>
          <p:cNvPr id="17" name="Text Placeholder 16">
            <a:extLst>
              <a:ext uri="{FF2B5EF4-FFF2-40B4-BE49-F238E27FC236}">
                <a16:creationId xmlns:a16="http://schemas.microsoft.com/office/drawing/2014/main" id="{7B3DDC5C-63EB-404F-9CF5-43A7607C3158}"/>
              </a:ext>
            </a:extLst>
          </p:cNvPr>
          <p:cNvSpPr>
            <a:spLocks noGrp="1"/>
          </p:cNvSpPr>
          <p:nvPr>
            <p:ph type="body" sz="quarter" idx="15"/>
          </p:nvPr>
        </p:nvSpPr>
        <p:spPr>
          <a:xfrm>
            <a:off x="499995" y="971388"/>
            <a:ext cx="6958328" cy="688975"/>
          </a:xfrm>
        </p:spPr>
        <p:txBody>
          <a:bodyPr>
            <a:normAutofit/>
          </a:bodyPr>
          <a:lstStyle/>
          <a:p>
            <a:r>
              <a:rPr lang="en-GB" sz="1200" b="1" dirty="0"/>
              <a:t>Elizabeth has been forced to relocate to a nursing home following her hip fracture and she has lost a lot of her functional autonomy</a:t>
            </a:r>
          </a:p>
        </p:txBody>
      </p:sp>
      <p:pic>
        <p:nvPicPr>
          <p:cNvPr id="26" name="Picture 25">
            <a:extLst>
              <a:ext uri="{FF2B5EF4-FFF2-40B4-BE49-F238E27FC236}">
                <a16:creationId xmlns:a16="http://schemas.microsoft.com/office/drawing/2014/main" id="{430F29ED-F462-4ACC-A0E4-0526AD95EB21}"/>
              </a:ext>
            </a:extLst>
          </p:cNvPr>
          <p:cNvPicPr>
            <a:picLocks noChangeAspect="1"/>
          </p:cNvPicPr>
          <p:nvPr/>
        </p:nvPicPr>
        <p:blipFill>
          <a:blip r:embed="rId3"/>
          <a:stretch>
            <a:fillRect/>
          </a:stretch>
        </p:blipFill>
        <p:spPr>
          <a:xfrm>
            <a:off x="3141696" y="1946400"/>
            <a:ext cx="2610643" cy="2130300"/>
          </a:xfrm>
          <a:prstGeom prst="rect">
            <a:avLst/>
          </a:prstGeom>
        </p:spPr>
      </p:pic>
      <p:sp>
        <p:nvSpPr>
          <p:cNvPr id="20" name="Slide Number Placeholder 19"/>
          <p:cNvSpPr>
            <a:spLocks noGrp="1"/>
          </p:cNvSpPr>
          <p:nvPr>
            <p:ph type="sldNum" sz="quarter" idx="12"/>
          </p:nvPr>
        </p:nvSpPr>
        <p:spPr/>
        <p:txBody>
          <a:bodyPr/>
          <a:lstStyle/>
          <a:p>
            <a:fld id="{4FAB73BC-B049-4115-A692-8D63A059BFB8}" type="slidenum">
              <a:rPr lang="en-US" smtClean="0"/>
              <a:pPr/>
              <a:t>5</a:t>
            </a:fld>
            <a:endParaRPr lang="en-US" dirty="0"/>
          </a:p>
        </p:txBody>
      </p:sp>
      <p:sp>
        <p:nvSpPr>
          <p:cNvPr id="18" name="Pentagon 48">
            <a:extLst>
              <a:ext uri="{FF2B5EF4-FFF2-40B4-BE49-F238E27FC236}">
                <a16:creationId xmlns:a16="http://schemas.microsoft.com/office/drawing/2014/main" id="{8A379E1B-A408-44B7-9682-B6B2BB1603DA}"/>
              </a:ext>
            </a:extLst>
          </p:cNvPr>
          <p:cNvSpPr/>
          <p:nvPr/>
        </p:nvSpPr>
        <p:spPr>
          <a:xfrm>
            <a:off x="8384985" y="251451"/>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413399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C7D79B0A-B6A4-4897-8412-C638F497FE6A}"/>
              </a:ext>
            </a:extLst>
          </p:cNvPr>
          <p:cNvSpPr>
            <a:spLocks noGrp="1"/>
          </p:cNvSpPr>
          <p:nvPr>
            <p:ph type="ftr" sz="quarter" idx="11"/>
          </p:nvPr>
        </p:nvSpPr>
        <p:spPr/>
        <p:txBody>
          <a:bodyPr/>
          <a:lstStyle/>
          <a:p>
            <a:r>
              <a:rPr lang="en-US" dirty="0"/>
              <a:t>This vignette is based on the example case of a ‘good’ hip fracture that was presented to respondents in the study reported in </a:t>
            </a:r>
            <a:r>
              <a:rPr lang="en-US" dirty="0" err="1"/>
              <a:t>Salkeld</a:t>
            </a:r>
            <a:r>
              <a:rPr lang="en-US" dirty="0"/>
              <a:t> G </a:t>
            </a:r>
            <a:r>
              <a:rPr lang="en-US" i="1" dirty="0"/>
              <a:t>et al. BMJ </a:t>
            </a:r>
            <a:r>
              <a:rPr lang="en-US" dirty="0"/>
              <a:t>2000;320:341–6</a:t>
            </a:r>
          </a:p>
        </p:txBody>
      </p:sp>
      <p:sp>
        <p:nvSpPr>
          <p:cNvPr id="3" name="Content Placeholder 2">
            <a:extLst>
              <a:ext uri="{FF2B5EF4-FFF2-40B4-BE49-F238E27FC236}">
                <a16:creationId xmlns:a16="http://schemas.microsoft.com/office/drawing/2014/main" id="{D32220B6-D605-4A18-B761-1F881E510A7E}"/>
              </a:ext>
            </a:extLst>
          </p:cNvPr>
          <p:cNvSpPr>
            <a:spLocks noGrp="1"/>
          </p:cNvSpPr>
          <p:nvPr>
            <p:ph sz="half" idx="1"/>
          </p:nvPr>
        </p:nvSpPr>
        <p:spPr/>
        <p:txBody>
          <a:bodyPr/>
          <a:lstStyle/>
          <a:p>
            <a:r>
              <a:rPr lang="en-GB" dirty="0"/>
              <a:t>Jean is a 75-year-old woman who fractured her hip following a fall</a:t>
            </a:r>
          </a:p>
          <a:p>
            <a:r>
              <a:rPr lang="en-GB" dirty="0"/>
              <a:t>She lives in her own home </a:t>
            </a:r>
          </a:p>
          <a:p>
            <a:r>
              <a:rPr lang="en-GB" dirty="0"/>
              <a:t>Before her fall, Jean was fully independent and cared for herself. She previously went into town with her friends and sister. Jean previously went swimming on a regular basis and occasionally cared for her grandchildren</a:t>
            </a:r>
          </a:p>
          <a:p>
            <a:r>
              <a:rPr lang="en-GB" dirty="0"/>
              <a:t>She now walks with a stick and is finding it more difficult to do routine tasks</a:t>
            </a:r>
          </a:p>
        </p:txBody>
      </p:sp>
      <p:sp>
        <p:nvSpPr>
          <p:cNvPr id="2" name="Title 1">
            <a:extLst>
              <a:ext uri="{FF2B5EF4-FFF2-40B4-BE49-F238E27FC236}">
                <a16:creationId xmlns:a16="http://schemas.microsoft.com/office/drawing/2014/main" id="{E1EB1F8B-5E20-4F3C-9A27-F83CB53EDDBE}"/>
              </a:ext>
            </a:extLst>
          </p:cNvPr>
          <p:cNvSpPr>
            <a:spLocks noGrp="1"/>
          </p:cNvSpPr>
          <p:nvPr>
            <p:ph type="title"/>
          </p:nvPr>
        </p:nvSpPr>
        <p:spPr/>
        <p:txBody>
          <a:bodyPr/>
          <a:lstStyle/>
          <a:p>
            <a:r>
              <a:rPr lang="en-GB"/>
              <a:t>Jean’s story</a:t>
            </a:r>
            <a:endParaRPr lang="en-GB" dirty="0"/>
          </a:p>
        </p:txBody>
      </p:sp>
      <p:sp>
        <p:nvSpPr>
          <p:cNvPr id="5" name="Content Placeholder 4">
            <a:extLst>
              <a:ext uri="{FF2B5EF4-FFF2-40B4-BE49-F238E27FC236}">
                <a16:creationId xmlns:a16="http://schemas.microsoft.com/office/drawing/2014/main" id="{000C6942-6782-4B3D-ADF0-4D35F96DFA1C}"/>
              </a:ext>
            </a:extLst>
          </p:cNvPr>
          <p:cNvSpPr>
            <a:spLocks noGrp="1"/>
          </p:cNvSpPr>
          <p:nvPr>
            <p:ph sz="half" idx="13"/>
          </p:nvPr>
        </p:nvSpPr>
        <p:spPr/>
        <p:txBody>
          <a:bodyPr/>
          <a:lstStyle/>
          <a:p>
            <a:r>
              <a:rPr lang="en-GB"/>
              <a:t>Jean can no longer manage the housework on her own</a:t>
            </a:r>
          </a:p>
          <a:p>
            <a:r>
              <a:rPr lang="en-GB"/>
              <a:t>She also needs help with shopping and no longer feels confident to shop on her own</a:t>
            </a:r>
          </a:p>
          <a:p>
            <a:r>
              <a:rPr lang="en-GB"/>
              <a:t>Jean can only prepare simple meals and misses being able to bake for her friends</a:t>
            </a:r>
          </a:p>
          <a:p>
            <a:r>
              <a:rPr lang="en-GB"/>
              <a:t>She finds it too painful and tiring to be out of the house for long periods</a:t>
            </a:r>
          </a:p>
          <a:p>
            <a:r>
              <a:rPr lang="en-GB"/>
              <a:t>Jean has feelings of frustration and anger</a:t>
            </a:r>
            <a:endParaRPr lang="en-GB" dirty="0"/>
          </a:p>
        </p:txBody>
      </p:sp>
      <p:sp>
        <p:nvSpPr>
          <p:cNvPr id="7" name="Text Placeholder 6">
            <a:extLst>
              <a:ext uri="{FF2B5EF4-FFF2-40B4-BE49-F238E27FC236}">
                <a16:creationId xmlns:a16="http://schemas.microsoft.com/office/drawing/2014/main" id="{F37194FB-6AD4-4358-81DB-DE8EB8992F9F}"/>
              </a:ext>
            </a:extLst>
          </p:cNvPr>
          <p:cNvSpPr>
            <a:spLocks noGrp="1"/>
          </p:cNvSpPr>
          <p:nvPr>
            <p:ph type="body" sz="quarter" idx="15"/>
          </p:nvPr>
        </p:nvSpPr>
        <p:spPr>
          <a:xfrm>
            <a:off x="495381" y="971388"/>
            <a:ext cx="8233377" cy="688975"/>
          </a:xfrm>
        </p:spPr>
        <p:txBody>
          <a:bodyPr>
            <a:normAutofit/>
          </a:bodyPr>
          <a:lstStyle/>
          <a:p>
            <a:r>
              <a:rPr lang="en-GB" sz="1200" b="1" dirty="0"/>
              <a:t>Jean has been able to remain in her own home following her hip fracture, </a:t>
            </a:r>
            <a:br>
              <a:rPr lang="en-GB" sz="1200" b="1" dirty="0"/>
            </a:br>
            <a:r>
              <a:rPr lang="en-GB" sz="1200" b="1" dirty="0"/>
              <a:t>but like Elizabeth, she has lost some of her functional autonomy</a:t>
            </a:r>
          </a:p>
        </p:txBody>
      </p:sp>
      <p:pic>
        <p:nvPicPr>
          <p:cNvPr id="8" name="Picture 7">
            <a:extLst>
              <a:ext uri="{FF2B5EF4-FFF2-40B4-BE49-F238E27FC236}">
                <a16:creationId xmlns:a16="http://schemas.microsoft.com/office/drawing/2014/main" id="{06E8AE98-D80C-4EF3-85A8-C4934F8A7A92}"/>
              </a:ext>
            </a:extLst>
          </p:cNvPr>
          <p:cNvPicPr>
            <a:picLocks noChangeAspect="1"/>
          </p:cNvPicPr>
          <p:nvPr/>
        </p:nvPicPr>
        <p:blipFill>
          <a:blip r:embed="rId3"/>
          <a:stretch>
            <a:fillRect/>
          </a:stretch>
        </p:blipFill>
        <p:spPr>
          <a:xfrm>
            <a:off x="3214236" y="1894973"/>
            <a:ext cx="2715527" cy="2130300"/>
          </a:xfrm>
          <a:prstGeom prst="rect">
            <a:avLst/>
          </a:prstGeom>
        </p:spPr>
      </p:pic>
      <p:sp>
        <p:nvSpPr>
          <p:cNvPr id="15" name="Slide Number Placeholder 14"/>
          <p:cNvSpPr>
            <a:spLocks noGrp="1"/>
          </p:cNvSpPr>
          <p:nvPr>
            <p:ph type="sldNum" sz="quarter" idx="12"/>
          </p:nvPr>
        </p:nvSpPr>
        <p:spPr/>
        <p:txBody>
          <a:bodyPr/>
          <a:lstStyle/>
          <a:p>
            <a:fld id="{4FAB73BC-B049-4115-A692-8D63A059BFB8}" type="slidenum">
              <a:rPr lang="en-US" smtClean="0"/>
              <a:pPr/>
              <a:t>6</a:t>
            </a:fld>
            <a:endParaRPr lang="en-US" dirty="0"/>
          </a:p>
        </p:txBody>
      </p:sp>
      <p:sp>
        <p:nvSpPr>
          <p:cNvPr id="23" name="Pentagon 48">
            <a:extLst>
              <a:ext uri="{FF2B5EF4-FFF2-40B4-BE49-F238E27FC236}">
                <a16:creationId xmlns:a16="http://schemas.microsoft.com/office/drawing/2014/main" id="{8A379E1B-A408-44B7-9682-B6B2BB1603DA}"/>
              </a:ext>
            </a:extLst>
          </p:cNvPr>
          <p:cNvSpPr/>
          <p:nvPr/>
        </p:nvSpPr>
        <p:spPr>
          <a:xfrm>
            <a:off x="8384985" y="251451"/>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69536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99" t="21646" r="7011" b="14581"/>
          <a:stretch/>
        </p:blipFill>
        <p:spPr bwMode="auto">
          <a:xfrm>
            <a:off x="4195012" y="1416246"/>
            <a:ext cx="4156067" cy="18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958" t="19222" r="7720" b="16841"/>
          <a:stretch/>
        </p:blipFill>
        <p:spPr bwMode="auto">
          <a:xfrm>
            <a:off x="172597" y="1336736"/>
            <a:ext cx="4162638" cy="196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a:extLst>
              <a:ext uri="{FF2B5EF4-FFF2-40B4-BE49-F238E27FC236}">
                <a16:creationId xmlns:a16="http://schemas.microsoft.com/office/drawing/2014/main" id="{DF936ED0-BD0A-4AF9-975B-4589ACD05BE4}"/>
              </a:ext>
            </a:extLst>
          </p:cNvPr>
          <p:cNvSpPr txBox="1">
            <a:spLocks/>
          </p:cNvSpPr>
          <p:nvPr/>
        </p:nvSpPr>
        <p:spPr>
          <a:xfrm>
            <a:off x="599437" y="1189212"/>
            <a:ext cx="7945132"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b="1" dirty="0"/>
          </a:p>
          <a:p>
            <a:pPr marL="0" indent="0">
              <a:buNone/>
            </a:pPr>
            <a:endParaRPr lang="en-GB" sz="2100" b="1" dirty="0"/>
          </a:p>
          <a:p>
            <a:pPr marL="0" indent="0">
              <a:buNone/>
            </a:pPr>
            <a:endParaRPr lang="en-GB" sz="2100" b="1" dirty="0"/>
          </a:p>
          <a:p>
            <a:endParaRPr lang="en-GB" sz="1650" dirty="0"/>
          </a:p>
          <a:p>
            <a:endParaRPr lang="en-GB" sz="1650" dirty="0"/>
          </a:p>
          <a:p>
            <a:endParaRPr lang="en-GB" sz="1650" dirty="0"/>
          </a:p>
        </p:txBody>
      </p:sp>
      <p:sp>
        <p:nvSpPr>
          <p:cNvPr id="2" name="Title 1">
            <a:extLst>
              <a:ext uri="{FF2B5EF4-FFF2-40B4-BE49-F238E27FC236}">
                <a16:creationId xmlns:a16="http://schemas.microsoft.com/office/drawing/2014/main" id="{AA556A6C-F206-46F8-889C-0BA31AD53FEB}"/>
              </a:ext>
            </a:extLst>
          </p:cNvPr>
          <p:cNvSpPr>
            <a:spLocks noGrp="1"/>
          </p:cNvSpPr>
          <p:nvPr>
            <p:ph type="title"/>
          </p:nvPr>
        </p:nvSpPr>
        <p:spPr/>
        <p:txBody>
          <a:bodyPr/>
          <a:lstStyle/>
          <a:p>
            <a:r>
              <a:rPr lang="en-GB" dirty="0"/>
              <a:t>Functional autonomy and independence are highly valued by elderly people at risk of hip fracture</a:t>
            </a:r>
          </a:p>
        </p:txBody>
      </p:sp>
      <p:sp>
        <p:nvSpPr>
          <p:cNvPr id="9" name="Content Placeholder 8">
            <a:extLst>
              <a:ext uri="{FF2B5EF4-FFF2-40B4-BE49-F238E27FC236}">
                <a16:creationId xmlns:a16="http://schemas.microsoft.com/office/drawing/2014/main" id="{CADF8497-D4B2-4A25-804E-ABB120481F4C}"/>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baseline="30000" dirty="0"/>
          </a:p>
          <a:p>
            <a:endParaRPr lang="en-GB" baseline="30000" dirty="0"/>
          </a:p>
          <a:p>
            <a:endParaRPr lang="en-GB" dirty="0"/>
          </a:p>
        </p:txBody>
      </p:sp>
      <p:sp>
        <p:nvSpPr>
          <p:cNvPr id="22" name="TextBox 21">
            <a:extLst>
              <a:ext uri="{FF2B5EF4-FFF2-40B4-BE49-F238E27FC236}">
                <a16:creationId xmlns:a16="http://schemas.microsoft.com/office/drawing/2014/main" id="{491E7CC4-5BEB-4D7E-A8D5-09E667636F8B}"/>
              </a:ext>
            </a:extLst>
          </p:cNvPr>
          <p:cNvSpPr txBox="1"/>
          <p:nvPr/>
        </p:nvSpPr>
        <p:spPr>
          <a:xfrm>
            <a:off x="476943" y="974762"/>
            <a:ext cx="7204017" cy="461665"/>
          </a:xfrm>
          <a:prstGeom prst="rect">
            <a:avLst/>
          </a:prstGeom>
          <a:noFill/>
        </p:spPr>
        <p:txBody>
          <a:bodyPr wrap="square" rtlCol="0">
            <a:spAutoFit/>
          </a:bodyPr>
          <a:lstStyle/>
          <a:p>
            <a:r>
              <a:rPr lang="en-GB" sz="1200" b="1" dirty="0">
                <a:solidFill>
                  <a:schemeClr val="accent1"/>
                </a:solidFill>
              </a:rPr>
              <a:t>An estimate of the utility (preference for health) associated with hip fracture among elderly women obtained using a time trade-off technique</a:t>
            </a:r>
            <a:r>
              <a:rPr lang="en-GB" sz="1200" b="1" baseline="30000" dirty="0">
                <a:solidFill>
                  <a:schemeClr val="accent1"/>
                </a:solidFill>
              </a:rPr>
              <a:t>1,a</a:t>
            </a:r>
          </a:p>
        </p:txBody>
      </p:sp>
      <p:sp>
        <p:nvSpPr>
          <p:cNvPr id="10" name="Rectangle 9">
            <a:extLst>
              <a:ext uri="{FF2B5EF4-FFF2-40B4-BE49-F238E27FC236}">
                <a16:creationId xmlns:a16="http://schemas.microsoft.com/office/drawing/2014/main" id="{A49DB140-3461-46BC-B2A1-BFEAADA09F9E}"/>
              </a:ext>
            </a:extLst>
          </p:cNvPr>
          <p:cNvSpPr/>
          <p:nvPr/>
        </p:nvSpPr>
        <p:spPr>
          <a:xfrm>
            <a:off x="282860" y="3437383"/>
            <a:ext cx="3960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Elderly people would prefer to live for half a year in full health than for 10 years with the consequences of a hip fracture like Elizabeth’s that results in relocation to a nursing home</a:t>
            </a:r>
            <a:r>
              <a:rPr lang="en-US" sz="1000" baseline="30000" dirty="0"/>
              <a:t>1</a:t>
            </a:r>
          </a:p>
        </p:txBody>
      </p:sp>
      <p:sp>
        <p:nvSpPr>
          <p:cNvPr id="11" name="Rectangle 10">
            <a:extLst>
              <a:ext uri="{FF2B5EF4-FFF2-40B4-BE49-F238E27FC236}">
                <a16:creationId xmlns:a16="http://schemas.microsoft.com/office/drawing/2014/main" id="{90B4DF3B-F75E-46DD-9F48-A731189340F3}"/>
              </a:ext>
            </a:extLst>
          </p:cNvPr>
          <p:cNvSpPr/>
          <p:nvPr/>
        </p:nvSpPr>
        <p:spPr>
          <a:xfrm>
            <a:off x="4377878" y="3437384"/>
            <a:ext cx="3960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Elderly people would prefer to live for 3.1 years in full health than for 10 years with the consequences of a hip fracture like Jeans’ that results in staying in their own home but with significant limitations</a:t>
            </a:r>
            <a:r>
              <a:rPr lang="en-US" sz="1000" baseline="30000" dirty="0"/>
              <a:t>1</a:t>
            </a:r>
          </a:p>
        </p:txBody>
      </p:sp>
      <p:sp>
        <p:nvSpPr>
          <p:cNvPr id="12" name="Rectangle 11">
            <a:extLst>
              <a:ext uri="{FF2B5EF4-FFF2-40B4-BE49-F238E27FC236}">
                <a16:creationId xmlns:a16="http://schemas.microsoft.com/office/drawing/2014/main" id="{3D83299C-6F1D-41DD-AFF3-0E7E9DBD25AE}"/>
              </a:ext>
            </a:extLst>
          </p:cNvPr>
          <p:cNvSpPr/>
          <p:nvPr/>
        </p:nvSpPr>
        <p:spPr>
          <a:xfrm>
            <a:off x="978825" y="4081388"/>
            <a:ext cx="6715335"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80% of respondents stated that they would rather die than experience the loss of independence that results from Elizabeth’s hip fracture that results in relocation to a nursing home</a:t>
            </a:r>
            <a:r>
              <a:rPr lang="en-US" sz="1000" baseline="30000" dirty="0"/>
              <a:t>1</a:t>
            </a:r>
          </a:p>
        </p:txBody>
      </p:sp>
      <p:sp>
        <p:nvSpPr>
          <p:cNvPr id="3" name="Footer Placeholder 2">
            <a:extLst>
              <a:ext uri="{FF2B5EF4-FFF2-40B4-BE49-F238E27FC236}">
                <a16:creationId xmlns:a16="http://schemas.microsoft.com/office/drawing/2014/main" id="{A9995423-EE43-4FC3-8FE4-620F0817DDD2}"/>
              </a:ext>
            </a:extLst>
          </p:cNvPr>
          <p:cNvSpPr>
            <a:spLocks noGrp="1"/>
          </p:cNvSpPr>
          <p:nvPr>
            <p:ph type="ftr" sz="quarter" idx="11"/>
          </p:nvPr>
        </p:nvSpPr>
        <p:spPr/>
        <p:txBody>
          <a:bodyPr/>
          <a:lstStyle/>
          <a:p>
            <a:r>
              <a:rPr lang="en-US" baseline="30000" dirty="0" err="1"/>
              <a:t>a</a:t>
            </a:r>
            <a:r>
              <a:rPr lang="en-US" dirty="0" err="1"/>
              <a:t>A</a:t>
            </a:r>
            <a:r>
              <a:rPr lang="en-US" dirty="0"/>
              <a:t> time trade-off technique was used to determine the preference for health states after hip fracture by finding the point at which respondents showed no preference between a longer life of lower quality (utility = 1) and a shorter life in full health (utility = 0), where ‘utility’ is a preference for a ‘health state.’ A ‘bad’ hip fracture like Elizabeth’s results in dependency and relocation to a nursing home. A ‘good’ hip fracture like Jean’s results in maintaining semi-independent living in the community</a:t>
            </a:r>
          </a:p>
          <a:p>
            <a:r>
              <a:rPr lang="en-US" dirty="0"/>
              <a:t>1. </a:t>
            </a:r>
            <a:r>
              <a:rPr lang="en-US" dirty="0" err="1"/>
              <a:t>Salkeld</a:t>
            </a:r>
            <a:r>
              <a:rPr lang="en-US" dirty="0"/>
              <a:t> G </a:t>
            </a:r>
            <a:r>
              <a:rPr lang="en-US" i="1" dirty="0"/>
              <a:t>et al. BMJ </a:t>
            </a:r>
            <a:r>
              <a:rPr lang="en-US" dirty="0"/>
              <a:t>2000;320:341–6</a:t>
            </a:r>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
        <p:nvSpPr>
          <p:cNvPr id="14" name="TextBox 13">
            <a:extLst>
              <a:ext uri="{FF2B5EF4-FFF2-40B4-BE49-F238E27FC236}">
                <a16:creationId xmlns:a16="http://schemas.microsoft.com/office/drawing/2014/main" id="{EB493DE0-AA98-4210-9D20-7D3B448175CC}"/>
              </a:ext>
            </a:extLst>
          </p:cNvPr>
          <p:cNvSpPr txBox="1"/>
          <p:nvPr/>
        </p:nvSpPr>
        <p:spPr>
          <a:xfrm>
            <a:off x="179706" y="2998261"/>
            <a:ext cx="1359069" cy="415498"/>
          </a:xfrm>
          <a:prstGeom prst="rect">
            <a:avLst/>
          </a:prstGeom>
          <a:noFill/>
        </p:spPr>
        <p:txBody>
          <a:bodyPr wrap="square" rtlCol="0">
            <a:spAutoFit/>
          </a:bodyPr>
          <a:lstStyle/>
          <a:p>
            <a:r>
              <a:rPr lang="en-GB" sz="700" b="1" dirty="0"/>
              <a:t>Utility = 0</a:t>
            </a:r>
          </a:p>
          <a:p>
            <a:r>
              <a:rPr lang="en-GB" sz="700" dirty="0"/>
              <a:t>would die to avoid a hip fracture like Elizabeth’s</a:t>
            </a:r>
          </a:p>
        </p:txBody>
      </p:sp>
      <p:sp>
        <p:nvSpPr>
          <p:cNvPr id="15" name="TextBox 14">
            <a:extLst>
              <a:ext uri="{FF2B5EF4-FFF2-40B4-BE49-F238E27FC236}">
                <a16:creationId xmlns:a16="http://schemas.microsoft.com/office/drawing/2014/main" id="{1576BBBA-26A6-45C1-BE56-9EDA3D1B94A4}"/>
              </a:ext>
            </a:extLst>
          </p:cNvPr>
          <p:cNvSpPr txBox="1"/>
          <p:nvPr/>
        </p:nvSpPr>
        <p:spPr>
          <a:xfrm>
            <a:off x="1494212" y="2993411"/>
            <a:ext cx="1997171" cy="415498"/>
          </a:xfrm>
          <a:prstGeom prst="rect">
            <a:avLst/>
          </a:prstGeom>
          <a:noFill/>
        </p:spPr>
        <p:txBody>
          <a:bodyPr wrap="square" rtlCol="0">
            <a:spAutoFit/>
          </a:bodyPr>
          <a:lstStyle/>
          <a:p>
            <a:pPr algn="r"/>
            <a:r>
              <a:rPr lang="en-GB" sz="700" b="1" dirty="0"/>
              <a:t>Utility = 1</a:t>
            </a:r>
          </a:p>
          <a:p>
            <a:pPr algn="r"/>
            <a:r>
              <a:rPr lang="en-GB" sz="700" dirty="0"/>
              <a:t>would not trade off any life expectancy to avoid a hip fracture like Elizabeth’s</a:t>
            </a:r>
          </a:p>
        </p:txBody>
      </p:sp>
      <p:sp>
        <p:nvSpPr>
          <p:cNvPr id="17" name="TextBox 16">
            <a:extLst>
              <a:ext uri="{FF2B5EF4-FFF2-40B4-BE49-F238E27FC236}">
                <a16:creationId xmlns:a16="http://schemas.microsoft.com/office/drawing/2014/main" id="{7B12D7F2-8FF9-48A8-9775-3CF6838D8240}"/>
              </a:ext>
            </a:extLst>
          </p:cNvPr>
          <p:cNvSpPr txBox="1"/>
          <p:nvPr/>
        </p:nvSpPr>
        <p:spPr>
          <a:xfrm>
            <a:off x="4243188" y="2996434"/>
            <a:ext cx="1359069" cy="415498"/>
          </a:xfrm>
          <a:prstGeom prst="rect">
            <a:avLst/>
          </a:prstGeom>
          <a:noFill/>
        </p:spPr>
        <p:txBody>
          <a:bodyPr wrap="square" rtlCol="0">
            <a:spAutoFit/>
          </a:bodyPr>
          <a:lstStyle/>
          <a:p>
            <a:r>
              <a:rPr lang="en-GB" sz="700" b="1" dirty="0"/>
              <a:t>Utility = 0</a:t>
            </a:r>
          </a:p>
          <a:p>
            <a:r>
              <a:rPr lang="en-GB" sz="700" dirty="0"/>
              <a:t>would die to avoid a hip fracture like Jean’s</a:t>
            </a:r>
          </a:p>
        </p:txBody>
      </p:sp>
      <p:sp>
        <p:nvSpPr>
          <p:cNvPr id="18" name="TextBox 17">
            <a:extLst>
              <a:ext uri="{FF2B5EF4-FFF2-40B4-BE49-F238E27FC236}">
                <a16:creationId xmlns:a16="http://schemas.microsoft.com/office/drawing/2014/main" id="{A7A0F71B-9C7D-41E7-AD0B-BF89338502C0}"/>
              </a:ext>
            </a:extLst>
          </p:cNvPr>
          <p:cNvSpPr txBox="1"/>
          <p:nvPr/>
        </p:nvSpPr>
        <p:spPr>
          <a:xfrm>
            <a:off x="5573256" y="2990391"/>
            <a:ext cx="1980772" cy="415498"/>
          </a:xfrm>
          <a:prstGeom prst="rect">
            <a:avLst/>
          </a:prstGeom>
          <a:noFill/>
        </p:spPr>
        <p:txBody>
          <a:bodyPr wrap="square" rtlCol="0">
            <a:spAutoFit/>
          </a:bodyPr>
          <a:lstStyle/>
          <a:p>
            <a:pPr algn="r"/>
            <a:r>
              <a:rPr lang="en-GB" sz="700" b="1" dirty="0"/>
              <a:t>Utility = 1</a:t>
            </a:r>
          </a:p>
          <a:p>
            <a:pPr algn="r"/>
            <a:r>
              <a:rPr lang="en-GB" sz="700" dirty="0"/>
              <a:t>would not trade off any life expectancy to avoid a hip fracture like Jean’s</a:t>
            </a:r>
          </a:p>
        </p:txBody>
      </p:sp>
      <p:sp>
        <p:nvSpPr>
          <p:cNvPr id="19" name="Pentagon 48">
            <a:extLst>
              <a:ext uri="{FF2B5EF4-FFF2-40B4-BE49-F238E27FC236}">
                <a16:creationId xmlns:a16="http://schemas.microsoft.com/office/drawing/2014/main" id="{8A379E1B-A408-44B7-9682-B6B2BB1603DA}"/>
              </a:ext>
            </a:extLst>
          </p:cNvPr>
          <p:cNvSpPr/>
          <p:nvPr/>
        </p:nvSpPr>
        <p:spPr>
          <a:xfrm>
            <a:off x="8384985" y="251451"/>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304979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9D0F641C-F819-4ECA-9598-21DA9D111702}"/>
              </a:ext>
            </a:extLst>
          </p:cNvPr>
          <p:cNvCxnSpPr/>
          <p:nvPr/>
        </p:nvCxnSpPr>
        <p:spPr>
          <a:xfrm flipH="1">
            <a:off x="4164715" y="2327490"/>
            <a:ext cx="5124" cy="1098820"/>
          </a:xfrm>
          <a:prstGeom prst="straightConnector1">
            <a:avLst/>
          </a:prstGeom>
          <a:ln w="1936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0C78A217-A5E9-40EB-AA74-111505144C0F}"/>
              </a:ext>
            </a:extLst>
          </p:cNvPr>
          <p:cNvSpPr>
            <a:spLocks noGrp="1"/>
          </p:cNvSpPr>
          <p:nvPr>
            <p:ph type="ftr" sz="quarter" idx="11"/>
          </p:nvPr>
        </p:nvSpPr>
        <p:spPr>
          <a:xfrm>
            <a:off x="439234" y="4896677"/>
            <a:ext cx="7957071" cy="205740"/>
          </a:xfrm>
        </p:spPr>
        <p:txBody>
          <a:bodyPr/>
          <a:lstStyle/>
          <a:p>
            <a:r>
              <a:rPr lang="en-US" dirty="0"/>
              <a:t>Figure adapted from </a:t>
            </a:r>
            <a:r>
              <a:rPr lang="en-US" dirty="0" err="1"/>
              <a:t>Magaziner</a:t>
            </a:r>
            <a:r>
              <a:rPr lang="en-US" dirty="0"/>
              <a:t> J </a:t>
            </a:r>
            <a:r>
              <a:rPr lang="en-US" i="1" dirty="0"/>
              <a:t>et al. J </a:t>
            </a:r>
            <a:r>
              <a:rPr lang="en-US" i="1" dirty="0" err="1"/>
              <a:t>Gerontol</a:t>
            </a:r>
            <a:r>
              <a:rPr lang="en-US" i="1" dirty="0"/>
              <a:t> </a:t>
            </a:r>
            <a:r>
              <a:rPr lang="en-US" dirty="0"/>
              <a:t>2000;M498–M507</a:t>
            </a:r>
          </a:p>
          <a:p>
            <a:r>
              <a:rPr lang="en-US" dirty="0"/>
              <a:t>1. Dyer SM </a:t>
            </a:r>
            <a:r>
              <a:rPr lang="en-US" i="1" dirty="0"/>
              <a:t>et al. BMC </a:t>
            </a:r>
            <a:r>
              <a:rPr lang="en-US" i="1" dirty="0" err="1"/>
              <a:t>Geriatr</a:t>
            </a:r>
            <a:r>
              <a:rPr lang="en-US" i="1" dirty="0"/>
              <a:t> </a:t>
            </a:r>
            <a:r>
              <a:rPr lang="en-US" dirty="0"/>
              <a:t>2016;16:158 </a:t>
            </a:r>
          </a:p>
        </p:txBody>
      </p:sp>
      <p:sp>
        <p:nvSpPr>
          <p:cNvPr id="2" name="Title 1">
            <a:extLst>
              <a:ext uri="{FF2B5EF4-FFF2-40B4-BE49-F238E27FC236}">
                <a16:creationId xmlns:a16="http://schemas.microsoft.com/office/drawing/2014/main" id="{B03DE367-FC13-4A66-85B3-C6F5D5B67043}"/>
              </a:ext>
            </a:extLst>
          </p:cNvPr>
          <p:cNvSpPr>
            <a:spLocks noGrp="1"/>
          </p:cNvSpPr>
          <p:nvPr>
            <p:ph type="title"/>
          </p:nvPr>
        </p:nvSpPr>
        <p:spPr/>
        <p:txBody>
          <a:bodyPr/>
          <a:lstStyle/>
          <a:p>
            <a:r>
              <a:rPr lang="en-GB" dirty="0"/>
              <a:t>The pathway to loss of function and disablement </a:t>
            </a:r>
            <a:br>
              <a:rPr lang="en-GB" dirty="0"/>
            </a:br>
            <a:r>
              <a:rPr lang="en-GB" dirty="0"/>
              <a:t>in elderly people after hip fracture</a:t>
            </a:r>
          </a:p>
        </p:txBody>
      </p:sp>
      <p:sp>
        <p:nvSpPr>
          <p:cNvPr id="9" name="Flowchart: Alternate Process 8">
            <a:extLst>
              <a:ext uri="{FF2B5EF4-FFF2-40B4-BE49-F238E27FC236}">
                <a16:creationId xmlns:a16="http://schemas.microsoft.com/office/drawing/2014/main" id="{7AAE8DBF-789B-4F17-82FB-155CD4EBE94B}"/>
              </a:ext>
            </a:extLst>
          </p:cNvPr>
          <p:cNvSpPr/>
          <p:nvPr/>
        </p:nvSpPr>
        <p:spPr>
          <a:xfrm>
            <a:off x="543898" y="1280592"/>
            <a:ext cx="1717970" cy="1301400"/>
          </a:xfrm>
          <a:prstGeom prst="flowChartAlternateProces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GB" sz="1200" b="1" dirty="0"/>
              <a:t>Pathology</a:t>
            </a:r>
          </a:p>
          <a:p>
            <a:pPr algn="ctr"/>
            <a:r>
              <a:rPr lang="en-GB" sz="1200" dirty="0"/>
              <a:t>osteoporosis,</a:t>
            </a:r>
          </a:p>
          <a:p>
            <a:pPr algn="ctr"/>
            <a:r>
              <a:rPr lang="en-GB" sz="1200" dirty="0"/>
              <a:t>fragility fracture </a:t>
            </a:r>
          </a:p>
          <a:p>
            <a:pPr algn="ctr"/>
            <a:endParaRPr lang="en-GB" sz="1350" dirty="0"/>
          </a:p>
        </p:txBody>
      </p:sp>
      <p:sp>
        <p:nvSpPr>
          <p:cNvPr id="15" name="Flowchart: Alternate Process 14">
            <a:extLst>
              <a:ext uri="{FF2B5EF4-FFF2-40B4-BE49-F238E27FC236}">
                <a16:creationId xmlns:a16="http://schemas.microsoft.com/office/drawing/2014/main" id="{26BABACF-421E-417A-B179-4D047711E9DD}"/>
              </a:ext>
            </a:extLst>
          </p:cNvPr>
          <p:cNvSpPr/>
          <p:nvPr/>
        </p:nvSpPr>
        <p:spPr>
          <a:xfrm>
            <a:off x="3310854" y="1280592"/>
            <a:ext cx="1717970" cy="1301400"/>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GB" sz="1200" b="1" dirty="0"/>
              <a:t>Impairment</a:t>
            </a:r>
          </a:p>
          <a:p>
            <a:pPr algn="ctr"/>
            <a:r>
              <a:rPr lang="en-GB" sz="1200" dirty="0"/>
              <a:t>dysfunction and structural abnormalities in the musculoskeletal system</a:t>
            </a:r>
            <a:endParaRPr lang="en-GB" sz="1200" b="1" dirty="0"/>
          </a:p>
        </p:txBody>
      </p:sp>
      <p:sp>
        <p:nvSpPr>
          <p:cNvPr id="16" name="Flowchart: Alternate Process 15">
            <a:extLst>
              <a:ext uri="{FF2B5EF4-FFF2-40B4-BE49-F238E27FC236}">
                <a16:creationId xmlns:a16="http://schemas.microsoft.com/office/drawing/2014/main" id="{A3C92F7D-B239-40FC-8F8E-414BB61293C7}"/>
              </a:ext>
            </a:extLst>
          </p:cNvPr>
          <p:cNvSpPr/>
          <p:nvPr/>
        </p:nvSpPr>
        <p:spPr>
          <a:xfrm>
            <a:off x="6077809" y="1280592"/>
            <a:ext cx="1717970" cy="1301400"/>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GB" sz="1200" b="1" dirty="0"/>
              <a:t>Functional limitation</a:t>
            </a:r>
          </a:p>
          <a:p>
            <a:pPr algn="ctr"/>
            <a:r>
              <a:rPr lang="en-GB" sz="1200" dirty="0"/>
              <a:t>restriction in physical functioning</a:t>
            </a:r>
          </a:p>
          <a:p>
            <a:pPr algn="ctr"/>
            <a:endParaRPr lang="en-GB" sz="1350" dirty="0"/>
          </a:p>
        </p:txBody>
      </p:sp>
      <p:sp>
        <p:nvSpPr>
          <p:cNvPr id="18" name="Flowchart: Alternate Process 17">
            <a:extLst>
              <a:ext uri="{FF2B5EF4-FFF2-40B4-BE49-F238E27FC236}">
                <a16:creationId xmlns:a16="http://schemas.microsoft.com/office/drawing/2014/main" id="{051974F6-F912-4CAC-8A44-2D994918D660}"/>
              </a:ext>
            </a:extLst>
          </p:cNvPr>
          <p:cNvSpPr/>
          <p:nvPr/>
        </p:nvSpPr>
        <p:spPr>
          <a:xfrm>
            <a:off x="3030715" y="3434331"/>
            <a:ext cx="2268000" cy="1303200"/>
          </a:xfrm>
          <a:prstGeom prst="flowChartAlternateProcess">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36000" rtlCol="0" anchor="t"/>
          <a:lstStyle/>
          <a:p>
            <a:pPr algn="ctr"/>
            <a:r>
              <a:rPr lang="en-GB" sz="1200" b="1" dirty="0"/>
              <a:t>Disability</a:t>
            </a:r>
          </a:p>
          <a:p>
            <a:pPr algn="ctr"/>
            <a:r>
              <a:rPr lang="en-GB" sz="1200" dirty="0"/>
              <a:t>difficulties in performing activities of daily living with a detrimental effect on functional autonomy and independence, and quality of life</a:t>
            </a:r>
            <a:r>
              <a:rPr lang="en-GB" sz="1200" baseline="30000" dirty="0"/>
              <a:t>1</a:t>
            </a:r>
            <a:endParaRPr lang="en-GB" sz="1600" baseline="30000" dirty="0"/>
          </a:p>
        </p:txBody>
      </p:sp>
      <p:cxnSp>
        <p:nvCxnSpPr>
          <p:cNvPr id="5" name="Straight Arrow Connector 4">
            <a:extLst>
              <a:ext uri="{FF2B5EF4-FFF2-40B4-BE49-F238E27FC236}">
                <a16:creationId xmlns:a16="http://schemas.microsoft.com/office/drawing/2014/main" id="{68B3C746-7AEA-44D6-9C7A-26AE8D6BA708}"/>
              </a:ext>
            </a:extLst>
          </p:cNvPr>
          <p:cNvCxnSpPr>
            <a:stCxn id="9" idx="3"/>
            <a:endCxn id="15" idx="1"/>
          </p:cNvCxnSpPr>
          <p:nvPr/>
        </p:nvCxnSpPr>
        <p:spPr>
          <a:xfrm>
            <a:off x="2261868" y="1931292"/>
            <a:ext cx="1048985" cy="0"/>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9E8AA80-E999-4967-BA4B-2F6568B57EFB}"/>
              </a:ext>
            </a:extLst>
          </p:cNvPr>
          <p:cNvCxnSpPr/>
          <p:nvPr/>
        </p:nvCxnSpPr>
        <p:spPr>
          <a:xfrm>
            <a:off x="5028824" y="1909242"/>
            <a:ext cx="1048985" cy="0"/>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1F9B326E-5A8F-460F-ACC2-9B23EEC0BFB2}"/>
              </a:ext>
            </a:extLst>
          </p:cNvPr>
          <p:cNvCxnSpPr>
            <a:cxnSpLocks/>
          </p:cNvCxnSpPr>
          <p:nvPr/>
        </p:nvCxnSpPr>
        <p:spPr>
          <a:xfrm rot="16200000" flipH="1">
            <a:off x="1366883" y="2365761"/>
            <a:ext cx="1692000" cy="1620000"/>
          </a:xfrm>
          <a:prstGeom prst="curvedConnector2">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DB346ECD-61BE-41CD-BA35-C6CE09F2DD2C}"/>
              </a:ext>
            </a:extLst>
          </p:cNvPr>
          <p:cNvCxnSpPr/>
          <p:nvPr/>
        </p:nvCxnSpPr>
        <p:spPr>
          <a:xfrm rot="5400000">
            <a:off x="5218217" y="2279242"/>
            <a:ext cx="1836000" cy="1656000"/>
          </a:xfrm>
          <a:prstGeom prst="curvedConnector2">
            <a:avLst/>
          </a:prstGeom>
          <a:ln w="3810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4FAB73BC-B049-4115-A692-8D63A059BFB8}" type="slidenum">
              <a:rPr lang="en-US" smtClean="0"/>
              <a:pPr/>
              <a:t>8</a:t>
            </a:fld>
            <a:endParaRPr lang="en-US" dirty="0"/>
          </a:p>
        </p:txBody>
      </p:sp>
      <p:sp>
        <p:nvSpPr>
          <p:cNvPr id="20" name="Pentagon 48">
            <a:extLst>
              <a:ext uri="{FF2B5EF4-FFF2-40B4-BE49-F238E27FC236}">
                <a16:creationId xmlns:a16="http://schemas.microsoft.com/office/drawing/2014/main" id="{8A379E1B-A408-44B7-9682-B6B2BB1603DA}"/>
              </a:ext>
            </a:extLst>
          </p:cNvPr>
          <p:cNvSpPr/>
          <p:nvPr/>
        </p:nvSpPr>
        <p:spPr>
          <a:xfrm>
            <a:off x="8384985" y="251451"/>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ageing</a:t>
            </a:r>
          </a:p>
        </p:txBody>
      </p:sp>
    </p:spTree>
    <p:extLst>
      <p:ext uri="{BB962C8B-B14F-4D97-AF65-F5344CB8AC3E}">
        <p14:creationId xmlns:p14="http://schemas.microsoft.com/office/powerpoint/2010/main" val="398867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163532-5D11-4416-9ADC-52E152C9402B}"/>
              </a:ext>
            </a:extLst>
          </p:cNvPr>
          <p:cNvSpPr>
            <a:spLocks noGrp="1"/>
          </p:cNvSpPr>
          <p:nvPr>
            <p:ph type="ftr" sz="quarter" idx="11"/>
          </p:nvPr>
        </p:nvSpPr>
        <p:spPr/>
        <p:txBody>
          <a:bodyPr/>
          <a:lstStyle/>
          <a:p>
            <a:r>
              <a:rPr lang="en-US" baseline="30000" dirty="0" err="1"/>
              <a:t>a</a:t>
            </a:r>
            <a:r>
              <a:rPr lang="en-US" dirty="0" err="1"/>
              <a:t>Outcomes</a:t>
            </a:r>
            <a:r>
              <a:rPr lang="en-US" dirty="0"/>
              <a:t> related to residence are provided from individual cohort studies reported in the review by Dyer SM </a:t>
            </a:r>
            <a:r>
              <a:rPr lang="en-US" i="1" dirty="0"/>
              <a:t>et al.</a:t>
            </a:r>
            <a:r>
              <a:rPr lang="en-US" dirty="0"/>
              <a:t> (2016).</a:t>
            </a:r>
            <a:r>
              <a:rPr lang="en-US" baseline="30000" dirty="0"/>
              <a:t>1</a:t>
            </a:r>
            <a:r>
              <a:rPr lang="en-US" dirty="0"/>
              <a:t> The review suggested that 10%─20% of elderly people may be newly moved to a care or nursing home within 6–12 months of a hip fracture in many Western countries</a:t>
            </a:r>
            <a:r>
              <a:rPr lang="en-US" baseline="30000" dirty="0"/>
              <a:t>1</a:t>
            </a:r>
          </a:p>
          <a:p>
            <a:r>
              <a:rPr lang="en-US" dirty="0"/>
              <a:t>1. Dyer SM </a:t>
            </a:r>
            <a:r>
              <a:rPr lang="en-US" i="1" dirty="0"/>
              <a:t>et al. BMC </a:t>
            </a:r>
            <a:r>
              <a:rPr lang="en-US" i="1" dirty="0" err="1"/>
              <a:t>Geriatr</a:t>
            </a:r>
            <a:r>
              <a:rPr lang="en-US" i="1" dirty="0"/>
              <a:t> </a:t>
            </a:r>
            <a:r>
              <a:rPr lang="en-US" dirty="0"/>
              <a:t>2016;16:158 (please see the speaker notes for the individual study references); 2. </a:t>
            </a:r>
            <a:r>
              <a:rPr lang="en-US" dirty="0" err="1"/>
              <a:t>Autier</a:t>
            </a:r>
            <a:r>
              <a:rPr lang="en-US" dirty="0"/>
              <a:t> P </a:t>
            </a:r>
            <a:r>
              <a:rPr lang="en-US" i="1" dirty="0"/>
              <a:t>et al. </a:t>
            </a:r>
            <a:r>
              <a:rPr lang="en-US" i="1" dirty="0" err="1"/>
              <a:t>Osteoporos</a:t>
            </a:r>
            <a:r>
              <a:rPr lang="en-US" i="1" dirty="0"/>
              <a:t> </a:t>
            </a:r>
            <a:r>
              <a:rPr lang="en-US" i="1" dirty="0" err="1"/>
              <a:t>Int</a:t>
            </a:r>
            <a:r>
              <a:rPr lang="en-US" i="1" dirty="0"/>
              <a:t> </a:t>
            </a:r>
            <a:r>
              <a:rPr lang="en-US" dirty="0"/>
              <a:t>2000;11:373–80</a:t>
            </a:r>
          </a:p>
        </p:txBody>
      </p:sp>
      <p:sp>
        <p:nvSpPr>
          <p:cNvPr id="2" name="Title 1">
            <a:extLst>
              <a:ext uri="{FF2B5EF4-FFF2-40B4-BE49-F238E27FC236}">
                <a16:creationId xmlns:a16="http://schemas.microsoft.com/office/drawing/2014/main" id="{D15B785D-4ECB-403C-9DBD-8BD91BC75EA3}"/>
              </a:ext>
            </a:extLst>
          </p:cNvPr>
          <p:cNvSpPr>
            <a:spLocks noGrp="1"/>
          </p:cNvSpPr>
          <p:nvPr>
            <p:ph type="title"/>
          </p:nvPr>
        </p:nvSpPr>
        <p:spPr/>
        <p:txBody>
          <a:bodyPr/>
          <a:lstStyle/>
          <a:p>
            <a:r>
              <a:rPr lang="en-GB" dirty="0"/>
              <a:t>Elderly people may be forced to relocate to a care or nursing home after hip fracture</a:t>
            </a:r>
          </a:p>
        </p:txBody>
      </p:sp>
      <p:sp>
        <p:nvSpPr>
          <p:cNvPr id="7" name="TextBox 6">
            <a:extLst>
              <a:ext uri="{FF2B5EF4-FFF2-40B4-BE49-F238E27FC236}">
                <a16:creationId xmlns:a16="http://schemas.microsoft.com/office/drawing/2014/main" id="{B1110B27-9FA7-44DD-B157-CE56B1F86EFC}"/>
              </a:ext>
            </a:extLst>
          </p:cNvPr>
          <p:cNvSpPr txBox="1"/>
          <p:nvPr/>
        </p:nvSpPr>
        <p:spPr>
          <a:xfrm>
            <a:off x="522335" y="975164"/>
            <a:ext cx="3710577" cy="461665"/>
          </a:xfrm>
          <a:prstGeom prst="rect">
            <a:avLst/>
          </a:prstGeom>
          <a:noFill/>
        </p:spPr>
        <p:txBody>
          <a:bodyPr wrap="square" rtlCol="0">
            <a:spAutoFit/>
          </a:bodyPr>
          <a:lstStyle/>
          <a:p>
            <a:pPr algn="ctr"/>
            <a:r>
              <a:rPr lang="en-GB" sz="1200" b="1" dirty="0">
                <a:solidFill>
                  <a:schemeClr val="accent1"/>
                </a:solidFill>
              </a:rPr>
              <a:t>The proportion of patients newly living in a nursing home up to 1 year after hip fracture</a:t>
            </a:r>
            <a:r>
              <a:rPr lang="en-GB" sz="1200" b="1" baseline="30000" dirty="0">
                <a:solidFill>
                  <a:schemeClr val="accent1"/>
                </a:solidFill>
              </a:rPr>
              <a:t>1,a</a:t>
            </a:r>
          </a:p>
        </p:txBody>
      </p:sp>
      <p:sp>
        <p:nvSpPr>
          <p:cNvPr id="11" name="Speech Bubble: Oval 10">
            <a:extLst>
              <a:ext uri="{FF2B5EF4-FFF2-40B4-BE49-F238E27FC236}">
                <a16:creationId xmlns:a16="http://schemas.microsoft.com/office/drawing/2014/main" id="{50EBF411-8358-4656-BF13-07B9B83F2403}"/>
              </a:ext>
            </a:extLst>
          </p:cNvPr>
          <p:cNvSpPr/>
          <p:nvPr/>
        </p:nvSpPr>
        <p:spPr>
          <a:xfrm>
            <a:off x="5072932" y="3204630"/>
            <a:ext cx="3152277" cy="1203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1200" dirty="0"/>
              <a:t>In one of the studies, </a:t>
            </a:r>
            <a:r>
              <a:rPr lang="en-GB" sz="1200" b="1" dirty="0"/>
              <a:t>like Elizabeth, </a:t>
            </a:r>
            <a:r>
              <a:rPr lang="en-GB" sz="1200" b="1" dirty="0">
                <a:solidFill>
                  <a:schemeClr val="bg1"/>
                </a:solidFill>
              </a:rPr>
              <a:t>19%</a:t>
            </a:r>
            <a:r>
              <a:rPr lang="en-GB" sz="1200" b="1" dirty="0"/>
              <a:t> of elderly patients </a:t>
            </a:r>
            <a:r>
              <a:rPr lang="en-GB" sz="1200" dirty="0"/>
              <a:t>were living in a nursing home 1 year after hip fracture compared with only </a:t>
            </a:r>
            <a:r>
              <a:rPr lang="en-GB" sz="1200" b="1" dirty="0"/>
              <a:t>4% of controls </a:t>
            </a:r>
            <a:r>
              <a:rPr lang="en-GB" sz="1200" dirty="0"/>
              <a:t>matched for age and residence before fracture</a:t>
            </a:r>
            <a:r>
              <a:rPr lang="en-GB" sz="1200" baseline="30000" dirty="0"/>
              <a:t>2</a:t>
            </a:r>
            <a:endParaRPr lang="en-GB" sz="1200" dirty="0"/>
          </a:p>
        </p:txBody>
      </p:sp>
      <p:pic>
        <p:nvPicPr>
          <p:cNvPr id="20" name="Picture 19">
            <a:extLst>
              <a:ext uri="{FF2B5EF4-FFF2-40B4-BE49-F238E27FC236}">
                <a16:creationId xmlns:a16="http://schemas.microsoft.com/office/drawing/2014/main" id="{A09AADD2-44DA-475C-8ED6-C47C45C0124F}"/>
              </a:ext>
            </a:extLst>
          </p:cNvPr>
          <p:cNvPicPr>
            <a:picLocks noChangeAspect="1"/>
          </p:cNvPicPr>
          <p:nvPr/>
        </p:nvPicPr>
        <p:blipFill>
          <a:blip r:embed="rId3"/>
          <a:stretch>
            <a:fillRect/>
          </a:stretch>
        </p:blipFill>
        <p:spPr>
          <a:xfrm>
            <a:off x="4455170" y="3379196"/>
            <a:ext cx="483673" cy="864108"/>
          </a:xfrm>
          <a:prstGeom prst="rect">
            <a:avLst/>
          </a:prstGeom>
        </p:spPr>
      </p:pic>
      <p:grpSp>
        <p:nvGrpSpPr>
          <p:cNvPr id="5" name="Group 4"/>
          <p:cNvGrpSpPr/>
          <p:nvPr/>
        </p:nvGrpSpPr>
        <p:grpSpPr>
          <a:xfrm>
            <a:off x="4490008" y="1177925"/>
            <a:ext cx="3661623" cy="1332000"/>
            <a:chOff x="4824651" y="2781022"/>
            <a:chExt cx="3661623" cy="1332000"/>
          </a:xfrm>
        </p:grpSpPr>
        <p:grpSp>
          <p:nvGrpSpPr>
            <p:cNvPr id="8" name="Group 7">
              <a:extLst>
                <a:ext uri="{FF2B5EF4-FFF2-40B4-BE49-F238E27FC236}">
                  <a16:creationId xmlns:a16="http://schemas.microsoft.com/office/drawing/2014/main" id="{A147A8C1-7015-467E-9E9D-1FE8D869DD71}"/>
                </a:ext>
              </a:extLst>
            </p:cNvPr>
            <p:cNvGrpSpPr/>
            <p:nvPr/>
          </p:nvGrpSpPr>
          <p:grpSpPr>
            <a:xfrm>
              <a:off x="4824651" y="2781022"/>
              <a:ext cx="3661623" cy="1332000"/>
              <a:chOff x="4956218" y="1702784"/>
              <a:chExt cx="3661623" cy="1332000"/>
            </a:xfrm>
          </p:grpSpPr>
          <p:sp>
            <p:nvSpPr>
              <p:cNvPr id="24" name="TextBox 23">
                <a:extLst>
                  <a:ext uri="{FF2B5EF4-FFF2-40B4-BE49-F238E27FC236}">
                    <a16:creationId xmlns:a16="http://schemas.microsoft.com/office/drawing/2014/main" id="{9B247BAF-CF1F-45B5-9741-D9B531A4DD34}"/>
                  </a:ext>
                </a:extLst>
              </p:cNvPr>
              <p:cNvSpPr txBox="1"/>
              <p:nvPr/>
            </p:nvSpPr>
            <p:spPr>
              <a:xfrm>
                <a:off x="4956218" y="1702784"/>
                <a:ext cx="3661623" cy="1332000"/>
              </a:xfrm>
              <a:prstGeom prst="rect">
                <a:avLst/>
              </a:prstGeom>
              <a:noFill/>
              <a:ln>
                <a:solidFill>
                  <a:schemeClr val="accent1"/>
                </a:solidFill>
              </a:ln>
            </p:spPr>
            <p:txBody>
              <a:bodyPr wrap="square" rtlCol="0">
                <a:noAutofit/>
              </a:bodyPr>
              <a:lstStyle/>
              <a:p>
                <a:r>
                  <a:rPr lang="en-GB" sz="1100" b="1" dirty="0"/>
                  <a:t>Key to symbols used throughout</a:t>
                </a:r>
              </a:p>
              <a:p>
                <a:r>
                  <a:rPr lang="en-GB" sz="1100" dirty="0"/>
                  <a:t>Residence before fracture:</a:t>
                </a:r>
              </a:p>
              <a:p>
                <a:endParaRPr lang="en-GB" sz="500" dirty="0"/>
              </a:p>
              <a:p>
                <a:endParaRPr lang="en-GB" sz="500" dirty="0"/>
              </a:p>
            </p:txBody>
          </p:sp>
          <p:pic>
            <p:nvPicPr>
              <p:cNvPr id="22" name="Picture 21">
                <a:extLst>
                  <a:ext uri="{FF2B5EF4-FFF2-40B4-BE49-F238E27FC236}">
                    <a16:creationId xmlns:a16="http://schemas.microsoft.com/office/drawing/2014/main" id="{27D459F3-36A4-4B91-97A4-7F06CE5FD7CF}"/>
                  </a:ext>
                </a:extLst>
              </p:cNvPr>
              <p:cNvPicPr>
                <a:picLocks noChangeAspect="1"/>
              </p:cNvPicPr>
              <p:nvPr/>
            </p:nvPicPr>
            <p:blipFill>
              <a:blip r:embed="rId4"/>
              <a:stretch>
                <a:fillRect/>
              </a:stretch>
            </p:blipFill>
            <p:spPr>
              <a:xfrm>
                <a:off x="6510106" y="2628265"/>
                <a:ext cx="692013" cy="324000"/>
              </a:xfrm>
              <a:prstGeom prst="rect">
                <a:avLst/>
              </a:prstGeom>
            </p:spPr>
          </p:pic>
          <p:pic>
            <p:nvPicPr>
              <p:cNvPr id="38" name="Picture 37">
                <a:extLst>
                  <a:ext uri="{FF2B5EF4-FFF2-40B4-BE49-F238E27FC236}">
                    <a16:creationId xmlns:a16="http://schemas.microsoft.com/office/drawing/2014/main" id="{48086814-02C3-4EA2-969E-21BBE63D7569}"/>
                  </a:ext>
                </a:extLst>
              </p:cNvPr>
              <p:cNvPicPr>
                <a:picLocks noChangeAspect="1"/>
              </p:cNvPicPr>
              <p:nvPr/>
            </p:nvPicPr>
            <p:blipFill>
              <a:blip r:embed="rId5"/>
              <a:stretch>
                <a:fillRect/>
              </a:stretch>
            </p:blipFill>
            <p:spPr>
              <a:xfrm>
                <a:off x="5333865" y="2592133"/>
                <a:ext cx="528098" cy="360000"/>
              </a:xfrm>
              <a:prstGeom prst="rect">
                <a:avLst/>
              </a:prstGeom>
            </p:spPr>
          </p:pic>
          <p:pic>
            <p:nvPicPr>
              <p:cNvPr id="39" name="Picture 38">
                <a:extLst>
                  <a:ext uri="{FF2B5EF4-FFF2-40B4-BE49-F238E27FC236}">
                    <a16:creationId xmlns:a16="http://schemas.microsoft.com/office/drawing/2014/main" id="{48086814-02C3-4EA2-969E-21BBE63D7569}"/>
                  </a:ext>
                </a:extLst>
              </p:cNvPr>
              <p:cNvPicPr>
                <a:picLocks noChangeAspect="1"/>
              </p:cNvPicPr>
              <p:nvPr/>
            </p:nvPicPr>
            <p:blipFill>
              <a:blip r:embed="rId5"/>
              <a:stretch>
                <a:fillRect/>
              </a:stretch>
            </p:blipFill>
            <p:spPr>
              <a:xfrm>
                <a:off x="7496584" y="2675889"/>
                <a:ext cx="422478" cy="288000"/>
              </a:xfrm>
              <a:prstGeom prst="rect">
                <a:avLst/>
              </a:prstGeom>
            </p:spPr>
          </p:pic>
          <p:pic>
            <p:nvPicPr>
              <p:cNvPr id="40" name="Picture 39">
                <a:extLst>
                  <a:ext uri="{FF2B5EF4-FFF2-40B4-BE49-F238E27FC236}">
                    <a16:creationId xmlns:a16="http://schemas.microsoft.com/office/drawing/2014/main" id="{27D459F3-36A4-4B91-97A4-7F06CE5FD7CF}"/>
                  </a:ext>
                </a:extLst>
              </p:cNvPr>
              <p:cNvPicPr>
                <a:picLocks noChangeAspect="1"/>
              </p:cNvPicPr>
              <p:nvPr/>
            </p:nvPicPr>
            <p:blipFill>
              <a:blip r:embed="rId4"/>
              <a:stretch>
                <a:fillRect/>
              </a:stretch>
            </p:blipFill>
            <p:spPr>
              <a:xfrm>
                <a:off x="7894677" y="2672947"/>
                <a:ext cx="615123" cy="288000"/>
              </a:xfrm>
              <a:prstGeom prst="rect">
                <a:avLst/>
              </a:prstGeom>
            </p:spPr>
          </p:pic>
        </p:grpSp>
        <p:sp>
          <p:nvSpPr>
            <p:cNvPr id="29" name="Rectangle 28"/>
            <p:cNvSpPr/>
            <p:nvPr/>
          </p:nvSpPr>
          <p:spPr>
            <a:xfrm>
              <a:off x="4981074" y="3275423"/>
              <a:ext cx="970547" cy="490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en-GB" sz="1100" dirty="0">
                  <a:solidFill>
                    <a:schemeClr val="tx1"/>
                  </a:solidFill>
                </a:rPr>
                <a:t>Living in the community</a:t>
              </a:r>
            </a:p>
          </p:txBody>
        </p:sp>
        <p:sp>
          <p:nvSpPr>
            <p:cNvPr id="30" name="Rectangle 29"/>
            <p:cNvSpPr/>
            <p:nvPr/>
          </p:nvSpPr>
          <p:spPr>
            <a:xfrm>
              <a:off x="6164397" y="3275423"/>
              <a:ext cx="1110212" cy="490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en-GB" sz="1100" dirty="0">
                  <a:solidFill>
                    <a:schemeClr val="tx1"/>
                  </a:solidFill>
                </a:rPr>
                <a:t>Living in a care or nursing home</a:t>
              </a:r>
            </a:p>
          </p:txBody>
        </p:sp>
        <p:sp>
          <p:nvSpPr>
            <p:cNvPr id="31" name="Rectangle 30"/>
            <p:cNvSpPr/>
            <p:nvPr/>
          </p:nvSpPr>
          <p:spPr>
            <a:xfrm>
              <a:off x="7345445" y="3275423"/>
              <a:ext cx="1069993" cy="490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ctr"/>
              <a:r>
                <a:rPr lang="en-GB" sz="1100" dirty="0">
                  <a:solidFill>
                    <a:schemeClr val="tx1"/>
                  </a:solidFill>
                </a:rPr>
                <a:t>Mixed cohort</a:t>
              </a:r>
            </a:p>
          </p:txBody>
        </p:sp>
      </p:grpSp>
      <p:grpSp>
        <p:nvGrpSpPr>
          <p:cNvPr id="6" name="Group 5"/>
          <p:cNvGrpSpPr/>
          <p:nvPr/>
        </p:nvGrpSpPr>
        <p:grpSpPr>
          <a:xfrm>
            <a:off x="383354" y="1442981"/>
            <a:ext cx="3834062" cy="3064378"/>
            <a:chOff x="383354" y="1522491"/>
            <a:chExt cx="3834062" cy="3064378"/>
          </a:xfrm>
        </p:grpSpPr>
        <p:graphicFrame>
          <p:nvGraphicFramePr>
            <p:cNvPr id="23" name="Chart 22">
              <a:extLst>
                <a:ext uri="{FF2B5EF4-FFF2-40B4-BE49-F238E27FC236}">
                  <a16:creationId xmlns:a16="http://schemas.microsoft.com/office/drawing/2014/main" id="{8707D8A7-D9A8-4057-AAF3-9F8A3FB4C13A}"/>
                </a:ext>
              </a:extLst>
            </p:cNvPr>
            <p:cNvGraphicFramePr>
              <a:graphicFrameLocks noChangeAspect="1"/>
            </p:cNvGraphicFramePr>
            <p:nvPr>
              <p:extLst>
                <p:ext uri="{D42A27DB-BD31-4B8C-83A1-F6EECF244321}">
                  <p14:modId xmlns:p14="http://schemas.microsoft.com/office/powerpoint/2010/main" val="3769806758"/>
                </p:ext>
              </p:extLst>
            </p:nvPr>
          </p:nvGraphicFramePr>
          <p:xfrm>
            <a:off x="383354" y="1522491"/>
            <a:ext cx="3834062" cy="2807906"/>
          </p:xfrm>
          <a:graphic>
            <a:graphicData uri="http://schemas.openxmlformats.org/drawingml/2006/chart">
              <c:chart xmlns:c="http://schemas.openxmlformats.org/drawingml/2006/chart" xmlns:r="http://schemas.openxmlformats.org/officeDocument/2006/relationships" r:id="rId6"/>
            </a:graphicData>
          </a:graphic>
        </p:graphicFrame>
        <p:pic>
          <p:nvPicPr>
            <p:cNvPr id="37" name="Picture 36">
              <a:extLst>
                <a:ext uri="{FF2B5EF4-FFF2-40B4-BE49-F238E27FC236}">
                  <a16:creationId xmlns:a16="http://schemas.microsoft.com/office/drawing/2014/main" id="{48086814-02C3-4EA2-969E-21BBE63D7569}"/>
                </a:ext>
              </a:extLst>
            </p:cNvPr>
            <p:cNvPicPr>
              <a:picLocks noChangeAspect="1"/>
            </p:cNvPicPr>
            <p:nvPr/>
          </p:nvPicPr>
          <p:blipFill>
            <a:blip r:embed="rId5"/>
            <a:stretch>
              <a:fillRect/>
            </a:stretch>
          </p:blipFill>
          <p:spPr>
            <a:xfrm>
              <a:off x="3580222" y="4315492"/>
              <a:ext cx="398093" cy="271377"/>
            </a:xfrm>
            <a:prstGeom prst="rect">
              <a:avLst/>
            </a:prstGeom>
          </p:spPr>
        </p:pic>
        <p:sp>
          <p:nvSpPr>
            <p:cNvPr id="25" name="Rectangle 24"/>
            <p:cNvSpPr/>
            <p:nvPr/>
          </p:nvSpPr>
          <p:spPr>
            <a:xfrm>
              <a:off x="1567516" y="3941094"/>
              <a:ext cx="660732"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900" b="1" dirty="0">
                  <a:solidFill>
                    <a:schemeClr val="tx1"/>
                  </a:solidFill>
                </a:rPr>
                <a:t>Holt </a:t>
              </a:r>
            </a:p>
            <a:p>
              <a:pPr algn="ctr"/>
              <a:r>
                <a:rPr lang="en-GB" sz="900" b="1" i="1" dirty="0">
                  <a:solidFill>
                    <a:schemeClr val="tx1"/>
                  </a:solidFill>
                </a:rPr>
                <a:t>et al. </a:t>
              </a:r>
              <a:r>
                <a:rPr lang="en-GB" sz="900" b="1" dirty="0">
                  <a:solidFill>
                    <a:schemeClr val="tx1"/>
                  </a:solidFill>
                </a:rPr>
                <a:t>2008</a:t>
              </a:r>
            </a:p>
          </p:txBody>
        </p:sp>
        <p:sp>
          <p:nvSpPr>
            <p:cNvPr id="26" name="Rectangle 25"/>
            <p:cNvSpPr/>
            <p:nvPr/>
          </p:nvSpPr>
          <p:spPr>
            <a:xfrm>
              <a:off x="2200637" y="3941094"/>
              <a:ext cx="64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900" b="1" dirty="0">
                  <a:solidFill>
                    <a:schemeClr val="tx1"/>
                  </a:solidFill>
                </a:rPr>
                <a:t>Beaupre</a:t>
              </a:r>
              <a:br>
                <a:rPr lang="en-GB" sz="900" b="1" dirty="0">
                  <a:solidFill>
                    <a:schemeClr val="tx1"/>
                  </a:solidFill>
                </a:rPr>
              </a:br>
              <a:r>
                <a:rPr lang="en-GB" sz="900" b="1" i="1" dirty="0">
                  <a:solidFill>
                    <a:schemeClr val="tx1"/>
                  </a:solidFill>
                </a:rPr>
                <a:t>et al. </a:t>
              </a:r>
              <a:r>
                <a:rPr lang="en-GB" sz="900" b="1" dirty="0">
                  <a:solidFill>
                    <a:schemeClr val="tx1"/>
                  </a:solidFill>
                </a:rPr>
                <a:t>2005</a:t>
              </a:r>
            </a:p>
          </p:txBody>
        </p:sp>
        <p:sp>
          <p:nvSpPr>
            <p:cNvPr id="27" name="Rectangle 26"/>
            <p:cNvSpPr/>
            <p:nvPr/>
          </p:nvSpPr>
          <p:spPr>
            <a:xfrm>
              <a:off x="2825369" y="3941094"/>
              <a:ext cx="660732"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900" b="1" dirty="0" err="1">
                  <a:solidFill>
                    <a:schemeClr val="tx1"/>
                  </a:solidFill>
                </a:rPr>
                <a:t>Autier</a:t>
              </a:r>
              <a:r>
                <a:rPr lang="en-GB" sz="900" b="1" dirty="0">
                  <a:solidFill>
                    <a:schemeClr val="tx1"/>
                  </a:solidFill>
                </a:rPr>
                <a:t> </a:t>
              </a:r>
            </a:p>
            <a:p>
              <a:pPr algn="ctr"/>
              <a:r>
                <a:rPr lang="en-GB" sz="900" b="1" i="1" dirty="0">
                  <a:solidFill>
                    <a:schemeClr val="tx1"/>
                  </a:solidFill>
                </a:rPr>
                <a:t>et al. </a:t>
              </a:r>
              <a:r>
                <a:rPr lang="en-GB" sz="900" b="1" dirty="0">
                  <a:solidFill>
                    <a:schemeClr val="tx1"/>
                  </a:solidFill>
                </a:rPr>
                <a:t>2000</a:t>
              </a:r>
            </a:p>
          </p:txBody>
        </p:sp>
        <p:sp>
          <p:nvSpPr>
            <p:cNvPr id="28" name="Rectangle 27"/>
            <p:cNvSpPr/>
            <p:nvPr/>
          </p:nvSpPr>
          <p:spPr>
            <a:xfrm>
              <a:off x="3450103" y="3941094"/>
              <a:ext cx="64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900" b="1" dirty="0">
                  <a:solidFill>
                    <a:schemeClr val="tx1"/>
                  </a:solidFill>
                </a:rPr>
                <a:t>Shah </a:t>
              </a:r>
            </a:p>
            <a:p>
              <a:pPr algn="ctr"/>
              <a:r>
                <a:rPr lang="en-GB" sz="900" b="1" i="1" dirty="0">
                  <a:solidFill>
                    <a:schemeClr val="tx1"/>
                  </a:solidFill>
                </a:rPr>
                <a:t>et al. </a:t>
              </a:r>
              <a:r>
                <a:rPr lang="en-GB" sz="900" b="1" dirty="0">
                  <a:solidFill>
                    <a:schemeClr val="tx1"/>
                  </a:solidFill>
                </a:rPr>
                <a:t>2001</a:t>
              </a:r>
            </a:p>
          </p:txBody>
        </p:sp>
        <p:sp>
          <p:nvSpPr>
            <p:cNvPr id="33" name="Rectangle 32"/>
            <p:cNvSpPr/>
            <p:nvPr/>
          </p:nvSpPr>
          <p:spPr>
            <a:xfrm>
              <a:off x="951173" y="3941094"/>
              <a:ext cx="648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GB" sz="900" b="1" dirty="0">
                  <a:solidFill>
                    <a:schemeClr val="tx1"/>
                  </a:solidFill>
                </a:rPr>
                <a:t>Givens </a:t>
              </a:r>
              <a:br>
                <a:rPr lang="en-GB" sz="900" b="1" dirty="0">
                  <a:solidFill>
                    <a:schemeClr val="tx1"/>
                  </a:solidFill>
                </a:rPr>
              </a:br>
              <a:r>
                <a:rPr lang="en-GB" sz="900" b="1" i="1" dirty="0">
                  <a:solidFill>
                    <a:schemeClr val="tx1"/>
                  </a:solidFill>
                </a:rPr>
                <a:t>et al. </a:t>
              </a:r>
              <a:r>
                <a:rPr lang="en-GB" sz="900" b="1" dirty="0">
                  <a:solidFill>
                    <a:schemeClr val="tx1"/>
                  </a:solidFill>
                </a:rPr>
                <a:t>2008</a:t>
              </a:r>
            </a:p>
          </p:txBody>
        </p:sp>
      </p:grpSp>
      <p:sp>
        <p:nvSpPr>
          <p:cNvPr id="13" name="Slide Number Placeholder 12"/>
          <p:cNvSpPr>
            <a:spLocks noGrp="1"/>
          </p:cNvSpPr>
          <p:nvPr>
            <p:ph type="sldNum" sz="quarter" idx="12"/>
          </p:nvPr>
        </p:nvSpPr>
        <p:spPr/>
        <p:txBody>
          <a:bodyPr/>
          <a:lstStyle/>
          <a:p>
            <a:fld id="{4FAB73BC-B049-4115-A692-8D63A059BFB8}" type="slidenum">
              <a:rPr lang="en-US" smtClean="0"/>
              <a:pPr/>
              <a:t>9</a:t>
            </a:fld>
            <a:endParaRPr lang="en-US" dirty="0"/>
          </a:p>
        </p:txBody>
      </p:sp>
      <p:sp>
        <p:nvSpPr>
          <p:cNvPr id="14" name="TextBox 13"/>
          <p:cNvSpPr txBox="1"/>
          <p:nvPr/>
        </p:nvSpPr>
        <p:spPr>
          <a:xfrm>
            <a:off x="-12672" y="4216374"/>
            <a:ext cx="1087157" cy="400110"/>
          </a:xfrm>
          <a:prstGeom prst="rect">
            <a:avLst/>
          </a:prstGeom>
          <a:noFill/>
        </p:spPr>
        <p:txBody>
          <a:bodyPr wrap="none" rtlCol="0">
            <a:spAutoFit/>
          </a:bodyPr>
          <a:lstStyle/>
          <a:p>
            <a:pPr algn="r"/>
            <a:r>
              <a:rPr lang="en-GB" sz="1000" b="1" dirty="0"/>
              <a:t>Residence</a:t>
            </a:r>
            <a:br>
              <a:rPr lang="en-GB" sz="1000" b="1" dirty="0"/>
            </a:br>
            <a:r>
              <a:rPr lang="en-GB" sz="1000" b="1" dirty="0"/>
              <a:t>before fracture</a:t>
            </a:r>
          </a:p>
        </p:txBody>
      </p:sp>
      <p:sp>
        <p:nvSpPr>
          <p:cNvPr id="41" name="Pentagon 48">
            <a:extLst>
              <a:ext uri="{FF2B5EF4-FFF2-40B4-BE49-F238E27FC236}">
                <a16:creationId xmlns:a16="http://schemas.microsoft.com/office/drawing/2014/main" id="{AC168BF0-FBE5-41CD-B0C1-9F7FC8C1EB68}"/>
              </a:ext>
            </a:extLst>
          </p:cNvPr>
          <p:cNvSpPr/>
          <p:nvPr/>
        </p:nvSpPr>
        <p:spPr>
          <a:xfrm>
            <a:off x="8391950" y="1057030"/>
            <a:ext cx="756000" cy="720000"/>
          </a:xfrm>
          <a:prstGeom prst="flowChartOffpageConnector">
            <a:avLst/>
          </a:prstGeom>
          <a:solidFill>
            <a:schemeClr val="accent1"/>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GB" sz="700" dirty="0">
                <a:solidFill>
                  <a:schemeClr val="bg1"/>
                </a:solidFill>
              </a:rPr>
              <a:t>Hip fractures </a:t>
            </a:r>
            <a:br>
              <a:rPr lang="en-GB" sz="700" dirty="0">
                <a:solidFill>
                  <a:schemeClr val="bg1"/>
                </a:solidFill>
              </a:rPr>
            </a:br>
            <a:r>
              <a:rPr lang="en-GB" sz="700" dirty="0">
                <a:solidFill>
                  <a:schemeClr val="bg1"/>
                </a:solidFill>
              </a:rPr>
              <a:t>and </a:t>
            </a:r>
          </a:p>
          <a:p>
            <a:pPr algn="ctr"/>
            <a:r>
              <a:rPr lang="en-GB" sz="700" dirty="0">
                <a:solidFill>
                  <a:schemeClr val="bg1"/>
                </a:solidFill>
              </a:rPr>
              <a:t>residence</a:t>
            </a:r>
          </a:p>
        </p:txBody>
      </p:sp>
      <p:pic>
        <p:nvPicPr>
          <p:cNvPr id="32" name="Picture 31">
            <a:extLst>
              <a:ext uri="{FF2B5EF4-FFF2-40B4-BE49-F238E27FC236}">
                <a16:creationId xmlns:a16="http://schemas.microsoft.com/office/drawing/2014/main" id="{949CD630-878D-45C0-AB78-DFEAC5F0CD3D}"/>
              </a:ext>
            </a:extLst>
          </p:cNvPr>
          <p:cNvPicPr>
            <a:picLocks noChangeAspect="1"/>
          </p:cNvPicPr>
          <p:nvPr/>
        </p:nvPicPr>
        <p:blipFill>
          <a:blip r:embed="rId5"/>
          <a:stretch>
            <a:fillRect/>
          </a:stretch>
        </p:blipFill>
        <p:spPr>
          <a:xfrm>
            <a:off x="1689065" y="4238924"/>
            <a:ext cx="422478" cy="288000"/>
          </a:xfrm>
          <a:prstGeom prst="rect">
            <a:avLst/>
          </a:prstGeom>
        </p:spPr>
      </p:pic>
      <p:pic>
        <p:nvPicPr>
          <p:cNvPr id="42" name="Picture 41">
            <a:extLst>
              <a:ext uri="{FF2B5EF4-FFF2-40B4-BE49-F238E27FC236}">
                <a16:creationId xmlns:a16="http://schemas.microsoft.com/office/drawing/2014/main" id="{C8EA846F-FBB4-45AA-B4CF-3116E9DEE618}"/>
              </a:ext>
            </a:extLst>
          </p:cNvPr>
          <p:cNvPicPr>
            <a:picLocks noChangeAspect="1"/>
          </p:cNvPicPr>
          <p:nvPr/>
        </p:nvPicPr>
        <p:blipFill>
          <a:blip r:embed="rId4"/>
          <a:stretch>
            <a:fillRect/>
          </a:stretch>
        </p:blipFill>
        <p:spPr>
          <a:xfrm>
            <a:off x="2087158" y="4235982"/>
            <a:ext cx="615123" cy="288000"/>
          </a:xfrm>
          <a:prstGeom prst="rect">
            <a:avLst/>
          </a:prstGeom>
        </p:spPr>
      </p:pic>
      <p:sp>
        <p:nvSpPr>
          <p:cNvPr id="9" name="Right Brace 8">
            <a:extLst>
              <a:ext uri="{FF2B5EF4-FFF2-40B4-BE49-F238E27FC236}">
                <a16:creationId xmlns:a16="http://schemas.microsoft.com/office/drawing/2014/main" id="{A13BD3A4-C1D4-450F-BF21-31BFF82A55B1}"/>
              </a:ext>
            </a:extLst>
          </p:cNvPr>
          <p:cNvSpPr/>
          <p:nvPr/>
        </p:nvSpPr>
        <p:spPr>
          <a:xfrm rot="5400000">
            <a:off x="2170073" y="2944353"/>
            <a:ext cx="74797" cy="24852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117697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119cc42-8679-4f46-8aa2-5b73b7c9c9a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Custom 147">
      <a:dk1>
        <a:sysClr val="windowText" lastClr="000000"/>
      </a:dk1>
      <a:lt1>
        <a:sysClr val="window" lastClr="FFFFFF"/>
      </a:lt1>
      <a:dk2>
        <a:srgbClr val="335B74"/>
      </a:dk2>
      <a:lt2>
        <a:srgbClr val="DFE3E5"/>
      </a:lt2>
      <a:accent1>
        <a:srgbClr val="052D9D"/>
      </a:accent1>
      <a:accent2>
        <a:srgbClr val="921A70"/>
      </a:accent2>
      <a:accent3>
        <a:srgbClr val="EA3E3A"/>
      </a:accent3>
      <a:accent4>
        <a:srgbClr val="523DEF"/>
      </a:accent4>
      <a:accent5>
        <a:srgbClr val="E052B8"/>
      </a:accent5>
      <a:accent6>
        <a:srgbClr val="F28B88"/>
      </a:accent6>
      <a:hlink>
        <a:srgbClr val="335B74"/>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CDA1D4E2674448A0902ACE23E2F7F3" ma:contentTypeVersion="" ma:contentTypeDescription="Create a new document." ma:contentTypeScope="" ma:versionID="df3d14f2e9adf44a83aea11232b7f252">
  <xsd:schema xmlns:xsd="http://www.w3.org/2001/XMLSchema" xmlns:xs="http://www.w3.org/2001/XMLSchema" xmlns:p="http://schemas.microsoft.com/office/2006/metadata/properties" xmlns:ns2="9CC6DA9F-6D81-45C4-89C4-7EB77718B956" xmlns:ns3="42fe046d-86dd-43d2-bdc0-8f834945f3f1" xmlns:ns4="9cc6da9f-6d81-45c4-89c4-7eb77718b956" targetNamespace="http://schemas.microsoft.com/office/2006/metadata/properties" ma:root="true" ma:fieldsID="904211515e0298083547c6a8f527bd5a" ns2:_="" ns3:_="" ns4:_="">
    <xsd:import namespace="9CC6DA9F-6D81-45C4-89C4-7EB77718B956"/>
    <xsd:import namespace="42fe046d-86dd-43d2-bdc0-8f834945f3f1"/>
    <xsd:import namespace="9cc6da9f-6d81-45c4-89c4-7eb77718b9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6DA9F-6D81-45C4-89C4-7EB77718B9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fe046d-86dd-43d2-bdc0-8f834945f3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c6da9f-6d81-45c4-89c4-7eb77718b956" elementFormDefault="qualified">
    <xsd:import namespace="http://schemas.microsoft.com/office/2006/documentManagement/types"/>
    <xsd:import namespace="http://schemas.microsoft.com/office/infopath/2007/PartnerControls"/>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sisl xmlns:xsd="http://www.w3.org/2001/XMLSchema" xmlns:xsi="http://www.w3.org/2001/XMLSchema-instance" xmlns="http://www.boldonjames.com/2008/01/sie/internal/label" sislVersion="0" policy="82ad3a63-90ad-4a46-a3cb-757f4658e205" origin="userSelected">
  <element uid="9036a7a1-5a4f-48d3-b24b-dfdab053dac9" value=""/>
  <element uid="03e9b10b-a1f9-4a88-9630-476473f62285" value=""/>
  <element uid="7349a702-6462-4442-88eb-c64cd513835c" value=""/>
</sisl>
</file>

<file path=customXml/itemProps1.xml><?xml version="1.0" encoding="utf-8"?>
<ds:datastoreItem xmlns:ds="http://schemas.openxmlformats.org/officeDocument/2006/customXml" ds:itemID="{AF66932D-34C8-4D28-AD2D-38E2D5240135}">
  <ds:schemaRefs>
    <ds:schemaRef ds:uri="http://schemas.microsoft.com/sharepoint/v3/contenttype/forms"/>
  </ds:schemaRefs>
</ds:datastoreItem>
</file>

<file path=customXml/itemProps2.xml><?xml version="1.0" encoding="utf-8"?>
<ds:datastoreItem xmlns:ds="http://schemas.openxmlformats.org/officeDocument/2006/customXml" ds:itemID="{202BE529-6058-45CC-9792-4DB64D2FE6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C6DA9F-6D81-45C4-89C4-7EB77718B956"/>
    <ds:schemaRef ds:uri="42fe046d-86dd-43d2-bdc0-8f834945f3f1"/>
    <ds:schemaRef ds:uri="9cc6da9f-6d81-45c4-89c4-7eb77718b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025F0A-DDE8-4088-A740-9E6A1A953C14}">
  <ds:schemaRefs>
    <ds:schemaRef ds:uri="http://purl.org/dc/elements/1.1/"/>
    <ds:schemaRef ds:uri="http://schemas.microsoft.com/office/2006/metadata/properties"/>
    <ds:schemaRef ds:uri="42fe046d-86dd-43d2-bdc0-8f834945f3f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9CC6DA9F-6D81-45C4-89C4-7EB77718B956"/>
    <ds:schemaRef ds:uri="9cc6da9f-6d81-45c4-89c4-7eb77718b956"/>
    <ds:schemaRef ds:uri="http://www.w3.org/XML/1998/namespace"/>
    <ds:schemaRef ds:uri="http://purl.org/dc/dcmitype/"/>
  </ds:schemaRefs>
</ds:datastoreItem>
</file>

<file path=customXml/itemProps4.xml><?xml version="1.0" encoding="utf-8"?>
<ds:datastoreItem xmlns:ds="http://schemas.openxmlformats.org/officeDocument/2006/customXml" ds:itemID="{59A86873-9515-425D-AE31-1DCCA6989E2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19508</Words>
  <Application>Microsoft Office PowerPoint</Application>
  <PresentationFormat>On-screen Show (16:9)</PresentationFormat>
  <Paragraphs>1975</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Wingdings 3</vt:lpstr>
      <vt:lpstr>1_Integral</vt:lpstr>
      <vt:lpstr>The impact of hip fracture on an elderly person’s functional autonomy and independence</vt:lpstr>
      <vt:lpstr>Endorsement of this slide deck</vt:lpstr>
      <vt:lpstr>Contents</vt:lpstr>
      <vt:lpstr>Hip fractures accelerate functional decline in elderly people</vt:lpstr>
      <vt:lpstr>Elizabeth’s story</vt:lpstr>
      <vt:lpstr>Jean’s story</vt:lpstr>
      <vt:lpstr>Functional autonomy and independence are highly valued by elderly people at risk of hip fracture</vt:lpstr>
      <vt:lpstr>The pathway to loss of function and disablement  in elderly people after hip fracture</vt:lpstr>
      <vt:lpstr>Elderly people may be forced to relocate to a care or nursing home after hip fracture</vt:lpstr>
      <vt:lpstr>Even elderly people aged 80 years old or younger may be living in a care or nursing home after hip fracture</vt:lpstr>
      <vt:lpstr>Hip fractures restrict elderly people’s mobility in  the medium term</vt:lpstr>
      <vt:lpstr>Even elderly people aged 80 years old or younger may not be able to walk unaided after hip fracture</vt:lpstr>
      <vt:lpstr>Many elderly people do not fully recover their  pre-fracture mobility after hip fracture </vt:lpstr>
      <vt:lpstr>Even elderly people aged younger than 80 years old are less mobile than matched controls after hip fracture</vt:lpstr>
      <vt:lpstr>The definition of activities of daily living</vt:lpstr>
      <vt:lpstr>Hip fractures restrict elderly people’s ADLs  in the medium to long term</vt:lpstr>
      <vt:lpstr>Many elderly people do not recover their pre-fracture capabilities in self-care after hip fracture </vt:lpstr>
      <vt:lpstr>Even elderly people living in the community are  less capable of ADLs after hip fracture</vt:lpstr>
      <vt:lpstr>Many elderly people do not fully recover their  pre-fracture capabilities in IADLs after hip fracture</vt:lpstr>
      <vt:lpstr>Even if elderly people do recover ADLs and IADLs after hip fracture it may take a long time</vt:lpstr>
      <vt:lpstr>Elderly people are less capable of self-care than matched controls after hip fracture</vt:lpstr>
      <vt:lpstr>The impact of hip fractures on elderly people is similar to that of other serious chronic diseases</vt:lpstr>
      <vt:lpstr>Hip fractures compromise elderly people’s functional autonomy and independence</vt:lpstr>
      <vt:lpstr>Hip fracture prevention can be suboptimal</vt:lpstr>
      <vt:lpstr>Take-home messages</vt:lpstr>
      <vt:lpstr>Supplementary slides (1/2)</vt:lpstr>
      <vt:lpstr>Assessment of study limitations</vt:lpstr>
      <vt:lpstr>Assessment of study bias (1)</vt:lpstr>
      <vt:lpstr>Assessment of study bias (2)</vt:lpstr>
      <vt:lpstr>Future research directions</vt:lpstr>
      <vt:lpstr>Supplementary slides (2/2)</vt:lpstr>
      <vt:lpstr>Elderly people may be forced to relocate to care or nursing homes after hip fracture</vt:lpstr>
      <vt:lpstr>Many elderly people do not fully recover their  pre-fracture mobility after hip fracture </vt:lpstr>
      <vt:lpstr>Elderly people are less mobile than matched controls after hip fracture (1)</vt:lpstr>
      <vt:lpstr>Elderly people are less mobile than matched controls after hip fracture (2)</vt:lpstr>
      <vt:lpstr>Hip fractures restrict elderly people’s self-care and ADLs in the medium to long term</vt:lpstr>
      <vt:lpstr>Hip fractures restrict elderly people’s ADLs and IADLs in the medium to long term</vt:lpstr>
      <vt:lpstr>Many elderly people do not fully recover their  pre-fracture capabilities in self-care after hip fracture </vt:lpstr>
      <vt:lpstr>Many elderly people do not fully recover their  pre-fracture capabilities in ADLs after hip fracture (1)</vt:lpstr>
      <vt:lpstr>Many elderly people do not fully recover their  pre-fracture capabilities in ADLs after hip fracture (2) </vt:lpstr>
      <vt:lpstr>Many elderly people do not fully recover their  pre-fracture capabilities in IADLs after hip fracture</vt:lpstr>
      <vt:lpstr>Elderly people are less capable of self-care than matched controls after hip fracture</vt:lpstr>
      <vt:lpstr>Elderly people are less capable of ADLs than  matched controls after hip fracture (1)</vt:lpstr>
      <vt:lpstr>Elderly people are less capable of ADLs than matched controls after hip fracture (2)</vt:lpstr>
      <vt:lpstr>Elderly people are less capable of ADLs than matched controls after hip fracture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critical review of the long-term disability outcomes following hip fracture</dc:title>
  <dc:creator>Vicky Hawkins</dc:creator>
  <cp:keywords>*$%IU-*$%GenBus</cp:keywords>
  <cp:lastModifiedBy>Svinka, Jasmin</cp:lastModifiedBy>
  <cp:revision>265</cp:revision>
  <dcterms:created xsi:type="dcterms:W3CDTF">2017-08-10T19:20:23Z</dcterms:created>
  <dcterms:modified xsi:type="dcterms:W3CDTF">2021-04-01T08:52:27Z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ba737f09-1a07-41d8-aa98-9ee8f72ab70d</vt:lpwstr>
  </property>
  <property fmtid="{D5CDD505-2E9C-101B-9397-08002B2CF9AE}" pid="3" name="bjSaver">
    <vt:lpwstr>qu9Hc8QEScoWzMAZ1bMsXZkPSYubtjU4</vt:lpwstr>
  </property>
  <property fmtid="{D5CDD505-2E9C-101B-9397-08002B2CF9AE}" pid="4" name="bjDocumentSecurityLabel">
    <vt:lpwstr>Internal Use Only - General Business</vt:lpwstr>
  </property>
  <property fmtid="{D5CDD505-2E9C-101B-9397-08002B2CF9AE}" pid="5" name="ContentTypeId">
    <vt:lpwstr>0x010100ECCDA1D4E2674448A0902ACE23E2F7F3</vt:lpwstr>
  </property>
  <property fmtid="{D5CDD505-2E9C-101B-9397-08002B2CF9AE}" pid="6" name="bjDocumentLabelXML">
    <vt:lpwstr>&lt;?xml version="1.0" encoding="us-ascii"?&gt;&lt;sisl xmlns:xsd="http://www.w3.org/2001/XMLSchema" xmlns:xsi="http://www.w3.org/2001/XMLSchema-instance" sislVersion="0" policy="82ad3a63-90ad-4a46-a3cb-757f4658e205" origin="userSelected" xmlns="http://www.boldonj</vt:lpwstr>
  </property>
  <property fmtid="{D5CDD505-2E9C-101B-9397-08002B2CF9AE}" pid="7" name="bjDocumentLabelXML-0">
    <vt:lpwstr>ames.com/2008/01/sie/internal/label"&gt;&lt;element uid="9036a7a1-5a4f-48d3-b24b-dfdab053dac9" value="" /&gt;&lt;element uid="03e9b10b-a1f9-4a88-9630-476473f62285" value="" /&gt;&lt;element uid="7349a702-6462-4442-88eb-c64cd513835c" value="" /&gt;&lt;/sisl&gt;</vt:lpwstr>
  </property>
</Properties>
</file>